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256" r:id="rId2"/>
    <p:sldId id="317" r:id="rId3"/>
    <p:sldId id="269" r:id="rId4"/>
    <p:sldId id="280" r:id="rId5"/>
    <p:sldId id="279" r:id="rId6"/>
    <p:sldId id="278" r:id="rId7"/>
    <p:sldId id="277" r:id="rId8"/>
    <p:sldId id="275" r:id="rId9"/>
    <p:sldId id="291" r:id="rId10"/>
    <p:sldId id="274" r:id="rId11"/>
    <p:sldId id="283" r:id="rId12"/>
    <p:sldId id="284" r:id="rId13"/>
    <p:sldId id="281" r:id="rId14"/>
    <p:sldId id="285" r:id="rId15"/>
    <p:sldId id="288" r:id="rId16"/>
    <p:sldId id="290" r:id="rId17"/>
    <p:sldId id="289" r:id="rId18"/>
    <p:sldId id="287" r:id="rId19"/>
    <p:sldId id="316" r:id="rId20"/>
    <p:sldId id="266" r:id="rId21"/>
    <p:sldId id="263" r:id="rId22"/>
    <p:sldId id="268" r:id="rId23"/>
    <p:sldId id="267" r:id="rId24"/>
    <p:sldId id="293" r:id="rId25"/>
    <p:sldId id="302" r:id="rId26"/>
    <p:sldId id="303" r:id="rId27"/>
    <p:sldId id="305" r:id="rId28"/>
    <p:sldId id="306" r:id="rId29"/>
    <p:sldId id="310" r:id="rId30"/>
    <p:sldId id="307" r:id="rId31"/>
    <p:sldId id="309" r:id="rId32"/>
    <p:sldId id="262" r:id="rId33"/>
    <p:sldId id="295" r:id="rId34"/>
    <p:sldId id="294" r:id="rId35"/>
    <p:sldId id="296" r:id="rId36"/>
    <p:sldId id="315" r:id="rId37"/>
    <p:sldId id="312" r:id="rId38"/>
    <p:sldId id="313" r:id="rId39"/>
    <p:sldId id="270" r:id="rId40"/>
    <p:sldId id="272" r:id="rId41"/>
    <p:sldId id="297" r:id="rId42"/>
    <p:sldId id="273" r:id="rId43"/>
    <p:sldId id="257" r:id="rId44"/>
    <p:sldId id="258" r:id="rId45"/>
    <p:sldId id="301" r:id="rId46"/>
    <p:sldId id="264" r:id="rId47"/>
    <p:sldId id="300" r:id="rId48"/>
    <p:sldId id="311" r:id="rId49"/>
    <p:sldId id="261" r:id="rId50"/>
    <p:sldId id="260" r:id="rId51"/>
    <p:sldId id="265" r:id="rId52"/>
    <p:sldId id="276" r:id="rId53"/>
    <p:sldId id="319" r:id="rId54"/>
    <p:sldId id="320" r:id="rId55"/>
    <p:sldId id="292" r:id="rId56"/>
    <p:sldId id="298" r:id="rId57"/>
    <p:sldId id="318" r:id="rId58"/>
    <p:sldId id="299"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979" autoAdjust="0"/>
  </p:normalViewPr>
  <p:slideViewPr>
    <p:cSldViewPr snapToGrid="0">
      <p:cViewPr varScale="1">
        <p:scale>
          <a:sx n="87" d="100"/>
          <a:sy n="87" d="100"/>
        </p:scale>
        <p:origin x="91" y="77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6EAFF2-B9FD-4C33-A61D-32403E857F22}" type="datetimeFigureOut">
              <a:rPr lang="en-US" smtClean="0"/>
              <a:t>8/20/2019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A4C7CE-83FE-41BF-837D-C9ADF5CFC1D3}" type="slidenum">
              <a:rPr lang="en-US" smtClean="0"/>
              <a:t>‹#›</a:t>
            </a:fld>
            <a:endParaRPr lang="en-US"/>
          </a:p>
        </p:txBody>
      </p:sp>
    </p:spTree>
    <p:extLst>
      <p:ext uri="{BB962C8B-B14F-4D97-AF65-F5344CB8AC3E}">
        <p14:creationId xmlns:p14="http://schemas.microsoft.com/office/powerpoint/2010/main" val="23079870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gradeinflation.com/"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tcrecord.org/Content.asp?ContentId=16473"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researchgate.net/profile/Charles_Eiszler/publication/225613399_College_Students'_Evaluations_of_Teaching_and_Grade_Inflation/links/55c7792c08aeb9756746e1b3.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include information on best practices for grading fairly and efficiently (using rubrics, blind grading, how to provide meaningful feedback on their work, etc.) as well as some information designing rubrics or assessments, especially talking making sure that assessments match the learning objectives for the class.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TAs will have a variety of roles in the classroom (grader, lab TA, instructor of record, etc.) but all should be grading student work, whether that’s lab reports, essays, problems sets, or something else, so the goal is to cover the basics of grading to prepare them for the work they will be expected to do. About</a:t>
            </a:r>
            <a:r>
              <a:rPr lang="en-US" sz="1200" kern="1200" baseline="0" dirty="0" smtClean="0">
                <a:solidFill>
                  <a:schemeClr val="tx1"/>
                </a:solidFill>
                <a:effectLst/>
                <a:latin typeface="+mn-lt"/>
                <a:ea typeface="+mn-ea"/>
                <a:cs typeface="+mn-cs"/>
              </a:rPr>
              <a:t> 30 per section.</a:t>
            </a:r>
            <a:endParaRPr lang="en-US" sz="1200" kern="1200" dirty="0" smtClean="0">
              <a:solidFill>
                <a:schemeClr val="tx1"/>
              </a:solidFill>
              <a:effectLst/>
              <a:latin typeface="+mn-lt"/>
              <a:ea typeface="+mn-ea"/>
              <a:cs typeface="+mn-cs"/>
            </a:endParaRPr>
          </a:p>
          <a:p>
            <a:endParaRPr lang="en-US" dirty="0" smtClean="0"/>
          </a:p>
          <a:p>
            <a:r>
              <a:rPr lang="en-US" dirty="0" smtClean="0"/>
              <a:t>Grading: think you know</a:t>
            </a:r>
            <a:r>
              <a:rPr lang="en-US" baseline="0" dirty="0" smtClean="0"/>
              <a:t> everything, probably know nothing</a:t>
            </a:r>
          </a:p>
          <a:p>
            <a:r>
              <a:rPr lang="en-US" baseline="0" dirty="0" smtClean="0"/>
              <a:t>Assessment: think you know nothing, probably know everything</a:t>
            </a:r>
            <a:endParaRPr lang="en-US" dirty="0"/>
          </a:p>
        </p:txBody>
      </p:sp>
      <p:sp>
        <p:nvSpPr>
          <p:cNvPr id="4" name="Slide Number Placeholder 3"/>
          <p:cNvSpPr>
            <a:spLocks noGrp="1"/>
          </p:cNvSpPr>
          <p:nvPr>
            <p:ph type="sldNum" sz="quarter" idx="10"/>
          </p:nvPr>
        </p:nvSpPr>
        <p:spPr/>
        <p:txBody>
          <a:bodyPr/>
          <a:lstStyle/>
          <a:p>
            <a:fld id="{85A4C7CE-83FE-41BF-837D-C9ADF5CFC1D3}" type="slidenum">
              <a:rPr lang="en-US" smtClean="0"/>
              <a:t>1</a:t>
            </a:fld>
            <a:endParaRPr lang="en-US"/>
          </a:p>
        </p:txBody>
      </p:sp>
    </p:spTree>
    <p:extLst>
      <p:ext uri="{BB962C8B-B14F-4D97-AF65-F5344CB8AC3E}">
        <p14:creationId xmlns:p14="http://schemas.microsoft.com/office/powerpoint/2010/main" val="14105297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Out of 15 points</a:t>
            </a:r>
            <a:endParaRPr lang="en-US" dirty="0"/>
          </a:p>
        </p:txBody>
      </p:sp>
      <p:sp>
        <p:nvSpPr>
          <p:cNvPr id="4" name="Slide Number Placeholder 3"/>
          <p:cNvSpPr>
            <a:spLocks noGrp="1"/>
          </p:cNvSpPr>
          <p:nvPr>
            <p:ph type="sldNum" sz="quarter" idx="10"/>
          </p:nvPr>
        </p:nvSpPr>
        <p:spPr/>
        <p:txBody>
          <a:bodyPr/>
          <a:lstStyle/>
          <a:p>
            <a:fld id="{85A4C7CE-83FE-41BF-837D-C9ADF5CFC1D3}" type="slidenum">
              <a:rPr lang="en-US" smtClean="0"/>
              <a:t>53</a:t>
            </a:fld>
            <a:endParaRPr lang="en-US"/>
          </a:p>
        </p:txBody>
      </p:sp>
    </p:spTree>
    <p:extLst>
      <p:ext uri="{BB962C8B-B14F-4D97-AF65-F5344CB8AC3E}">
        <p14:creationId xmlns:p14="http://schemas.microsoft.com/office/powerpoint/2010/main" val="4775962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A4C7CE-83FE-41BF-837D-C9ADF5CFC1D3}" type="slidenum">
              <a:rPr lang="en-US" smtClean="0"/>
              <a:t>58</a:t>
            </a:fld>
            <a:endParaRPr lang="en-US"/>
          </a:p>
        </p:txBody>
      </p:sp>
    </p:spTree>
    <p:extLst>
      <p:ext uri="{BB962C8B-B14F-4D97-AF65-F5344CB8AC3E}">
        <p14:creationId xmlns:p14="http://schemas.microsoft.com/office/powerpoint/2010/main" val="2902906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smtClean="0"/>
              <a:t>Note the emphasis</a:t>
            </a:r>
            <a:r>
              <a:rPr lang="en-US" baseline="0" dirty="0" smtClean="0"/>
              <a:t> on predictive</a:t>
            </a:r>
          </a:p>
          <a:p>
            <a:pPr marL="228600" indent="-228600">
              <a:buAutoNum type="arabicParenR"/>
            </a:pPr>
            <a:r>
              <a:rPr lang="en-US" baseline="0" dirty="0" smtClean="0"/>
              <a:t>Note that professors don’t unilaterally control how this communication</a:t>
            </a:r>
            <a:endParaRPr lang="en-US" dirty="0"/>
          </a:p>
        </p:txBody>
      </p:sp>
      <p:sp>
        <p:nvSpPr>
          <p:cNvPr id="4" name="Slide Number Placeholder 3"/>
          <p:cNvSpPr>
            <a:spLocks noGrp="1"/>
          </p:cNvSpPr>
          <p:nvPr>
            <p:ph type="sldNum" sz="quarter" idx="10"/>
          </p:nvPr>
        </p:nvSpPr>
        <p:spPr/>
        <p:txBody>
          <a:bodyPr/>
          <a:lstStyle/>
          <a:p>
            <a:fld id="{85A4C7CE-83FE-41BF-837D-C9ADF5CFC1D3}" type="slidenum">
              <a:rPr lang="en-US" smtClean="0"/>
              <a:t>3</a:t>
            </a:fld>
            <a:endParaRPr lang="en-US"/>
          </a:p>
        </p:txBody>
      </p:sp>
    </p:spTree>
    <p:extLst>
      <p:ext uri="{BB962C8B-B14F-4D97-AF65-F5344CB8AC3E}">
        <p14:creationId xmlns:p14="http://schemas.microsoft.com/office/powerpoint/2010/main" val="4294651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Vietnam Era theory on 60-70’s rise</a:t>
            </a:r>
          </a:p>
          <a:p>
            <a:r>
              <a:rPr lang="en-US" dirty="0" smtClean="0"/>
              <a:t>Then</a:t>
            </a:r>
            <a:r>
              <a:rPr lang="en-US" baseline="0" dirty="0" smtClean="0"/>
              <a:t> viewed as plateau, but slow rise has continued</a:t>
            </a:r>
            <a:endParaRPr lang="en-US" dirty="0" smtClean="0"/>
          </a:p>
          <a:p>
            <a:endParaRPr lang="en-US" dirty="0" smtClean="0"/>
          </a:p>
          <a:p>
            <a:r>
              <a:rPr lang="en-US" dirty="0" smtClean="0"/>
              <a:t>Stuart </a:t>
            </a:r>
            <a:r>
              <a:rPr lang="en-US" dirty="0" err="1" smtClean="0"/>
              <a:t>Rojstaczer</a:t>
            </a:r>
            <a:r>
              <a:rPr lang="en-US" dirty="0" smtClean="0"/>
              <a:t> &amp; Christopher Healy — March 04, 2010</a:t>
            </a:r>
          </a:p>
          <a:p>
            <a:r>
              <a:rPr lang="en-US" dirty="0" smtClean="0"/>
              <a:t>Grading in American Colleges and Universities</a:t>
            </a:r>
            <a:br>
              <a:rPr lang="en-US" dirty="0" smtClean="0"/>
            </a:br>
            <a:r>
              <a:rPr lang="en-US" dirty="0" smtClean="0"/>
              <a:t>Teachers College Record</a:t>
            </a:r>
          </a:p>
          <a:p>
            <a:r>
              <a:rPr lang="en-US" dirty="0" smtClean="0">
                <a:hlinkClick r:id="rId3"/>
              </a:rPr>
              <a:t>http://www.gradeinflation.com/</a:t>
            </a:r>
            <a:endParaRPr lang="en-US" dirty="0"/>
          </a:p>
        </p:txBody>
      </p:sp>
      <p:sp>
        <p:nvSpPr>
          <p:cNvPr id="4" name="Slide Number Placeholder 3"/>
          <p:cNvSpPr>
            <a:spLocks noGrp="1"/>
          </p:cNvSpPr>
          <p:nvPr>
            <p:ph type="sldNum" sz="quarter" idx="10"/>
          </p:nvPr>
        </p:nvSpPr>
        <p:spPr/>
        <p:txBody>
          <a:bodyPr/>
          <a:lstStyle/>
          <a:p>
            <a:fld id="{85A4C7CE-83FE-41BF-837D-C9ADF5CFC1D3}" type="slidenum">
              <a:rPr lang="en-US" smtClean="0"/>
              <a:t>5</a:t>
            </a:fld>
            <a:endParaRPr lang="en-US"/>
          </a:p>
        </p:txBody>
      </p:sp>
    </p:spTree>
    <p:extLst>
      <p:ext uri="{BB962C8B-B14F-4D97-AF65-F5344CB8AC3E}">
        <p14:creationId xmlns:p14="http://schemas.microsoft.com/office/powerpoint/2010/main" val="3391480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smtClean="0">
                <a:solidFill>
                  <a:schemeClr val="tx1"/>
                </a:solidFill>
                <a:effectLst/>
                <a:latin typeface="+mn-lt"/>
                <a:ea typeface="+mn-ea"/>
                <a:cs typeface="+mn-cs"/>
                <a:hlinkClick r:id="rId3"/>
              </a:rPr>
              <a:t>Where A Is Ordinary: The Evolution of American College and University Grading, 1940–2009</a:t>
            </a:r>
            <a:endParaRPr lang="en-US" sz="1200" b="1"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Stuart </a:t>
            </a:r>
            <a:r>
              <a:rPr lang="en-US" sz="1200" b="0" i="0" kern="1200" dirty="0" err="1" smtClean="0">
                <a:solidFill>
                  <a:schemeClr val="tx1"/>
                </a:solidFill>
                <a:effectLst/>
                <a:latin typeface="+mn-lt"/>
                <a:ea typeface="+mn-ea"/>
                <a:cs typeface="+mn-cs"/>
              </a:rPr>
              <a:t>Rojstaczer</a:t>
            </a:r>
            <a:r>
              <a:rPr lang="en-US" sz="1200" b="0" i="0" kern="1200" dirty="0" smtClean="0">
                <a:solidFill>
                  <a:schemeClr val="tx1"/>
                </a:solidFill>
                <a:effectLst/>
                <a:latin typeface="+mn-lt"/>
                <a:ea typeface="+mn-ea"/>
                <a:cs typeface="+mn-cs"/>
              </a:rPr>
              <a:t> &amp; Christopher Healy – 2012</a:t>
            </a:r>
          </a:p>
          <a:p>
            <a:r>
              <a:rPr lang="en-US" sz="1200" b="0" i="0" kern="1200" dirty="0" smtClean="0">
                <a:solidFill>
                  <a:schemeClr val="tx1"/>
                </a:solidFill>
                <a:effectLst/>
                <a:latin typeface="+mn-lt"/>
                <a:ea typeface="+mn-ea"/>
                <a:cs typeface="+mn-cs"/>
              </a:rPr>
              <a:t>Teachers College Record</a:t>
            </a:r>
          </a:p>
          <a:p>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5A4C7CE-83FE-41BF-837D-C9ADF5CFC1D3}" type="slidenum">
              <a:rPr lang="en-US" smtClean="0"/>
              <a:t>6</a:t>
            </a:fld>
            <a:endParaRPr lang="en-US"/>
          </a:p>
        </p:txBody>
      </p:sp>
    </p:spTree>
    <p:extLst>
      <p:ext uri="{BB962C8B-B14F-4D97-AF65-F5344CB8AC3E}">
        <p14:creationId xmlns:p14="http://schemas.microsoft.com/office/powerpoint/2010/main" val="4237245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Eiszler</a:t>
            </a:r>
            <a:r>
              <a:rPr lang="en-US" dirty="0" smtClean="0"/>
              <a:t>,</a:t>
            </a:r>
            <a:r>
              <a:rPr lang="en-US" baseline="0" dirty="0" smtClean="0"/>
              <a:t> Charles F. 2002. College Student’s Evaluations of Teaching and Grade Inflation. Research in Higher Education. 43:4.</a:t>
            </a:r>
          </a:p>
          <a:p>
            <a:r>
              <a:rPr lang="en-US" dirty="0" smtClean="0">
                <a:hlinkClick r:id="rId3"/>
              </a:rPr>
              <a:t>https://www.researchgate.net/profile/Charles_Eiszler/publication/225613399_College_Students'_Evaluations_of_Teaching_and_Grade_Inflation/links/55c7792c08aeb9756746e1b3.pdf</a:t>
            </a:r>
            <a:endParaRPr lang="en-US" dirty="0" smtClean="0"/>
          </a:p>
          <a:p>
            <a:endParaRPr lang="en-US" dirty="0"/>
          </a:p>
        </p:txBody>
      </p:sp>
      <p:sp>
        <p:nvSpPr>
          <p:cNvPr id="4" name="Slide Number Placeholder 3"/>
          <p:cNvSpPr>
            <a:spLocks noGrp="1"/>
          </p:cNvSpPr>
          <p:nvPr>
            <p:ph type="sldNum" sz="quarter" idx="10"/>
          </p:nvPr>
        </p:nvSpPr>
        <p:spPr/>
        <p:txBody>
          <a:bodyPr/>
          <a:lstStyle/>
          <a:p>
            <a:fld id="{85A4C7CE-83FE-41BF-837D-C9ADF5CFC1D3}" type="slidenum">
              <a:rPr lang="en-US" smtClean="0"/>
              <a:t>10</a:t>
            </a:fld>
            <a:endParaRPr lang="en-US"/>
          </a:p>
        </p:txBody>
      </p:sp>
    </p:spTree>
    <p:extLst>
      <p:ext uri="{BB962C8B-B14F-4D97-AF65-F5344CB8AC3E}">
        <p14:creationId xmlns:p14="http://schemas.microsoft.com/office/powerpoint/2010/main" val="1844319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Align</a:t>
            </a:r>
            <a:r>
              <a:rPr lang="en-US" baseline="0" dirty="0" smtClean="0"/>
              <a:t> expectations with grading policy to maximize learning</a:t>
            </a:r>
          </a:p>
          <a:p>
            <a:r>
              <a:rPr lang="en-US" baseline="0" dirty="0" smtClean="0"/>
              <a:t>However, keep in mind that </a:t>
            </a:r>
            <a:endParaRPr lang="en-US" dirty="0"/>
          </a:p>
        </p:txBody>
      </p:sp>
      <p:sp>
        <p:nvSpPr>
          <p:cNvPr id="4" name="Slide Number Placeholder 3"/>
          <p:cNvSpPr>
            <a:spLocks noGrp="1"/>
          </p:cNvSpPr>
          <p:nvPr>
            <p:ph type="sldNum" sz="quarter" idx="10"/>
          </p:nvPr>
        </p:nvSpPr>
        <p:spPr/>
        <p:txBody>
          <a:bodyPr/>
          <a:lstStyle/>
          <a:p>
            <a:fld id="{85A4C7CE-83FE-41BF-837D-C9ADF5CFC1D3}" type="slidenum">
              <a:rPr lang="en-US" smtClean="0"/>
              <a:t>11</a:t>
            </a:fld>
            <a:endParaRPr lang="en-US"/>
          </a:p>
        </p:txBody>
      </p:sp>
    </p:spTree>
    <p:extLst>
      <p:ext uri="{BB962C8B-B14F-4D97-AF65-F5344CB8AC3E}">
        <p14:creationId xmlns:p14="http://schemas.microsoft.com/office/powerpoint/2010/main" val="2972684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Raise left hand or right</a:t>
            </a:r>
            <a:r>
              <a:rPr lang="en-US" baseline="0" dirty="0" smtClean="0"/>
              <a:t> hand</a:t>
            </a:r>
            <a:endParaRPr lang="en-US" dirty="0"/>
          </a:p>
        </p:txBody>
      </p:sp>
      <p:sp>
        <p:nvSpPr>
          <p:cNvPr id="4" name="Slide Number Placeholder 3"/>
          <p:cNvSpPr>
            <a:spLocks noGrp="1"/>
          </p:cNvSpPr>
          <p:nvPr>
            <p:ph type="sldNum" sz="quarter" idx="10"/>
          </p:nvPr>
        </p:nvSpPr>
        <p:spPr/>
        <p:txBody>
          <a:bodyPr/>
          <a:lstStyle/>
          <a:p>
            <a:fld id="{85A4C7CE-83FE-41BF-837D-C9ADF5CFC1D3}" type="slidenum">
              <a:rPr lang="en-US" smtClean="0"/>
              <a:t>26</a:t>
            </a:fld>
            <a:endParaRPr lang="en-US"/>
          </a:p>
        </p:txBody>
      </p:sp>
    </p:spTree>
    <p:extLst>
      <p:ext uri="{BB962C8B-B14F-4D97-AF65-F5344CB8AC3E}">
        <p14:creationId xmlns:p14="http://schemas.microsoft.com/office/powerpoint/2010/main" val="37721187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Then</a:t>
            </a:r>
            <a:r>
              <a:rPr lang="en-US" baseline="0" dirty="0" smtClean="0"/>
              <a:t> see all comments combined across students</a:t>
            </a:r>
            <a:endParaRPr lang="en-US" dirty="0"/>
          </a:p>
        </p:txBody>
      </p:sp>
      <p:sp>
        <p:nvSpPr>
          <p:cNvPr id="4" name="Slide Number Placeholder 3"/>
          <p:cNvSpPr>
            <a:spLocks noGrp="1"/>
          </p:cNvSpPr>
          <p:nvPr>
            <p:ph type="sldNum" sz="quarter" idx="10"/>
          </p:nvPr>
        </p:nvSpPr>
        <p:spPr/>
        <p:txBody>
          <a:bodyPr/>
          <a:lstStyle/>
          <a:p>
            <a:fld id="{85A4C7CE-83FE-41BF-837D-C9ADF5CFC1D3}" type="slidenum">
              <a:rPr lang="en-US" smtClean="0"/>
              <a:t>41</a:t>
            </a:fld>
            <a:endParaRPr lang="en-US"/>
          </a:p>
        </p:txBody>
      </p:sp>
    </p:spTree>
    <p:extLst>
      <p:ext uri="{BB962C8B-B14F-4D97-AF65-F5344CB8AC3E}">
        <p14:creationId xmlns:p14="http://schemas.microsoft.com/office/powerpoint/2010/main" val="22239160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 have green check box</a:t>
            </a:r>
            <a:r>
              <a:rPr lang="en-US" baseline="0" dirty="0" smtClean="0"/>
              <a:t> if they submitted a comment and completed the rubric.</a:t>
            </a:r>
            <a:endParaRPr lang="en-US" dirty="0"/>
          </a:p>
        </p:txBody>
      </p:sp>
      <p:sp>
        <p:nvSpPr>
          <p:cNvPr id="4" name="Slide Number Placeholder 3"/>
          <p:cNvSpPr>
            <a:spLocks noGrp="1"/>
          </p:cNvSpPr>
          <p:nvPr>
            <p:ph type="sldNum" sz="quarter" idx="10"/>
          </p:nvPr>
        </p:nvSpPr>
        <p:spPr/>
        <p:txBody>
          <a:bodyPr/>
          <a:lstStyle/>
          <a:p>
            <a:fld id="{85A4C7CE-83FE-41BF-837D-C9ADF5CFC1D3}" type="slidenum">
              <a:rPr lang="en-US" smtClean="0"/>
              <a:t>42</a:t>
            </a:fld>
            <a:endParaRPr lang="en-US"/>
          </a:p>
        </p:txBody>
      </p:sp>
    </p:spTree>
    <p:extLst>
      <p:ext uri="{BB962C8B-B14F-4D97-AF65-F5344CB8AC3E}">
        <p14:creationId xmlns:p14="http://schemas.microsoft.com/office/powerpoint/2010/main" val="2485747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49E2185-016F-4F85-A41A-B9214D0F6777}" type="datetimeFigureOut">
              <a:rPr lang="en-US" smtClean="0"/>
              <a:t>8/20/2019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6BA3FE-CE47-4F6F-A50F-15A7CF8080EB}" type="slidenum">
              <a:rPr lang="en-US" smtClean="0"/>
              <a:t>‹#›</a:t>
            </a:fld>
            <a:endParaRPr lang="en-US"/>
          </a:p>
        </p:txBody>
      </p:sp>
    </p:spTree>
    <p:extLst>
      <p:ext uri="{BB962C8B-B14F-4D97-AF65-F5344CB8AC3E}">
        <p14:creationId xmlns:p14="http://schemas.microsoft.com/office/powerpoint/2010/main" val="2829403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9E2185-016F-4F85-A41A-B9214D0F6777}" type="datetimeFigureOut">
              <a:rPr lang="en-US" smtClean="0"/>
              <a:t>8/20/2019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6BA3FE-CE47-4F6F-A50F-15A7CF8080EB}" type="slidenum">
              <a:rPr lang="en-US" smtClean="0"/>
              <a:t>‹#›</a:t>
            </a:fld>
            <a:endParaRPr lang="en-US"/>
          </a:p>
        </p:txBody>
      </p:sp>
    </p:spTree>
    <p:extLst>
      <p:ext uri="{BB962C8B-B14F-4D97-AF65-F5344CB8AC3E}">
        <p14:creationId xmlns:p14="http://schemas.microsoft.com/office/powerpoint/2010/main" val="1896168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9E2185-016F-4F85-A41A-B9214D0F6777}" type="datetimeFigureOut">
              <a:rPr lang="en-US" smtClean="0"/>
              <a:t>8/20/2019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6BA3FE-CE47-4F6F-A50F-15A7CF8080EB}" type="slidenum">
              <a:rPr lang="en-US" smtClean="0"/>
              <a:t>‹#›</a:t>
            </a:fld>
            <a:endParaRPr lang="en-US"/>
          </a:p>
        </p:txBody>
      </p:sp>
    </p:spTree>
    <p:extLst>
      <p:ext uri="{BB962C8B-B14F-4D97-AF65-F5344CB8AC3E}">
        <p14:creationId xmlns:p14="http://schemas.microsoft.com/office/powerpoint/2010/main" val="2079014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9E2185-016F-4F85-A41A-B9214D0F6777}" type="datetimeFigureOut">
              <a:rPr lang="en-US" smtClean="0"/>
              <a:t>8/20/2019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6BA3FE-CE47-4F6F-A50F-15A7CF8080EB}" type="slidenum">
              <a:rPr lang="en-US" smtClean="0"/>
              <a:t>‹#›</a:t>
            </a:fld>
            <a:endParaRPr lang="en-US"/>
          </a:p>
        </p:txBody>
      </p:sp>
    </p:spTree>
    <p:extLst>
      <p:ext uri="{BB962C8B-B14F-4D97-AF65-F5344CB8AC3E}">
        <p14:creationId xmlns:p14="http://schemas.microsoft.com/office/powerpoint/2010/main" val="2644329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49E2185-016F-4F85-A41A-B9214D0F6777}" type="datetimeFigureOut">
              <a:rPr lang="en-US" smtClean="0"/>
              <a:t>8/20/2019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6BA3FE-CE47-4F6F-A50F-15A7CF8080EB}" type="slidenum">
              <a:rPr lang="en-US" smtClean="0"/>
              <a:t>‹#›</a:t>
            </a:fld>
            <a:endParaRPr lang="en-US"/>
          </a:p>
        </p:txBody>
      </p:sp>
    </p:spTree>
    <p:extLst>
      <p:ext uri="{BB962C8B-B14F-4D97-AF65-F5344CB8AC3E}">
        <p14:creationId xmlns:p14="http://schemas.microsoft.com/office/powerpoint/2010/main" val="2371225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49E2185-016F-4F85-A41A-B9214D0F6777}" type="datetimeFigureOut">
              <a:rPr lang="en-US" smtClean="0"/>
              <a:t>8/20/2019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6BA3FE-CE47-4F6F-A50F-15A7CF8080EB}" type="slidenum">
              <a:rPr lang="en-US" smtClean="0"/>
              <a:t>‹#›</a:t>
            </a:fld>
            <a:endParaRPr lang="en-US"/>
          </a:p>
        </p:txBody>
      </p:sp>
    </p:spTree>
    <p:extLst>
      <p:ext uri="{BB962C8B-B14F-4D97-AF65-F5344CB8AC3E}">
        <p14:creationId xmlns:p14="http://schemas.microsoft.com/office/powerpoint/2010/main" val="2464320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49E2185-016F-4F85-A41A-B9214D0F6777}" type="datetimeFigureOut">
              <a:rPr lang="en-US" smtClean="0"/>
              <a:t>8/20/2019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6BA3FE-CE47-4F6F-A50F-15A7CF8080EB}" type="slidenum">
              <a:rPr lang="en-US" smtClean="0"/>
              <a:t>‹#›</a:t>
            </a:fld>
            <a:endParaRPr lang="en-US"/>
          </a:p>
        </p:txBody>
      </p:sp>
    </p:spTree>
    <p:extLst>
      <p:ext uri="{BB962C8B-B14F-4D97-AF65-F5344CB8AC3E}">
        <p14:creationId xmlns:p14="http://schemas.microsoft.com/office/powerpoint/2010/main" val="3195747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49E2185-016F-4F85-A41A-B9214D0F6777}" type="datetimeFigureOut">
              <a:rPr lang="en-US" smtClean="0"/>
              <a:t>8/20/2019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6BA3FE-CE47-4F6F-A50F-15A7CF8080EB}" type="slidenum">
              <a:rPr lang="en-US" smtClean="0"/>
              <a:t>‹#›</a:t>
            </a:fld>
            <a:endParaRPr lang="en-US"/>
          </a:p>
        </p:txBody>
      </p:sp>
    </p:spTree>
    <p:extLst>
      <p:ext uri="{BB962C8B-B14F-4D97-AF65-F5344CB8AC3E}">
        <p14:creationId xmlns:p14="http://schemas.microsoft.com/office/powerpoint/2010/main" val="2020617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9E2185-016F-4F85-A41A-B9214D0F6777}" type="datetimeFigureOut">
              <a:rPr lang="en-US" smtClean="0"/>
              <a:t>8/20/2019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6BA3FE-CE47-4F6F-A50F-15A7CF8080EB}" type="slidenum">
              <a:rPr lang="en-US" smtClean="0"/>
              <a:t>‹#›</a:t>
            </a:fld>
            <a:endParaRPr lang="en-US"/>
          </a:p>
        </p:txBody>
      </p:sp>
    </p:spTree>
    <p:extLst>
      <p:ext uri="{BB962C8B-B14F-4D97-AF65-F5344CB8AC3E}">
        <p14:creationId xmlns:p14="http://schemas.microsoft.com/office/powerpoint/2010/main" val="1307423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49E2185-016F-4F85-A41A-B9214D0F6777}" type="datetimeFigureOut">
              <a:rPr lang="en-US" smtClean="0"/>
              <a:t>8/20/2019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6BA3FE-CE47-4F6F-A50F-15A7CF8080EB}" type="slidenum">
              <a:rPr lang="en-US" smtClean="0"/>
              <a:t>‹#›</a:t>
            </a:fld>
            <a:endParaRPr lang="en-US"/>
          </a:p>
        </p:txBody>
      </p:sp>
    </p:spTree>
    <p:extLst>
      <p:ext uri="{BB962C8B-B14F-4D97-AF65-F5344CB8AC3E}">
        <p14:creationId xmlns:p14="http://schemas.microsoft.com/office/powerpoint/2010/main" val="4151621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49E2185-016F-4F85-A41A-B9214D0F6777}" type="datetimeFigureOut">
              <a:rPr lang="en-US" smtClean="0"/>
              <a:t>8/20/2019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6BA3FE-CE47-4F6F-A50F-15A7CF8080EB}" type="slidenum">
              <a:rPr lang="en-US" smtClean="0"/>
              <a:t>‹#›</a:t>
            </a:fld>
            <a:endParaRPr lang="en-US"/>
          </a:p>
        </p:txBody>
      </p:sp>
    </p:spTree>
    <p:extLst>
      <p:ext uri="{BB962C8B-B14F-4D97-AF65-F5344CB8AC3E}">
        <p14:creationId xmlns:p14="http://schemas.microsoft.com/office/powerpoint/2010/main" val="1029728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9E2185-016F-4F85-A41A-B9214D0F6777}" type="datetimeFigureOut">
              <a:rPr lang="en-US" smtClean="0"/>
              <a:t>8/20/2019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6BA3FE-CE47-4F6F-A50F-15A7CF8080EB}" type="slidenum">
              <a:rPr lang="en-US" smtClean="0"/>
              <a:t>‹#›</a:t>
            </a:fld>
            <a:endParaRPr lang="en-US"/>
          </a:p>
        </p:txBody>
      </p:sp>
    </p:spTree>
    <p:extLst>
      <p:ext uri="{BB962C8B-B14F-4D97-AF65-F5344CB8AC3E}">
        <p14:creationId xmlns:p14="http://schemas.microsoft.com/office/powerpoint/2010/main" val="18280360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unl.edu/cbrassil/teachin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3" Type="http://schemas.openxmlformats.org/officeDocument/2006/relationships/hyperlink" Target="https://thesheaf.com/2018/03/22/blind-grading-an-attempt-to-reduce-marking-bias/" TargetMode="External"/><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www.unl.edu/cbrassil/teaching"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musis1.missouri.edu/gradedist/mu_grade_dist_intro.cfm" TargetMode="External"/><Relationship Id="rId2" Type="http://schemas.openxmlformats.org/officeDocument/2006/relationships/hyperlink" Target="https://registrar.wisc.edu/grade-reports/" TargetMode="External"/><Relationship Id="rId1" Type="http://schemas.openxmlformats.org/officeDocument/2006/relationships/slideLayout" Target="../slideLayouts/slideLayout2.xml"/><Relationship Id="rId5" Type="http://schemas.openxmlformats.org/officeDocument/2006/relationships/hyperlink" Target="https://web-as.tamu.edu/gradereport/" TargetMode="External"/><Relationship Id="rId4" Type="http://schemas.openxmlformats.org/officeDocument/2006/relationships/hyperlink" Target="http://gradedistribution.registrar.indiana.edu/"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91096"/>
            <a:ext cx="9144000" cy="2387600"/>
          </a:xfrm>
        </p:spPr>
        <p:txBody>
          <a:bodyPr/>
          <a:lstStyle/>
          <a:p>
            <a:r>
              <a:rPr lang="en-US" dirty="0" smtClean="0"/>
              <a:t>TA Training:</a:t>
            </a:r>
            <a:br>
              <a:rPr lang="en-US" dirty="0" smtClean="0"/>
            </a:br>
            <a:r>
              <a:rPr lang="en-US" dirty="0" smtClean="0"/>
              <a:t> Grading and Assessment</a:t>
            </a:r>
            <a:endParaRPr lang="en-US" dirty="0"/>
          </a:p>
        </p:txBody>
      </p:sp>
      <p:sp>
        <p:nvSpPr>
          <p:cNvPr id="3" name="Subtitle 2"/>
          <p:cNvSpPr>
            <a:spLocks noGrp="1"/>
          </p:cNvSpPr>
          <p:nvPr>
            <p:ph type="subTitle" idx="1"/>
          </p:nvPr>
        </p:nvSpPr>
        <p:spPr>
          <a:xfrm>
            <a:off x="1524000" y="3182587"/>
            <a:ext cx="9144000" cy="3586075"/>
          </a:xfrm>
        </p:spPr>
        <p:txBody>
          <a:bodyPr>
            <a:normAutofit/>
          </a:bodyPr>
          <a:lstStyle/>
          <a:p>
            <a:r>
              <a:rPr lang="en-US" sz="2800" dirty="0" smtClean="0"/>
              <a:t>Chad E. Brassil </a:t>
            </a:r>
            <a:br>
              <a:rPr lang="en-US" sz="2800" dirty="0" smtClean="0"/>
            </a:br>
            <a:r>
              <a:rPr lang="en-US" sz="2800" dirty="0" smtClean="0"/>
              <a:t>School of Biological Sciences</a:t>
            </a:r>
            <a:br>
              <a:rPr lang="en-US" sz="2800" dirty="0" smtClean="0"/>
            </a:br>
            <a:r>
              <a:rPr lang="en-US" sz="2800" dirty="0" smtClean="0"/>
              <a:t>Dean’s Fellow of the CAS Teaching Academy</a:t>
            </a:r>
          </a:p>
          <a:p>
            <a:endParaRPr lang="en-US" sz="2800" dirty="0"/>
          </a:p>
          <a:p>
            <a:r>
              <a:rPr lang="en-US" sz="2800" dirty="0" smtClean="0"/>
              <a:t>Slides available at: </a:t>
            </a:r>
            <a:r>
              <a:rPr lang="en-US" sz="2800" dirty="0" smtClean="0">
                <a:hlinkClick r:id="rId3"/>
              </a:rPr>
              <a:t>www.unl.edu/cbrassil/teaching</a:t>
            </a:r>
            <a:endParaRPr lang="en-US" sz="2800" dirty="0" smtClean="0"/>
          </a:p>
          <a:p>
            <a:endParaRPr lang="en-US" sz="2800" dirty="0" smtClean="0"/>
          </a:p>
          <a:p>
            <a:r>
              <a:rPr lang="en-US" sz="2800" dirty="0" smtClean="0"/>
              <a:t>Please interpret with questions as they arise</a:t>
            </a:r>
            <a:endParaRPr lang="en-US" sz="2800" dirty="0"/>
          </a:p>
        </p:txBody>
      </p:sp>
    </p:spTree>
    <p:extLst>
      <p:ext uri="{BB962C8B-B14F-4D97-AF65-F5344CB8AC3E}">
        <p14:creationId xmlns:p14="http://schemas.microsoft.com/office/powerpoint/2010/main" val="13456414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Changing Expectations</a:t>
            </a:r>
            <a:endParaRPr lang="en-US" dirty="0"/>
          </a:p>
        </p:txBody>
      </p:sp>
      <p:pic>
        <p:nvPicPr>
          <p:cNvPr id="4" name="Picture 3"/>
          <p:cNvPicPr>
            <a:picLocks noChangeAspect="1"/>
          </p:cNvPicPr>
          <p:nvPr/>
        </p:nvPicPr>
        <p:blipFill>
          <a:blip r:embed="rId3"/>
          <a:stretch>
            <a:fillRect/>
          </a:stretch>
        </p:blipFill>
        <p:spPr>
          <a:xfrm>
            <a:off x="2759509" y="1425781"/>
            <a:ext cx="6147985" cy="4743230"/>
          </a:xfrm>
          <a:prstGeom prst="rect">
            <a:avLst/>
          </a:prstGeom>
        </p:spPr>
      </p:pic>
      <p:pic>
        <p:nvPicPr>
          <p:cNvPr id="5" name="Picture 4"/>
          <p:cNvPicPr>
            <a:picLocks noChangeAspect="1"/>
          </p:cNvPicPr>
          <p:nvPr/>
        </p:nvPicPr>
        <p:blipFill>
          <a:blip r:embed="rId4"/>
          <a:stretch>
            <a:fillRect/>
          </a:stretch>
        </p:blipFill>
        <p:spPr>
          <a:xfrm>
            <a:off x="3027741" y="5885498"/>
            <a:ext cx="6569912" cy="691418"/>
          </a:xfrm>
          <a:prstGeom prst="rect">
            <a:avLst/>
          </a:prstGeom>
        </p:spPr>
      </p:pic>
      <p:sp>
        <p:nvSpPr>
          <p:cNvPr id="10" name="TextBox 9"/>
          <p:cNvSpPr txBox="1"/>
          <p:nvPr/>
        </p:nvSpPr>
        <p:spPr>
          <a:xfrm>
            <a:off x="8026512" y="6488668"/>
            <a:ext cx="4231799" cy="369332"/>
          </a:xfrm>
          <a:prstGeom prst="rect">
            <a:avLst/>
          </a:prstGeom>
          <a:noFill/>
        </p:spPr>
        <p:txBody>
          <a:bodyPr wrap="none" rtlCol="0">
            <a:spAutoFit/>
          </a:bodyPr>
          <a:lstStyle/>
          <a:p>
            <a:r>
              <a:rPr lang="en-US" dirty="0" err="1" smtClean="0"/>
              <a:t>Eiszelr</a:t>
            </a:r>
            <a:r>
              <a:rPr lang="en-US" dirty="0" smtClean="0"/>
              <a:t>. 2002. Research in Higher Education.</a:t>
            </a:r>
            <a:endParaRPr lang="en-US" dirty="0"/>
          </a:p>
        </p:txBody>
      </p:sp>
    </p:spTree>
    <p:extLst>
      <p:ext uri="{BB962C8B-B14F-4D97-AF65-F5344CB8AC3E}">
        <p14:creationId xmlns:p14="http://schemas.microsoft.com/office/powerpoint/2010/main" val="26579108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commons/thumb/4/4f/OriginalYerkesDodson.svg/1920px-OriginalYerkesDodson.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59797" y="333435"/>
            <a:ext cx="7463025" cy="4536120"/>
          </a:xfrm>
          <a:prstGeom prst="rect">
            <a:avLst/>
          </a:prstGeom>
          <a:noFill/>
          <a:extLst>
            <a:ext uri="{909E8E84-426E-40DD-AFC4-6F175D3DCCD1}">
              <a14:hiddenFill xmlns:a14="http://schemas.microsoft.com/office/drawing/2010/main">
                <a:solidFill>
                  <a:srgbClr val="FFFFFF"/>
                </a:solidFill>
              </a14:hiddenFill>
            </a:ext>
          </a:extLst>
        </p:spPr>
      </p:pic>
      <p:sp>
        <p:nvSpPr>
          <p:cNvPr id="7" name="Right Arrow 6"/>
          <p:cNvSpPr/>
          <p:nvPr/>
        </p:nvSpPr>
        <p:spPr>
          <a:xfrm>
            <a:off x="3284350" y="5571639"/>
            <a:ext cx="5151247" cy="340963"/>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 name="Rounded Rectangle 3"/>
          <p:cNvSpPr/>
          <p:nvPr/>
        </p:nvSpPr>
        <p:spPr>
          <a:xfrm>
            <a:off x="8435597" y="5042222"/>
            <a:ext cx="3635644" cy="17745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Goal: </a:t>
            </a:r>
            <a:br>
              <a:rPr lang="en-US" sz="3200" dirty="0" smtClean="0"/>
            </a:br>
            <a:r>
              <a:rPr lang="en-US" sz="3200" dirty="0" smtClean="0"/>
              <a:t>Maximize Learning</a:t>
            </a:r>
            <a:endParaRPr lang="en-US" sz="3200" dirty="0"/>
          </a:p>
        </p:txBody>
      </p:sp>
      <p:sp>
        <p:nvSpPr>
          <p:cNvPr id="5" name="Rounded Rectangle 4"/>
          <p:cNvSpPr/>
          <p:nvPr/>
        </p:nvSpPr>
        <p:spPr>
          <a:xfrm>
            <a:off x="851116" y="5224328"/>
            <a:ext cx="2433234" cy="141034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smtClean="0"/>
              <a:t>Student Expectations</a:t>
            </a:r>
            <a:endParaRPr lang="en-US" sz="3200" dirty="0"/>
          </a:p>
        </p:txBody>
      </p:sp>
      <p:sp>
        <p:nvSpPr>
          <p:cNvPr id="6" name="Rounded Rectangle 5"/>
          <p:cNvSpPr/>
          <p:nvPr/>
        </p:nvSpPr>
        <p:spPr>
          <a:xfrm>
            <a:off x="4446723" y="5250751"/>
            <a:ext cx="2433234" cy="141034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smtClean="0"/>
              <a:t>Grading Policy</a:t>
            </a:r>
            <a:endParaRPr lang="en-US" sz="3200" dirty="0"/>
          </a:p>
        </p:txBody>
      </p:sp>
      <p:sp>
        <p:nvSpPr>
          <p:cNvPr id="8" name="Right Arrow 7"/>
          <p:cNvSpPr/>
          <p:nvPr/>
        </p:nvSpPr>
        <p:spPr>
          <a:xfrm>
            <a:off x="6879957" y="5945885"/>
            <a:ext cx="1555640" cy="340963"/>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TextBox 8"/>
          <p:cNvSpPr txBox="1"/>
          <p:nvPr/>
        </p:nvSpPr>
        <p:spPr>
          <a:xfrm>
            <a:off x="-60700" y="0"/>
            <a:ext cx="6581614" cy="369332"/>
          </a:xfrm>
          <a:prstGeom prst="rect">
            <a:avLst/>
          </a:prstGeom>
          <a:noFill/>
        </p:spPr>
        <p:txBody>
          <a:bodyPr wrap="square" rtlCol="0">
            <a:spAutoFit/>
          </a:bodyPr>
          <a:lstStyle/>
          <a:p>
            <a:r>
              <a:rPr lang="en-US" dirty="0" smtClean="0"/>
              <a:t>Yerkes </a:t>
            </a:r>
            <a:r>
              <a:rPr lang="en-US" dirty="0"/>
              <a:t>and Dodson 1908 - Diamond DM, et al. </a:t>
            </a:r>
            <a:r>
              <a:rPr lang="en-US" dirty="0" smtClean="0"/>
              <a:t>2007. Neural Plasticity</a:t>
            </a:r>
            <a:endParaRPr lang="en-US" dirty="0"/>
          </a:p>
        </p:txBody>
      </p:sp>
      <p:sp>
        <p:nvSpPr>
          <p:cNvPr id="10" name="TextBox 9"/>
          <p:cNvSpPr txBox="1"/>
          <p:nvPr/>
        </p:nvSpPr>
        <p:spPr>
          <a:xfrm rot="16200000">
            <a:off x="1766808" y="2069029"/>
            <a:ext cx="1471878" cy="369332"/>
          </a:xfrm>
          <a:prstGeom prst="rect">
            <a:avLst/>
          </a:prstGeom>
          <a:noFill/>
        </p:spPr>
        <p:txBody>
          <a:bodyPr wrap="none" rtlCol="0">
            <a:spAutoFit/>
          </a:bodyPr>
          <a:lstStyle/>
          <a:p>
            <a:r>
              <a:rPr lang="en-US" dirty="0" smtClean="0"/>
              <a:t>(i.e. Learning)</a:t>
            </a:r>
            <a:endParaRPr lang="en-US" dirty="0"/>
          </a:p>
        </p:txBody>
      </p:sp>
      <p:sp>
        <p:nvSpPr>
          <p:cNvPr id="12" name="TextBox 11"/>
          <p:cNvSpPr txBox="1"/>
          <p:nvPr/>
        </p:nvSpPr>
        <p:spPr>
          <a:xfrm>
            <a:off x="4436330" y="4625485"/>
            <a:ext cx="2841740" cy="369332"/>
          </a:xfrm>
          <a:prstGeom prst="rect">
            <a:avLst/>
          </a:prstGeom>
          <a:noFill/>
        </p:spPr>
        <p:txBody>
          <a:bodyPr wrap="none" rtlCol="0">
            <a:spAutoFit/>
          </a:bodyPr>
          <a:lstStyle/>
          <a:p>
            <a:r>
              <a:rPr lang="en-US" dirty="0" smtClean="0"/>
              <a:t>(or what some call Anxiety)</a:t>
            </a:r>
            <a:endParaRPr lang="en-US" dirty="0"/>
          </a:p>
        </p:txBody>
      </p:sp>
      <p:sp>
        <p:nvSpPr>
          <p:cNvPr id="11" name="Left Brace 10"/>
          <p:cNvSpPr/>
          <p:nvPr/>
        </p:nvSpPr>
        <p:spPr>
          <a:xfrm rot="16200000">
            <a:off x="5662738" y="3751991"/>
            <a:ext cx="232686" cy="2638292"/>
          </a:xfrm>
          <a:prstGeom prst="lef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55663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Psychology of Grades: </a:t>
            </a:r>
            <a:r>
              <a:rPr lang="en-US" b="1" dirty="0" smtClean="0"/>
              <a:t>Hope</a:t>
            </a:r>
            <a:endParaRPr lang="en-US" b="1" dirty="0"/>
          </a:p>
        </p:txBody>
      </p:sp>
      <p:sp>
        <p:nvSpPr>
          <p:cNvPr id="3" name="Content Placeholder 2"/>
          <p:cNvSpPr>
            <a:spLocks noGrp="1"/>
          </p:cNvSpPr>
          <p:nvPr>
            <p:ph idx="1"/>
          </p:nvPr>
        </p:nvSpPr>
        <p:spPr/>
        <p:txBody>
          <a:bodyPr>
            <a:normAutofit/>
          </a:bodyPr>
          <a:lstStyle/>
          <a:p>
            <a:r>
              <a:rPr lang="en-US" sz="3600" dirty="0" smtClean="0"/>
              <a:t>Bump final grades</a:t>
            </a:r>
          </a:p>
          <a:p>
            <a:pPr lvl="1"/>
            <a:r>
              <a:rPr lang="en-US" sz="3200" dirty="0" smtClean="0"/>
              <a:t>round up </a:t>
            </a:r>
          </a:p>
          <a:p>
            <a:pPr marL="0" indent="0">
              <a:buNone/>
            </a:pPr>
            <a:endParaRPr lang="en-US" sz="3600" dirty="0"/>
          </a:p>
        </p:txBody>
      </p:sp>
      <p:pic>
        <p:nvPicPr>
          <p:cNvPr id="6" name="Picture 5"/>
          <p:cNvPicPr>
            <a:picLocks noChangeAspect="1"/>
          </p:cNvPicPr>
          <p:nvPr/>
        </p:nvPicPr>
        <p:blipFill>
          <a:blip r:embed="rId2"/>
          <a:stretch>
            <a:fillRect/>
          </a:stretch>
        </p:blipFill>
        <p:spPr>
          <a:xfrm>
            <a:off x="5702191" y="2457285"/>
            <a:ext cx="6023235" cy="779901"/>
          </a:xfrm>
          <a:prstGeom prst="rect">
            <a:avLst/>
          </a:prstGeom>
        </p:spPr>
      </p:pic>
      <p:sp>
        <p:nvSpPr>
          <p:cNvPr id="7" name="TextBox 6"/>
          <p:cNvSpPr txBox="1"/>
          <p:nvPr/>
        </p:nvSpPr>
        <p:spPr>
          <a:xfrm>
            <a:off x="5376370" y="1780964"/>
            <a:ext cx="4064831" cy="461665"/>
          </a:xfrm>
          <a:prstGeom prst="rect">
            <a:avLst/>
          </a:prstGeom>
          <a:noFill/>
        </p:spPr>
        <p:txBody>
          <a:bodyPr wrap="none" rtlCol="0">
            <a:spAutoFit/>
          </a:bodyPr>
          <a:lstStyle/>
          <a:p>
            <a:r>
              <a:rPr lang="en-US" sz="2400" dirty="0" smtClean="0"/>
              <a:t>Canvas/Settings/Course Details</a:t>
            </a:r>
            <a:endParaRPr lang="en-US" sz="2400" dirty="0"/>
          </a:p>
        </p:txBody>
      </p:sp>
      <p:pic>
        <p:nvPicPr>
          <p:cNvPr id="10" name="Picture 9"/>
          <p:cNvPicPr>
            <a:picLocks noChangeAspect="1"/>
          </p:cNvPicPr>
          <p:nvPr/>
        </p:nvPicPr>
        <p:blipFill rotWithShape="1">
          <a:blip r:embed="rId3"/>
          <a:srcRect b="24067"/>
          <a:stretch/>
        </p:blipFill>
        <p:spPr>
          <a:xfrm>
            <a:off x="5702191" y="3367762"/>
            <a:ext cx="6251028" cy="3453455"/>
          </a:xfrm>
          <a:prstGeom prst="rect">
            <a:avLst/>
          </a:prstGeom>
        </p:spPr>
      </p:pic>
    </p:spTree>
    <p:extLst>
      <p:ext uri="{BB962C8B-B14F-4D97-AF65-F5344CB8AC3E}">
        <p14:creationId xmlns:p14="http://schemas.microsoft.com/office/powerpoint/2010/main" val="31075143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Psychology of Grades: Hope</a:t>
            </a:r>
            <a:endParaRPr lang="en-US" dirty="0"/>
          </a:p>
        </p:txBody>
      </p:sp>
      <p:sp>
        <p:nvSpPr>
          <p:cNvPr id="3" name="Content Placeholder 2"/>
          <p:cNvSpPr>
            <a:spLocks noGrp="1"/>
          </p:cNvSpPr>
          <p:nvPr>
            <p:ph idx="1"/>
          </p:nvPr>
        </p:nvSpPr>
        <p:spPr/>
        <p:txBody>
          <a:bodyPr>
            <a:normAutofit/>
          </a:bodyPr>
          <a:lstStyle/>
          <a:p>
            <a:r>
              <a:rPr lang="en-US" sz="3600" dirty="0" smtClean="0"/>
              <a:t>Bump final grades</a:t>
            </a:r>
          </a:p>
          <a:p>
            <a:r>
              <a:rPr lang="en-US" sz="3600" dirty="0" smtClean="0"/>
              <a:t>Extra credit</a:t>
            </a:r>
          </a:p>
          <a:p>
            <a:pPr lvl="1"/>
            <a:r>
              <a:rPr lang="en-US" sz="3200" dirty="0" smtClean="0"/>
              <a:t>determine in advance</a:t>
            </a:r>
          </a:p>
          <a:p>
            <a:endParaRPr lang="en-US" sz="3600" dirty="0"/>
          </a:p>
        </p:txBody>
      </p:sp>
      <p:pic>
        <p:nvPicPr>
          <p:cNvPr id="4" name="Picture 3"/>
          <p:cNvPicPr>
            <a:picLocks noChangeAspect="1"/>
          </p:cNvPicPr>
          <p:nvPr/>
        </p:nvPicPr>
        <p:blipFill>
          <a:blip r:embed="rId2"/>
          <a:stretch>
            <a:fillRect/>
          </a:stretch>
        </p:blipFill>
        <p:spPr>
          <a:xfrm>
            <a:off x="6542361" y="276389"/>
            <a:ext cx="5481474" cy="6395053"/>
          </a:xfrm>
          <a:prstGeom prst="rect">
            <a:avLst/>
          </a:prstGeom>
        </p:spPr>
      </p:pic>
      <p:sp>
        <p:nvSpPr>
          <p:cNvPr id="6" name="Right Arrow 5"/>
          <p:cNvSpPr/>
          <p:nvPr/>
        </p:nvSpPr>
        <p:spPr>
          <a:xfrm>
            <a:off x="1671145" y="4151586"/>
            <a:ext cx="4724071" cy="1678535"/>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dirty="0" smtClean="0"/>
              <a:t>Worth zero points</a:t>
            </a:r>
          </a:p>
          <a:p>
            <a:pPr algn="ctr"/>
            <a:r>
              <a:rPr lang="en-US" sz="2400" dirty="0" smtClean="0"/>
              <a:t>but insert points for students</a:t>
            </a:r>
            <a:endParaRPr lang="en-US" sz="2400" dirty="0"/>
          </a:p>
        </p:txBody>
      </p:sp>
    </p:spTree>
    <p:extLst>
      <p:ext uri="{BB962C8B-B14F-4D97-AF65-F5344CB8AC3E}">
        <p14:creationId xmlns:p14="http://schemas.microsoft.com/office/powerpoint/2010/main" val="22130731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Psychology of Grades: Hope</a:t>
            </a:r>
            <a:endParaRPr lang="en-US" dirty="0"/>
          </a:p>
        </p:txBody>
      </p:sp>
      <p:sp>
        <p:nvSpPr>
          <p:cNvPr id="3" name="Content Placeholder 2"/>
          <p:cNvSpPr>
            <a:spLocks noGrp="1"/>
          </p:cNvSpPr>
          <p:nvPr>
            <p:ph idx="1"/>
          </p:nvPr>
        </p:nvSpPr>
        <p:spPr/>
        <p:txBody>
          <a:bodyPr>
            <a:normAutofit/>
          </a:bodyPr>
          <a:lstStyle/>
          <a:p>
            <a:r>
              <a:rPr lang="en-US" sz="3600" dirty="0" smtClean="0"/>
              <a:t>Bump final grades</a:t>
            </a:r>
          </a:p>
          <a:p>
            <a:r>
              <a:rPr lang="en-US" sz="3600" dirty="0" smtClean="0"/>
              <a:t>Extra credit</a:t>
            </a:r>
          </a:p>
          <a:p>
            <a:r>
              <a:rPr lang="en-US" sz="3600" dirty="0" smtClean="0"/>
              <a:t>Drop lowest</a:t>
            </a:r>
          </a:p>
          <a:p>
            <a:pPr lvl="1"/>
            <a:r>
              <a:rPr lang="en-US" sz="3200" dirty="0" smtClean="0"/>
              <a:t>implement at </a:t>
            </a:r>
            <a:r>
              <a:rPr lang="en-US" sz="3200" dirty="0"/>
              <a:t>end</a:t>
            </a:r>
          </a:p>
          <a:p>
            <a:endParaRPr lang="en-US" sz="3600" dirty="0" smtClean="0"/>
          </a:p>
          <a:p>
            <a:pPr marL="0" indent="0">
              <a:buNone/>
            </a:pPr>
            <a:endParaRPr lang="en-US" sz="3600" dirty="0"/>
          </a:p>
        </p:txBody>
      </p:sp>
      <p:pic>
        <p:nvPicPr>
          <p:cNvPr id="5" name="Picture 4"/>
          <p:cNvPicPr>
            <a:picLocks noChangeAspect="1"/>
          </p:cNvPicPr>
          <p:nvPr/>
        </p:nvPicPr>
        <p:blipFill>
          <a:blip r:embed="rId2"/>
          <a:stretch>
            <a:fillRect/>
          </a:stretch>
        </p:blipFill>
        <p:spPr>
          <a:xfrm>
            <a:off x="4950701" y="1175023"/>
            <a:ext cx="6915150" cy="5343525"/>
          </a:xfrm>
          <a:prstGeom prst="rect">
            <a:avLst/>
          </a:prstGeom>
          <a:ln>
            <a:solidFill>
              <a:schemeClr val="tx1"/>
            </a:solidFill>
          </a:ln>
        </p:spPr>
      </p:pic>
      <p:sp>
        <p:nvSpPr>
          <p:cNvPr id="6" name="Right Arrow 5"/>
          <p:cNvSpPr/>
          <p:nvPr/>
        </p:nvSpPr>
        <p:spPr>
          <a:xfrm rot="10800000">
            <a:off x="8576441" y="3584026"/>
            <a:ext cx="1481959" cy="525517"/>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6067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Psychology of Grades: Hope</a:t>
            </a:r>
            <a:endParaRPr lang="en-US" dirty="0"/>
          </a:p>
        </p:txBody>
      </p:sp>
      <p:sp>
        <p:nvSpPr>
          <p:cNvPr id="3" name="Content Placeholder 2"/>
          <p:cNvSpPr>
            <a:spLocks noGrp="1"/>
          </p:cNvSpPr>
          <p:nvPr>
            <p:ph idx="1"/>
          </p:nvPr>
        </p:nvSpPr>
        <p:spPr>
          <a:xfrm>
            <a:off x="838200" y="1825624"/>
            <a:ext cx="10515600" cy="4932527"/>
          </a:xfrm>
        </p:spPr>
        <p:txBody>
          <a:bodyPr>
            <a:normAutofit/>
          </a:bodyPr>
          <a:lstStyle/>
          <a:p>
            <a:r>
              <a:rPr lang="en-US" sz="3600" dirty="0" smtClean="0"/>
              <a:t>Bump final grades</a:t>
            </a:r>
          </a:p>
          <a:p>
            <a:r>
              <a:rPr lang="en-US" sz="3600" dirty="0" smtClean="0"/>
              <a:t>Extra credit</a:t>
            </a:r>
          </a:p>
          <a:p>
            <a:r>
              <a:rPr lang="en-US" sz="3600" dirty="0" smtClean="0"/>
              <a:t>Drop lowest</a:t>
            </a:r>
          </a:p>
          <a:p>
            <a:r>
              <a:rPr lang="en-US" sz="3600" dirty="0" smtClean="0"/>
              <a:t>Study Contract</a:t>
            </a:r>
          </a:p>
          <a:p>
            <a:pPr lvl="1"/>
            <a:r>
              <a:rPr lang="en-US" sz="3200" dirty="0" smtClean="0"/>
              <a:t>Agree to best study</a:t>
            </a:r>
            <a:br>
              <a:rPr lang="en-US" sz="3200" dirty="0" smtClean="0"/>
            </a:br>
            <a:r>
              <a:rPr lang="en-US" sz="3200" dirty="0" smtClean="0"/>
              <a:t>practices</a:t>
            </a:r>
          </a:p>
          <a:p>
            <a:pPr lvl="1"/>
            <a:r>
              <a:rPr lang="en-US" sz="3200" dirty="0" smtClean="0"/>
              <a:t>Reward with </a:t>
            </a:r>
            <a:br>
              <a:rPr lang="en-US" sz="3200" dirty="0" smtClean="0"/>
            </a:br>
            <a:r>
              <a:rPr lang="en-US" sz="3200" dirty="0" smtClean="0"/>
              <a:t>increase in </a:t>
            </a:r>
            <a:br>
              <a:rPr lang="en-US" sz="3200" dirty="0" smtClean="0"/>
            </a:br>
            <a:r>
              <a:rPr lang="en-US" sz="3200" dirty="0" smtClean="0"/>
              <a:t>first exam to 70%</a:t>
            </a:r>
          </a:p>
          <a:p>
            <a:endParaRPr lang="en-US" sz="3600" dirty="0"/>
          </a:p>
        </p:txBody>
      </p:sp>
      <p:pic>
        <p:nvPicPr>
          <p:cNvPr id="7" name="Picture 6"/>
          <p:cNvPicPr>
            <a:picLocks noChangeAspect="1"/>
          </p:cNvPicPr>
          <p:nvPr/>
        </p:nvPicPr>
        <p:blipFill rotWithShape="1">
          <a:blip r:embed="rId2"/>
          <a:srcRect b="71650"/>
          <a:stretch/>
        </p:blipFill>
        <p:spPr>
          <a:xfrm>
            <a:off x="3384330" y="365125"/>
            <a:ext cx="6968359" cy="2519817"/>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rotWithShape="1">
          <a:blip r:embed="rId3"/>
          <a:srcRect b="50063"/>
          <a:stretch/>
        </p:blipFill>
        <p:spPr>
          <a:xfrm>
            <a:off x="4939862" y="2517225"/>
            <a:ext cx="7073462" cy="43407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619123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21942" y="-670264"/>
            <a:ext cx="7821228" cy="7528264"/>
          </a:xfrm>
          <a:prstGeom prst="rect">
            <a:avLst/>
          </a:prstGeom>
          <a:noFill/>
          <a:ln>
            <a:noFill/>
          </a:ln>
        </p:spPr>
      </p:pic>
      <p:pic>
        <p:nvPicPr>
          <p:cNvPr id="5" name="Picture 4"/>
          <p:cNvPicPr>
            <a:picLocks noChangeAspect="1"/>
          </p:cNvPicPr>
          <p:nvPr/>
        </p:nvPicPr>
        <p:blipFill>
          <a:blip r:embed="rId3"/>
          <a:stretch>
            <a:fillRect/>
          </a:stretch>
        </p:blipFill>
        <p:spPr>
          <a:xfrm>
            <a:off x="6609162" y="5069150"/>
            <a:ext cx="5473347" cy="1788850"/>
          </a:xfrm>
          <a:prstGeom prst="rect">
            <a:avLst/>
          </a:prstGeom>
        </p:spPr>
      </p:pic>
      <p:sp>
        <p:nvSpPr>
          <p:cNvPr id="6" name="TextBox 5"/>
          <p:cNvSpPr txBox="1"/>
          <p:nvPr/>
        </p:nvSpPr>
        <p:spPr>
          <a:xfrm>
            <a:off x="7819390" y="241128"/>
            <a:ext cx="4136995" cy="1569660"/>
          </a:xfrm>
          <a:prstGeom prst="rect">
            <a:avLst/>
          </a:prstGeom>
          <a:noFill/>
        </p:spPr>
        <p:txBody>
          <a:bodyPr wrap="square" rtlCol="0">
            <a:spAutoFit/>
          </a:bodyPr>
          <a:lstStyle/>
          <a:p>
            <a:r>
              <a:rPr lang="en-US" sz="3200" b="1" dirty="0" smtClean="0"/>
              <a:t>Student who complete contracts score higher on subsequent exams</a:t>
            </a:r>
            <a:endParaRPr lang="en-US" sz="3200" b="1" dirty="0"/>
          </a:p>
        </p:txBody>
      </p:sp>
    </p:spTree>
    <p:extLst>
      <p:ext uri="{BB962C8B-B14F-4D97-AF65-F5344CB8AC3E}">
        <p14:creationId xmlns:p14="http://schemas.microsoft.com/office/powerpoint/2010/main" val="18445526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Psychology of Grades: </a:t>
            </a:r>
            <a:r>
              <a:rPr lang="en-US" b="1" dirty="0" smtClean="0"/>
              <a:t>Help</a:t>
            </a:r>
            <a:endParaRPr lang="en-US" b="1" dirty="0"/>
          </a:p>
        </p:txBody>
      </p:sp>
      <p:sp>
        <p:nvSpPr>
          <p:cNvPr id="3" name="Content Placeholder 2"/>
          <p:cNvSpPr>
            <a:spLocks noGrp="1"/>
          </p:cNvSpPr>
          <p:nvPr>
            <p:ph idx="1"/>
          </p:nvPr>
        </p:nvSpPr>
        <p:spPr/>
        <p:txBody>
          <a:bodyPr>
            <a:normAutofit/>
          </a:bodyPr>
          <a:lstStyle/>
          <a:p>
            <a:r>
              <a:rPr lang="en-US" sz="3600" dirty="0" smtClean="0"/>
              <a:t>Use absolute grading standards, </a:t>
            </a:r>
            <a:br>
              <a:rPr lang="en-US" sz="3600" dirty="0" smtClean="0"/>
            </a:br>
            <a:r>
              <a:rPr lang="en-US" sz="3600" dirty="0" smtClean="0"/>
              <a:t>do not grade relative to percentages for a given class</a:t>
            </a:r>
          </a:p>
          <a:p>
            <a:pPr lvl="1"/>
            <a:r>
              <a:rPr lang="en-US" sz="3200" dirty="0" smtClean="0"/>
              <a:t>i.e. don’t grade on a “curve”</a:t>
            </a:r>
            <a:endParaRPr lang="en-US" sz="3600" dirty="0"/>
          </a:p>
          <a:p>
            <a:r>
              <a:rPr lang="en-US" sz="3200" dirty="0" smtClean="0"/>
              <a:t>We want students to work together to learn, </a:t>
            </a:r>
            <a:br>
              <a:rPr lang="en-US" sz="3200" dirty="0" smtClean="0"/>
            </a:br>
            <a:r>
              <a:rPr lang="en-US" sz="3200" dirty="0" smtClean="0"/>
              <a:t>not against each other</a:t>
            </a:r>
            <a:endParaRPr lang="en-US" sz="3200" dirty="0"/>
          </a:p>
        </p:txBody>
      </p:sp>
      <p:pic>
        <p:nvPicPr>
          <p:cNvPr id="2050" name="Picture 2" descr="Image result for hunger games"/>
          <p:cNvPicPr>
            <a:picLocks noChangeAspect="1" noChangeArrowheads="1"/>
          </p:cNvPicPr>
          <p:nvPr/>
        </p:nvPicPr>
        <p:blipFill rotWithShape="1">
          <a:blip r:embed="rId2">
            <a:extLst>
              <a:ext uri="{28A0092B-C50C-407E-A947-70E740481C1C}">
                <a14:useLocalDpi xmlns:a14="http://schemas.microsoft.com/office/drawing/2010/main" val="0"/>
              </a:ext>
            </a:extLst>
          </a:blip>
          <a:srcRect r="10078"/>
          <a:stretch/>
        </p:blipFill>
        <p:spPr bwMode="auto">
          <a:xfrm>
            <a:off x="7690945" y="4036983"/>
            <a:ext cx="4501055" cy="2821017"/>
          </a:xfrm>
          <a:prstGeom prst="rect">
            <a:avLst/>
          </a:prstGeom>
          <a:noFill/>
          <a:extLst>
            <a:ext uri="{909E8E84-426E-40DD-AFC4-6F175D3DCCD1}">
              <a14:hiddenFill xmlns:a14="http://schemas.microsoft.com/office/drawing/2010/main">
                <a:solidFill>
                  <a:srgbClr val="FFFFFF"/>
                </a:solidFill>
              </a14:hiddenFill>
            </a:ext>
          </a:extLst>
        </p:spPr>
      </p:pic>
      <p:sp>
        <p:nvSpPr>
          <p:cNvPr id="4" name="&quot;No&quot; Symbol 3"/>
          <p:cNvSpPr/>
          <p:nvPr/>
        </p:nvSpPr>
        <p:spPr>
          <a:xfrm>
            <a:off x="8534406" y="4036983"/>
            <a:ext cx="2977055" cy="2821017"/>
          </a:xfrm>
          <a:prstGeom prst="noSmoking">
            <a:avLst>
              <a:gd name="adj" fmla="val 7348"/>
            </a:avLst>
          </a:prstGeom>
          <a:solidFill>
            <a:srgbClr val="C00000">
              <a:alpha val="5686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0662087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Psychology of Grades: </a:t>
            </a:r>
            <a:r>
              <a:rPr lang="en-US" b="1" dirty="0" smtClean="0"/>
              <a:t>Hubris</a:t>
            </a:r>
            <a:endParaRPr lang="en-US" b="1" dirty="0"/>
          </a:p>
        </p:txBody>
      </p:sp>
      <p:sp>
        <p:nvSpPr>
          <p:cNvPr id="3" name="Content Placeholder 2"/>
          <p:cNvSpPr>
            <a:spLocks noGrp="1"/>
          </p:cNvSpPr>
          <p:nvPr>
            <p:ph idx="1"/>
          </p:nvPr>
        </p:nvSpPr>
        <p:spPr>
          <a:xfrm>
            <a:off x="838200" y="1857156"/>
            <a:ext cx="10515600" cy="4351338"/>
          </a:xfrm>
        </p:spPr>
        <p:txBody>
          <a:bodyPr>
            <a:normAutofit/>
          </a:bodyPr>
          <a:lstStyle/>
          <a:p>
            <a:r>
              <a:rPr lang="en-US" sz="3600" dirty="0" smtClean="0"/>
              <a:t>Bump final grades: implement at very end</a:t>
            </a:r>
            <a:endParaRPr lang="en-US" sz="3200" dirty="0" smtClean="0"/>
          </a:p>
          <a:p>
            <a:r>
              <a:rPr lang="en-US" sz="3600" dirty="0" smtClean="0"/>
              <a:t>Keep grades during semester more difficult</a:t>
            </a:r>
            <a:br>
              <a:rPr lang="en-US" sz="3600" dirty="0" smtClean="0"/>
            </a:br>
            <a:r>
              <a:rPr lang="en-US" sz="3600" dirty="0" smtClean="0"/>
              <a:t>than final course grade</a:t>
            </a:r>
          </a:p>
          <a:p>
            <a:r>
              <a:rPr lang="en-US" sz="3600" dirty="0" smtClean="0"/>
              <a:t>Be mindful of end-of-class grade appeals</a:t>
            </a:r>
            <a:endParaRPr lang="en-US" sz="3200" dirty="0" smtClean="0"/>
          </a:p>
          <a:p>
            <a:endParaRPr lang="en-US" sz="3600" dirty="0"/>
          </a:p>
        </p:txBody>
      </p:sp>
    </p:spTree>
    <p:extLst>
      <p:ext uri="{BB962C8B-B14F-4D97-AF65-F5344CB8AC3E}">
        <p14:creationId xmlns:p14="http://schemas.microsoft.com/office/powerpoint/2010/main" val="2695048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Assessments: </a:t>
            </a:r>
            <a:br>
              <a:rPr lang="en-US" dirty="0" smtClean="0"/>
            </a:br>
            <a:r>
              <a:rPr lang="en-US" dirty="0" smtClean="0"/>
              <a:t>the alpha and the omega</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949897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The Philosophy and Psychology of Grading</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097211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7243" y="3267870"/>
            <a:ext cx="10515600" cy="1325563"/>
          </a:xfrm>
        </p:spPr>
        <p:txBody>
          <a:bodyPr/>
          <a:lstStyle/>
          <a:p>
            <a:r>
              <a:rPr lang="en-US" dirty="0" smtClean="0"/>
              <a:t>Traditional Classroom</a:t>
            </a:r>
            <a:endParaRPr lang="en-US" dirty="0"/>
          </a:p>
        </p:txBody>
      </p:sp>
      <p:sp>
        <p:nvSpPr>
          <p:cNvPr id="5" name="Rounded Rectangle 4"/>
          <p:cNvSpPr/>
          <p:nvPr/>
        </p:nvSpPr>
        <p:spPr>
          <a:xfrm>
            <a:off x="5691187" y="400051"/>
            <a:ext cx="3143250" cy="17430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Classroom Presentation</a:t>
            </a:r>
            <a:endParaRPr lang="en-US" sz="3600" dirty="0"/>
          </a:p>
        </p:txBody>
      </p:sp>
      <p:sp>
        <p:nvSpPr>
          <p:cNvPr id="6" name="Rounded Rectangle 5"/>
          <p:cNvSpPr/>
          <p:nvPr/>
        </p:nvSpPr>
        <p:spPr>
          <a:xfrm>
            <a:off x="8358187" y="4957764"/>
            <a:ext cx="3143250" cy="17430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Exams</a:t>
            </a:r>
            <a:endParaRPr lang="en-US" sz="3600" dirty="0"/>
          </a:p>
        </p:txBody>
      </p:sp>
      <p:sp>
        <p:nvSpPr>
          <p:cNvPr id="7" name="Rounded Rectangle 6"/>
          <p:cNvSpPr/>
          <p:nvPr/>
        </p:nvSpPr>
        <p:spPr>
          <a:xfrm>
            <a:off x="7262812" y="2486027"/>
            <a:ext cx="4733925" cy="17430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Homework or Quizzes</a:t>
            </a:r>
            <a:endParaRPr lang="en-US" sz="3600" dirty="0"/>
          </a:p>
        </p:txBody>
      </p:sp>
      <p:sp>
        <p:nvSpPr>
          <p:cNvPr id="8" name="Rounded Rectangle 7"/>
          <p:cNvSpPr/>
          <p:nvPr/>
        </p:nvSpPr>
        <p:spPr>
          <a:xfrm>
            <a:off x="838200" y="400051"/>
            <a:ext cx="3143250" cy="17430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Textbook or Topic List</a:t>
            </a:r>
            <a:endParaRPr lang="en-US" sz="3600" dirty="0"/>
          </a:p>
        </p:txBody>
      </p:sp>
      <p:cxnSp>
        <p:nvCxnSpPr>
          <p:cNvPr id="10" name="Straight Arrow Connector 9"/>
          <p:cNvCxnSpPr>
            <a:stCxn id="8" idx="3"/>
            <a:endCxn id="5" idx="1"/>
          </p:cNvCxnSpPr>
          <p:nvPr/>
        </p:nvCxnSpPr>
        <p:spPr>
          <a:xfrm>
            <a:off x="3981450" y="1271589"/>
            <a:ext cx="1709737" cy="0"/>
          </a:xfrm>
          <a:prstGeom prst="straightConnector1">
            <a:avLst/>
          </a:prstGeom>
          <a:ln w="76200">
            <a:tailEnd type="triangle"/>
          </a:ln>
        </p:spPr>
        <p:style>
          <a:lnRef idx="3">
            <a:schemeClr val="accent1"/>
          </a:lnRef>
          <a:fillRef idx="0">
            <a:schemeClr val="accent1"/>
          </a:fillRef>
          <a:effectRef idx="2">
            <a:schemeClr val="accent1"/>
          </a:effectRef>
          <a:fontRef idx="minor">
            <a:schemeClr val="tx1"/>
          </a:fontRef>
        </p:style>
      </p:cxnSp>
      <p:cxnSp>
        <p:nvCxnSpPr>
          <p:cNvPr id="11" name="Straight Arrow Connector 10"/>
          <p:cNvCxnSpPr>
            <a:stCxn id="5" idx="3"/>
            <a:endCxn id="7" idx="0"/>
          </p:cNvCxnSpPr>
          <p:nvPr/>
        </p:nvCxnSpPr>
        <p:spPr>
          <a:xfrm>
            <a:off x="8834437" y="1271589"/>
            <a:ext cx="795338" cy="1214438"/>
          </a:xfrm>
          <a:prstGeom prst="straightConnector1">
            <a:avLst/>
          </a:prstGeom>
          <a:ln w="76200">
            <a:tailEnd type="triangle"/>
          </a:ln>
        </p:spPr>
        <p:style>
          <a:lnRef idx="3">
            <a:schemeClr val="accent1"/>
          </a:lnRef>
          <a:fillRef idx="0">
            <a:schemeClr val="accent1"/>
          </a:fillRef>
          <a:effectRef idx="2">
            <a:schemeClr val="accent1"/>
          </a:effectRef>
          <a:fontRef idx="minor">
            <a:schemeClr val="tx1"/>
          </a:fontRef>
        </p:style>
      </p:cxnSp>
      <p:cxnSp>
        <p:nvCxnSpPr>
          <p:cNvPr id="14" name="Straight Arrow Connector 13"/>
          <p:cNvCxnSpPr>
            <a:stCxn id="7" idx="2"/>
            <a:endCxn id="6" idx="0"/>
          </p:cNvCxnSpPr>
          <p:nvPr/>
        </p:nvCxnSpPr>
        <p:spPr>
          <a:xfrm>
            <a:off x="9629775" y="4229102"/>
            <a:ext cx="300037" cy="728662"/>
          </a:xfrm>
          <a:prstGeom prst="straightConnector1">
            <a:avLst/>
          </a:prstGeom>
          <a:ln w="76200">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278857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Backward Design</a:t>
            </a:r>
            <a:endParaRPr lang="en-US" dirty="0"/>
          </a:p>
        </p:txBody>
      </p:sp>
      <p:sp>
        <p:nvSpPr>
          <p:cNvPr id="4" name="Rounded Rectangle 3"/>
          <p:cNvSpPr/>
          <p:nvPr/>
        </p:nvSpPr>
        <p:spPr>
          <a:xfrm>
            <a:off x="5738651" y="808010"/>
            <a:ext cx="4750674" cy="12520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Learning Objectives</a:t>
            </a:r>
            <a:endParaRPr lang="en-US" sz="3600" dirty="0"/>
          </a:p>
        </p:txBody>
      </p:sp>
      <p:sp>
        <p:nvSpPr>
          <p:cNvPr id="5" name="Rounded Rectangle 4"/>
          <p:cNvSpPr/>
          <p:nvPr/>
        </p:nvSpPr>
        <p:spPr>
          <a:xfrm>
            <a:off x="5719272" y="2138007"/>
            <a:ext cx="4770053" cy="14053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Classroom Material &amp; Activities</a:t>
            </a:r>
            <a:endParaRPr lang="en-US" sz="3600" dirty="0"/>
          </a:p>
        </p:txBody>
      </p:sp>
      <p:sp>
        <p:nvSpPr>
          <p:cNvPr id="6" name="Rounded Rectangle 5"/>
          <p:cNvSpPr/>
          <p:nvPr/>
        </p:nvSpPr>
        <p:spPr>
          <a:xfrm>
            <a:off x="5719271" y="5263739"/>
            <a:ext cx="4770053" cy="14581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Summative Assessment (Exams)</a:t>
            </a:r>
            <a:endParaRPr lang="en-US" sz="3600" dirty="0"/>
          </a:p>
        </p:txBody>
      </p:sp>
      <p:sp>
        <p:nvSpPr>
          <p:cNvPr id="7" name="Rounded Rectangle 6"/>
          <p:cNvSpPr/>
          <p:nvPr/>
        </p:nvSpPr>
        <p:spPr>
          <a:xfrm>
            <a:off x="5738652" y="3610798"/>
            <a:ext cx="4750674" cy="15602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Formative Assessment (Homework or Quizzes)</a:t>
            </a:r>
            <a:endParaRPr lang="en-US" sz="3600" dirty="0"/>
          </a:p>
        </p:txBody>
      </p:sp>
      <p:sp>
        <p:nvSpPr>
          <p:cNvPr id="8" name="TextBox 7"/>
          <p:cNvSpPr txBox="1"/>
          <p:nvPr/>
        </p:nvSpPr>
        <p:spPr>
          <a:xfrm>
            <a:off x="7302133" y="38569"/>
            <a:ext cx="1911101" cy="769441"/>
          </a:xfrm>
          <a:prstGeom prst="rect">
            <a:avLst/>
          </a:prstGeom>
          <a:noFill/>
        </p:spPr>
        <p:txBody>
          <a:bodyPr wrap="none" rtlCol="0">
            <a:spAutoFit/>
          </a:bodyPr>
          <a:lstStyle/>
          <a:p>
            <a:r>
              <a:rPr lang="en-US" sz="4400" dirty="0" smtClean="0"/>
              <a:t>Aligned</a:t>
            </a:r>
            <a:endParaRPr lang="en-US" sz="4400" dirty="0"/>
          </a:p>
        </p:txBody>
      </p:sp>
      <p:sp>
        <p:nvSpPr>
          <p:cNvPr id="10" name="Down Arrow 9"/>
          <p:cNvSpPr/>
          <p:nvPr/>
        </p:nvSpPr>
        <p:spPr>
          <a:xfrm>
            <a:off x="10678509" y="829031"/>
            <a:ext cx="809296" cy="58928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ircular Arrow 10"/>
          <p:cNvSpPr/>
          <p:nvPr/>
        </p:nvSpPr>
        <p:spPr>
          <a:xfrm rot="16200000">
            <a:off x="2691817" y="1365697"/>
            <a:ext cx="5923863" cy="4850527"/>
          </a:xfrm>
          <a:prstGeom prst="circularArrow">
            <a:avLst>
              <a:gd name="adj1" fmla="val 9363"/>
              <a:gd name="adj2" fmla="val 1142319"/>
              <a:gd name="adj3" fmla="val 20457681"/>
              <a:gd name="adj4" fmla="val 10800000"/>
              <a:gd name="adj5"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971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LIFE121 Learning Objectives</a:t>
            </a:r>
            <a:br>
              <a:rPr lang="en-US" dirty="0" smtClean="0"/>
            </a:br>
            <a:r>
              <a:rPr lang="en-US" dirty="0" smtClean="0"/>
              <a:t>(fine scale)</a:t>
            </a:r>
            <a:endParaRPr lang="en-US" dirty="0"/>
          </a:p>
        </p:txBody>
      </p:sp>
      <p:sp>
        <p:nvSpPr>
          <p:cNvPr id="3" name="Content Placeholder 2"/>
          <p:cNvSpPr>
            <a:spLocks noGrp="1"/>
          </p:cNvSpPr>
          <p:nvPr>
            <p:ph idx="1"/>
          </p:nvPr>
        </p:nvSpPr>
        <p:spPr>
          <a:xfrm>
            <a:off x="838200" y="2501461"/>
            <a:ext cx="10515600" cy="3675501"/>
          </a:xfrm>
        </p:spPr>
        <p:txBody>
          <a:bodyPr>
            <a:noAutofit/>
          </a:bodyPr>
          <a:lstStyle/>
          <a:p>
            <a:r>
              <a:rPr lang="en-US" sz="3200" b="1" dirty="0"/>
              <a:t>Identify</a:t>
            </a:r>
            <a:r>
              <a:rPr lang="en-US" sz="3200" dirty="0"/>
              <a:t> conditions under which </a:t>
            </a:r>
            <a:r>
              <a:rPr lang="en-US" sz="3200" dirty="0" smtClean="0"/>
              <a:t>genetic drift </a:t>
            </a:r>
            <a:r>
              <a:rPr lang="en-US" sz="3200" dirty="0"/>
              <a:t>plays a larger role, and the consequence of that </a:t>
            </a:r>
            <a:r>
              <a:rPr lang="en-US" sz="3200" dirty="0" smtClean="0"/>
              <a:t>drift</a:t>
            </a:r>
          </a:p>
          <a:p>
            <a:r>
              <a:rPr lang="en-US" sz="3200" b="1" dirty="0" smtClean="0"/>
              <a:t>List</a:t>
            </a:r>
            <a:r>
              <a:rPr lang="en-US" sz="3200" dirty="0" smtClean="0"/>
              <a:t> </a:t>
            </a:r>
            <a:r>
              <a:rPr lang="en-US" sz="3200" dirty="0"/>
              <a:t>the major elemental components of a plant while differentiating essential elements, macronutrients, and </a:t>
            </a:r>
            <a:r>
              <a:rPr lang="en-US" sz="3200" dirty="0" smtClean="0"/>
              <a:t>micronutrients</a:t>
            </a:r>
          </a:p>
          <a:p>
            <a:r>
              <a:rPr lang="en-US" sz="3200" b="1" dirty="0" smtClean="0"/>
              <a:t>Predict</a:t>
            </a:r>
            <a:r>
              <a:rPr lang="en-US" sz="3200" dirty="0" smtClean="0"/>
              <a:t> </a:t>
            </a:r>
            <a:r>
              <a:rPr lang="en-US" sz="3200" dirty="0"/>
              <a:t>the consequences of perturbations in food web modules based on an understanding of direct and indirect interactions</a:t>
            </a:r>
          </a:p>
        </p:txBody>
      </p:sp>
      <p:sp>
        <p:nvSpPr>
          <p:cNvPr id="5" name="TextBox 4"/>
          <p:cNvSpPr txBox="1"/>
          <p:nvPr/>
        </p:nvSpPr>
        <p:spPr>
          <a:xfrm rot="1222249">
            <a:off x="9130824" y="1902041"/>
            <a:ext cx="3038011" cy="523220"/>
          </a:xfrm>
          <a:prstGeom prst="rect">
            <a:avLst/>
          </a:prstGeom>
          <a:ln>
            <a:solidFill>
              <a:srgbClr val="7030A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rtlCol="0">
            <a:spAutoFit/>
          </a:bodyPr>
          <a:lstStyle/>
          <a:p>
            <a:r>
              <a:rPr lang="en-US" sz="2800" dirty="0" smtClean="0"/>
              <a:t>3-5 per class period</a:t>
            </a:r>
            <a:endParaRPr lang="en-US" sz="2800" dirty="0"/>
          </a:p>
        </p:txBody>
      </p:sp>
    </p:spTree>
    <p:extLst>
      <p:ext uri="{BB962C8B-B14F-4D97-AF65-F5344CB8AC3E}">
        <p14:creationId xmlns:p14="http://schemas.microsoft.com/office/powerpoint/2010/main" val="26948145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Learning Objectives</a:t>
            </a:r>
            <a:endParaRPr lang="en-US" dirty="0"/>
          </a:p>
        </p:txBody>
      </p:sp>
      <p:sp>
        <p:nvSpPr>
          <p:cNvPr id="3" name="Content Placeholder 2"/>
          <p:cNvSpPr>
            <a:spLocks noGrp="1"/>
          </p:cNvSpPr>
          <p:nvPr>
            <p:ph idx="1"/>
          </p:nvPr>
        </p:nvSpPr>
        <p:spPr/>
        <p:txBody>
          <a:bodyPr>
            <a:noAutofit/>
          </a:bodyPr>
          <a:lstStyle/>
          <a:p>
            <a:r>
              <a:rPr lang="en-US" sz="3600" dirty="0" smtClean="0"/>
              <a:t>Articulate the purpose and audiences of grades</a:t>
            </a:r>
          </a:p>
          <a:p>
            <a:r>
              <a:rPr lang="en-US" sz="3600" dirty="0" smtClean="0"/>
              <a:t>Appreciate the changing and current expectations around grades so that you can successfully use them to maximize learning</a:t>
            </a:r>
          </a:p>
          <a:p>
            <a:r>
              <a:rPr lang="en-US" sz="3600" dirty="0" smtClean="0"/>
              <a:t>Use learning objectives to align the course and the assessments</a:t>
            </a:r>
          </a:p>
          <a:p>
            <a:r>
              <a:rPr lang="en-US" sz="3600" dirty="0" smtClean="0"/>
              <a:t>Design rubrics that are aligned with the learning objectives</a:t>
            </a:r>
            <a:endParaRPr lang="en-US" sz="3600" dirty="0"/>
          </a:p>
        </p:txBody>
      </p:sp>
    </p:spTree>
    <p:extLst>
      <p:ext uri="{BB962C8B-B14F-4D97-AF65-F5344CB8AC3E}">
        <p14:creationId xmlns:p14="http://schemas.microsoft.com/office/powerpoint/2010/main" val="41700236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Learning Objectives</a:t>
            </a:r>
            <a:endParaRPr lang="en-US" dirty="0"/>
          </a:p>
        </p:txBody>
      </p:sp>
      <p:sp>
        <p:nvSpPr>
          <p:cNvPr id="3" name="Content Placeholder 2"/>
          <p:cNvSpPr>
            <a:spLocks noGrp="1"/>
          </p:cNvSpPr>
          <p:nvPr>
            <p:ph idx="1"/>
          </p:nvPr>
        </p:nvSpPr>
        <p:spPr/>
        <p:txBody>
          <a:bodyPr>
            <a:noAutofit/>
          </a:bodyPr>
          <a:lstStyle/>
          <a:p>
            <a:r>
              <a:rPr lang="en-US" sz="3600" dirty="0" smtClean="0"/>
              <a:t>Articulate the purpose and audiences of grades</a:t>
            </a:r>
          </a:p>
          <a:p>
            <a:r>
              <a:rPr lang="en-US" sz="3600" dirty="0" smtClean="0"/>
              <a:t>Appreciate the changing and current expectations around grades so that you can successfully use them to maximize learning</a:t>
            </a:r>
          </a:p>
          <a:p>
            <a:r>
              <a:rPr lang="en-US" sz="3600" b="1" dirty="0" smtClean="0"/>
              <a:t>Use learning objectives to align the course and the assessments</a:t>
            </a:r>
          </a:p>
          <a:p>
            <a:r>
              <a:rPr lang="en-US" sz="3600" dirty="0" smtClean="0"/>
              <a:t>Design rubrics that are aligned with the learning objectives</a:t>
            </a:r>
            <a:endParaRPr lang="en-US" sz="3600" dirty="0"/>
          </a:p>
        </p:txBody>
      </p:sp>
    </p:spTree>
    <p:extLst>
      <p:ext uri="{BB962C8B-B14F-4D97-AF65-F5344CB8AC3E}">
        <p14:creationId xmlns:p14="http://schemas.microsoft.com/office/powerpoint/2010/main" val="15694412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Alignment with Learning Objectives</a:t>
            </a:r>
            <a:endParaRPr lang="en-US" dirty="0"/>
          </a:p>
        </p:txBody>
      </p:sp>
      <p:sp>
        <p:nvSpPr>
          <p:cNvPr id="3" name="Content Placeholder 2"/>
          <p:cNvSpPr>
            <a:spLocks noGrp="1"/>
          </p:cNvSpPr>
          <p:nvPr>
            <p:ph idx="1"/>
          </p:nvPr>
        </p:nvSpPr>
        <p:spPr/>
        <p:txBody>
          <a:bodyPr>
            <a:normAutofit/>
          </a:bodyPr>
          <a:lstStyle/>
          <a:p>
            <a:r>
              <a:rPr lang="en-US" sz="3600" dirty="0" smtClean="0"/>
              <a:t>Reconsider what you’re doing in class</a:t>
            </a:r>
          </a:p>
          <a:p>
            <a:pPr lvl="1"/>
            <a:r>
              <a:rPr lang="en-US" sz="3200" dirty="0" smtClean="0"/>
              <a:t>Fewer asides</a:t>
            </a:r>
          </a:p>
          <a:p>
            <a:pPr lvl="1"/>
            <a:r>
              <a:rPr lang="en-US" sz="3200" dirty="0" smtClean="0"/>
              <a:t>Skill focused</a:t>
            </a:r>
          </a:p>
        </p:txBody>
      </p:sp>
    </p:spTree>
    <p:extLst>
      <p:ext uri="{BB962C8B-B14F-4D97-AF65-F5344CB8AC3E}">
        <p14:creationId xmlns:p14="http://schemas.microsoft.com/office/powerpoint/2010/main" val="4393892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LO: Use </a:t>
            </a:r>
            <a:r>
              <a:rPr lang="en-US" b="1" dirty="0"/>
              <a:t>learning objectives to align the course and the </a:t>
            </a:r>
            <a:r>
              <a:rPr lang="en-US" b="1" dirty="0" smtClean="0"/>
              <a:t>assessments</a:t>
            </a:r>
            <a:endParaRPr lang="en-US" dirty="0"/>
          </a:p>
        </p:txBody>
      </p:sp>
      <p:sp>
        <p:nvSpPr>
          <p:cNvPr id="3" name="Content Placeholder 2"/>
          <p:cNvSpPr>
            <a:spLocks noGrp="1"/>
          </p:cNvSpPr>
          <p:nvPr>
            <p:ph idx="1"/>
          </p:nvPr>
        </p:nvSpPr>
        <p:spPr/>
        <p:txBody>
          <a:bodyPr>
            <a:normAutofit/>
          </a:bodyPr>
          <a:lstStyle/>
          <a:p>
            <a:r>
              <a:rPr lang="en-US" sz="3200" dirty="0" smtClean="0"/>
              <a:t>Which slide should I show next? </a:t>
            </a:r>
            <a:endParaRPr lang="en-US" sz="3200" dirty="0"/>
          </a:p>
        </p:txBody>
      </p:sp>
      <p:sp>
        <p:nvSpPr>
          <p:cNvPr id="4" name="TextBox 3"/>
          <p:cNvSpPr txBox="1"/>
          <p:nvPr/>
        </p:nvSpPr>
        <p:spPr>
          <a:xfrm>
            <a:off x="838199" y="3229950"/>
            <a:ext cx="4716071" cy="2677656"/>
          </a:xfrm>
          <a:prstGeom prst="rect">
            <a:avLst/>
          </a:prstGeom>
          <a:noFill/>
          <a:ln>
            <a:solidFill>
              <a:schemeClr val="tx1"/>
            </a:solidFill>
          </a:ln>
        </p:spPr>
        <p:txBody>
          <a:bodyPr wrap="square" rtlCol="0">
            <a:spAutoFit/>
          </a:bodyPr>
          <a:lstStyle/>
          <a:p>
            <a:pPr algn="ctr"/>
            <a:endParaRPr lang="en-US" sz="2800" dirty="0" smtClean="0"/>
          </a:p>
          <a:p>
            <a:pPr algn="ctr"/>
            <a:endParaRPr lang="en-US" sz="2800" dirty="0" smtClean="0"/>
          </a:p>
          <a:p>
            <a:pPr algn="ctr"/>
            <a:r>
              <a:rPr lang="en-US" sz="2800" dirty="0" smtClean="0"/>
              <a:t>Example of class content,</a:t>
            </a:r>
          </a:p>
          <a:p>
            <a:pPr algn="ctr"/>
            <a:r>
              <a:rPr lang="en-US" sz="2800" dirty="0" smtClean="0"/>
              <a:t>homework, and exam </a:t>
            </a:r>
          </a:p>
          <a:p>
            <a:pPr algn="ctr"/>
            <a:endParaRPr lang="en-US" sz="2800" dirty="0"/>
          </a:p>
          <a:p>
            <a:pPr algn="ctr"/>
            <a:r>
              <a:rPr lang="en-US" sz="2800" dirty="0" smtClean="0"/>
              <a:t> </a:t>
            </a:r>
            <a:endParaRPr lang="en-US" sz="2800" dirty="0"/>
          </a:p>
        </p:txBody>
      </p:sp>
      <p:sp>
        <p:nvSpPr>
          <p:cNvPr id="5" name="TextBox 4"/>
          <p:cNvSpPr txBox="1"/>
          <p:nvPr/>
        </p:nvSpPr>
        <p:spPr>
          <a:xfrm>
            <a:off x="6797563" y="3258361"/>
            <a:ext cx="4716072" cy="2677656"/>
          </a:xfrm>
          <a:prstGeom prst="rect">
            <a:avLst/>
          </a:prstGeom>
          <a:noFill/>
          <a:ln>
            <a:solidFill>
              <a:schemeClr val="tx1"/>
            </a:solidFill>
          </a:ln>
        </p:spPr>
        <p:txBody>
          <a:bodyPr wrap="square" rtlCol="0">
            <a:spAutoFit/>
          </a:bodyPr>
          <a:lstStyle/>
          <a:p>
            <a:pPr algn="ctr"/>
            <a:endParaRPr lang="en-US" sz="2800" dirty="0" smtClean="0"/>
          </a:p>
          <a:p>
            <a:pPr algn="ctr"/>
            <a:endParaRPr lang="en-US" sz="2800" dirty="0" smtClean="0"/>
          </a:p>
          <a:p>
            <a:pPr algn="ctr"/>
            <a:r>
              <a:rPr lang="en-US" sz="2800" dirty="0" smtClean="0"/>
              <a:t>How I communicate</a:t>
            </a:r>
            <a:br>
              <a:rPr lang="en-US" sz="2800" dirty="0" smtClean="0"/>
            </a:br>
            <a:r>
              <a:rPr lang="en-US" sz="2800" dirty="0" smtClean="0"/>
              <a:t>learning objectives to students</a:t>
            </a:r>
          </a:p>
          <a:p>
            <a:pPr algn="ctr"/>
            <a:endParaRPr lang="en-US" sz="2800" dirty="0"/>
          </a:p>
          <a:p>
            <a:pPr algn="ctr"/>
            <a:r>
              <a:rPr lang="en-US" sz="2800" dirty="0" smtClean="0"/>
              <a:t> </a:t>
            </a:r>
            <a:endParaRPr lang="en-US" sz="2800" dirty="0"/>
          </a:p>
        </p:txBody>
      </p:sp>
      <p:sp>
        <p:nvSpPr>
          <p:cNvPr id="6" name="TextBox 5"/>
          <p:cNvSpPr txBox="1"/>
          <p:nvPr/>
        </p:nvSpPr>
        <p:spPr>
          <a:xfrm>
            <a:off x="2064802" y="2735141"/>
            <a:ext cx="2262864" cy="523220"/>
          </a:xfrm>
          <a:prstGeom prst="rect">
            <a:avLst/>
          </a:prstGeom>
          <a:noFill/>
        </p:spPr>
        <p:txBody>
          <a:bodyPr wrap="none" rtlCol="0">
            <a:spAutoFit/>
          </a:bodyPr>
          <a:lstStyle/>
          <a:p>
            <a:r>
              <a:rPr lang="en-US" sz="2800" dirty="0" smtClean="0"/>
              <a:t>raise left hand</a:t>
            </a:r>
            <a:endParaRPr lang="en-US" sz="2800" dirty="0"/>
          </a:p>
        </p:txBody>
      </p:sp>
      <p:sp>
        <p:nvSpPr>
          <p:cNvPr id="7" name="TextBox 6"/>
          <p:cNvSpPr txBox="1"/>
          <p:nvPr/>
        </p:nvSpPr>
        <p:spPr>
          <a:xfrm>
            <a:off x="8024167" y="2667673"/>
            <a:ext cx="2458237" cy="523220"/>
          </a:xfrm>
          <a:prstGeom prst="rect">
            <a:avLst/>
          </a:prstGeom>
          <a:noFill/>
        </p:spPr>
        <p:txBody>
          <a:bodyPr wrap="none" rtlCol="0">
            <a:spAutoFit/>
          </a:bodyPr>
          <a:lstStyle/>
          <a:p>
            <a:r>
              <a:rPr lang="en-US" sz="2800" dirty="0" smtClean="0"/>
              <a:t>raise right hand</a:t>
            </a:r>
            <a:endParaRPr lang="en-US" sz="2800" dirty="0"/>
          </a:p>
        </p:txBody>
      </p:sp>
    </p:spTree>
    <p:extLst>
      <p:ext uri="{BB962C8B-B14F-4D97-AF65-F5344CB8AC3E}">
        <p14:creationId xmlns:p14="http://schemas.microsoft.com/office/powerpoint/2010/main" val="7965655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 Identify </a:t>
            </a:r>
            <a:r>
              <a:rPr lang="en-US" dirty="0"/>
              <a:t>conditions under which drift plays </a:t>
            </a:r>
            <a:r>
              <a:rPr lang="en-US" dirty="0" smtClean="0"/>
              <a:t>a </a:t>
            </a:r>
            <a:r>
              <a:rPr lang="en-US" dirty="0"/>
              <a:t>larger role, and the consequence of that drift </a:t>
            </a:r>
          </a:p>
        </p:txBody>
      </p:sp>
      <p:sp>
        <p:nvSpPr>
          <p:cNvPr id="3" name="Content Placeholder 2"/>
          <p:cNvSpPr>
            <a:spLocks noGrp="1"/>
          </p:cNvSpPr>
          <p:nvPr>
            <p:ph idx="1"/>
          </p:nvPr>
        </p:nvSpPr>
        <p:spPr/>
        <p:txBody>
          <a:bodyPr/>
          <a:lstStyle/>
          <a:p>
            <a:pPr marL="0" indent="0">
              <a:buNone/>
            </a:pPr>
            <a:r>
              <a:rPr lang="en-US" dirty="0" smtClean="0"/>
              <a:t>Lecture notes on digital whiteboard:</a:t>
            </a:r>
          </a:p>
          <a:p>
            <a:r>
              <a:rPr lang="en-US" dirty="0" smtClean="0"/>
              <a:t>Chance events</a:t>
            </a:r>
          </a:p>
          <a:p>
            <a:pPr lvl="1"/>
            <a:r>
              <a:rPr lang="en-US" dirty="0" smtClean="0"/>
              <a:t>meiosis</a:t>
            </a:r>
          </a:p>
          <a:p>
            <a:pPr lvl="1"/>
            <a:r>
              <a:rPr lang="en-US" dirty="0" smtClean="0"/>
              <a:t>pairing of gametes</a:t>
            </a:r>
          </a:p>
          <a:p>
            <a:pPr lvl="1"/>
            <a:r>
              <a:rPr lang="en-US" dirty="0" smtClean="0"/>
              <a:t>accidental death unrelated to </a:t>
            </a:r>
            <a:r>
              <a:rPr lang="en-US" dirty="0" err="1" smtClean="0"/>
              <a:t>allels</a:t>
            </a:r>
            <a:endParaRPr lang="en-US" dirty="0" smtClean="0"/>
          </a:p>
          <a:p>
            <a:pPr lvl="1"/>
            <a:r>
              <a:rPr lang="en-US" dirty="0" smtClean="0"/>
              <a:t>increasingly likely at small populations</a:t>
            </a:r>
          </a:p>
          <a:p>
            <a:r>
              <a:rPr lang="en-US" dirty="0" smtClean="0"/>
              <a:t>Consequences</a:t>
            </a:r>
          </a:p>
          <a:p>
            <a:pPr lvl="1"/>
            <a:r>
              <a:rPr lang="en-US" dirty="0" smtClean="0"/>
              <a:t>random changes in allele frequency (non-adaptive)</a:t>
            </a:r>
          </a:p>
          <a:p>
            <a:pPr lvl="1"/>
            <a:r>
              <a:rPr lang="en-US" dirty="0" smtClean="0"/>
              <a:t>fixation of allele (can be harmful) and loss of genetic variation</a:t>
            </a:r>
          </a:p>
        </p:txBody>
      </p:sp>
      <p:sp>
        <p:nvSpPr>
          <p:cNvPr id="4" name="Rectangle 3"/>
          <p:cNvSpPr/>
          <p:nvPr/>
        </p:nvSpPr>
        <p:spPr>
          <a:xfrm>
            <a:off x="720969" y="2294795"/>
            <a:ext cx="9275885" cy="401808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31673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33594"/>
            <a:ext cx="10515600" cy="1325563"/>
          </a:xfrm>
        </p:spPr>
        <p:txBody>
          <a:bodyPr>
            <a:normAutofit fontScale="90000"/>
          </a:bodyPr>
          <a:lstStyle/>
          <a:p>
            <a:r>
              <a:rPr lang="en-US" dirty="0" smtClean="0"/>
              <a:t>LO: Identify </a:t>
            </a:r>
            <a:r>
              <a:rPr lang="en-US" dirty="0"/>
              <a:t>conditions under which drift plays </a:t>
            </a:r>
            <a:r>
              <a:rPr lang="en-US" dirty="0" smtClean="0"/>
              <a:t>a </a:t>
            </a:r>
            <a:r>
              <a:rPr lang="en-US" dirty="0"/>
              <a:t>larger role, and the consequence of that drift </a:t>
            </a:r>
          </a:p>
        </p:txBody>
      </p:sp>
      <p:sp>
        <p:nvSpPr>
          <p:cNvPr id="3" name="Content Placeholder 2"/>
          <p:cNvSpPr>
            <a:spLocks noGrp="1"/>
          </p:cNvSpPr>
          <p:nvPr>
            <p:ph idx="1"/>
          </p:nvPr>
        </p:nvSpPr>
        <p:spPr/>
        <p:txBody>
          <a:bodyPr/>
          <a:lstStyle/>
          <a:p>
            <a:pPr marL="0" indent="0">
              <a:buNone/>
            </a:pPr>
            <a:r>
              <a:rPr lang="en-US" dirty="0" smtClean="0"/>
              <a:t>Class activity:</a:t>
            </a:r>
          </a:p>
        </p:txBody>
      </p:sp>
      <p:pic>
        <p:nvPicPr>
          <p:cNvPr id="4" name="Picture 3"/>
          <p:cNvPicPr>
            <a:picLocks noChangeAspect="1"/>
          </p:cNvPicPr>
          <p:nvPr/>
        </p:nvPicPr>
        <p:blipFill rotWithShape="1">
          <a:blip r:embed="rId2"/>
          <a:srcRect l="-1" r="-13274"/>
          <a:stretch/>
        </p:blipFill>
        <p:spPr>
          <a:xfrm>
            <a:off x="3352800" y="1825625"/>
            <a:ext cx="8513379" cy="4954698"/>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346138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33594"/>
            <a:ext cx="10515600" cy="1325563"/>
          </a:xfrm>
        </p:spPr>
        <p:txBody>
          <a:bodyPr>
            <a:normAutofit fontScale="90000"/>
          </a:bodyPr>
          <a:lstStyle/>
          <a:p>
            <a:r>
              <a:rPr lang="en-US" dirty="0" smtClean="0"/>
              <a:t>LO: Identify </a:t>
            </a:r>
            <a:r>
              <a:rPr lang="en-US" dirty="0"/>
              <a:t>conditions under which drift plays </a:t>
            </a:r>
            <a:r>
              <a:rPr lang="en-US" dirty="0" smtClean="0"/>
              <a:t>a </a:t>
            </a:r>
            <a:r>
              <a:rPr lang="en-US" dirty="0"/>
              <a:t>larger role, and the consequence of that drift </a:t>
            </a:r>
          </a:p>
        </p:txBody>
      </p:sp>
      <p:sp>
        <p:nvSpPr>
          <p:cNvPr id="3" name="Content Placeholder 2"/>
          <p:cNvSpPr>
            <a:spLocks noGrp="1"/>
          </p:cNvSpPr>
          <p:nvPr>
            <p:ph idx="1"/>
          </p:nvPr>
        </p:nvSpPr>
        <p:spPr/>
        <p:txBody>
          <a:bodyPr/>
          <a:lstStyle/>
          <a:p>
            <a:pPr marL="0" indent="0">
              <a:buNone/>
            </a:pPr>
            <a:r>
              <a:rPr lang="en-US" dirty="0" smtClean="0"/>
              <a:t>In-class “clicker” via Learning </a:t>
            </a:r>
            <a:r>
              <a:rPr lang="en-US" dirty="0" err="1" smtClean="0"/>
              <a:t>Catalytics</a:t>
            </a:r>
            <a:r>
              <a:rPr lang="en-US" dirty="0" smtClean="0"/>
              <a:t>:</a:t>
            </a:r>
          </a:p>
        </p:txBody>
      </p:sp>
      <p:sp>
        <p:nvSpPr>
          <p:cNvPr id="4" name="TextBox 3"/>
          <p:cNvSpPr txBox="1"/>
          <p:nvPr/>
        </p:nvSpPr>
        <p:spPr>
          <a:xfrm>
            <a:off x="1496291" y="2481942"/>
            <a:ext cx="9542099" cy="4189480"/>
          </a:xfrm>
          <a:prstGeom prst="rect">
            <a:avLst/>
          </a:prstGeom>
          <a:noFill/>
          <a:ln>
            <a:solidFill>
              <a:schemeClr val="tx1"/>
            </a:solidFill>
          </a:ln>
        </p:spPr>
        <p:txBody>
          <a:bodyPr wrap="none" rtlCol="0">
            <a:spAutoFit/>
          </a:bodyPr>
          <a:lstStyle/>
          <a:p>
            <a:pPr>
              <a:lnSpc>
                <a:spcPct val="120000"/>
              </a:lnSpc>
            </a:pPr>
            <a:r>
              <a:rPr lang="en-US" sz="3200" dirty="0"/>
              <a:t>What are the conditions most favorable to genetic drift</a:t>
            </a:r>
            <a:r>
              <a:rPr lang="en-US" sz="3200" dirty="0" smtClean="0"/>
              <a:t>?</a:t>
            </a:r>
            <a:endParaRPr lang="en-US" sz="3200" dirty="0"/>
          </a:p>
          <a:p>
            <a:pPr marL="342900" indent="-342900">
              <a:lnSpc>
                <a:spcPct val="120000"/>
              </a:lnSpc>
              <a:buFont typeface="+mj-lt"/>
              <a:buAutoNum type="alphaLcParenR"/>
            </a:pPr>
            <a:r>
              <a:rPr lang="en-US" sz="3200" dirty="0"/>
              <a:t>migration of individuals</a:t>
            </a:r>
          </a:p>
          <a:p>
            <a:pPr marL="342900" indent="-342900">
              <a:lnSpc>
                <a:spcPct val="120000"/>
              </a:lnSpc>
              <a:buFont typeface="+mj-lt"/>
              <a:buAutoNum type="alphaLcParenR"/>
            </a:pPr>
            <a:r>
              <a:rPr lang="en-US" sz="3200" dirty="0"/>
              <a:t>one locus, two alleles</a:t>
            </a:r>
          </a:p>
          <a:p>
            <a:pPr marL="342900" indent="-342900">
              <a:lnSpc>
                <a:spcPct val="120000"/>
              </a:lnSpc>
              <a:buFont typeface="+mj-lt"/>
              <a:buAutoNum type="alphaLcParenR"/>
            </a:pPr>
            <a:r>
              <a:rPr lang="en-US" sz="3200" dirty="0"/>
              <a:t>random changes in the environment</a:t>
            </a:r>
          </a:p>
          <a:p>
            <a:pPr marL="342900" indent="-342900">
              <a:lnSpc>
                <a:spcPct val="120000"/>
              </a:lnSpc>
              <a:buFont typeface="+mj-lt"/>
              <a:buAutoNum type="alphaLcParenR"/>
            </a:pPr>
            <a:r>
              <a:rPr lang="en-US" sz="3200" dirty="0"/>
              <a:t>rapidly increasing population</a:t>
            </a:r>
          </a:p>
          <a:p>
            <a:pPr marL="342900" indent="-342900">
              <a:lnSpc>
                <a:spcPct val="120000"/>
              </a:lnSpc>
              <a:buFont typeface="+mj-lt"/>
              <a:buAutoNum type="alphaLcParenR"/>
            </a:pPr>
            <a:r>
              <a:rPr lang="en-US" sz="3200" dirty="0"/>
              <a:t>small population size</a:t>
            </a:r>
          </a:p>
          <a:p>
            <a:pPr marL="342900" indent="-342900">
              <a:lnSpc>
                <a:spcPct val="120000"/>
              </a:lnSpc>
              <a:buFont typeface="+mj-lt"/>
              <a:buAutoNum type="alphaLcParenR"/>
            </a:pPr>
            <a:r>
              <a:rPr lang="en-US" sz="3200" dirty="0"/>
              <a:t>differential </a:t>
            </a:r>
            <a:r>
              <a:rPr lang="en-US" sz="3200" dirty="0" smtClean="0"/>
              <a:t>fitness</a:t>
            </a:r>
            <a:endParaRPr lang="en-US" sz="3200" dirty="0"/>
          </a:p>
        </p:txBody>
      </p:sp>
    </p:spTree>
    <p:extLst>
      <p:ext uri="{BB962C8B-B14F-4D97-AF65-F5344CB8AC3E}">
        <p14:creationId xmlns:p14="http://schemas.microsoft.com/office/powerpoint/2010/main" val="35480157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s://lh3.googleusercontent.com/N5R21Q3CY8tq7Mjx-rc1h0x2fNJBs_7Kzi7p6Ducz7tkoxsdvt-cSknLJkq3HV3oNkEN7ju9UTDfChsjByfqrcrNbjdfXNarjwU1-IM-58hSslZjpc1Sl921Bao6J8J_scZPn8N-HPhxOk7VTOUVfQlzR0eYbijauhOz8b3WrmZLMug6pWiSP6kdUQL2_cN1RURGrFYnovFX48xfO17Awx6p4KDEHtI1nRHtSv1YYLbRe2aDlY1OgNeCBaIQNmR9ElwEMFfRLRttHXfL5DdQ9KuasSfxvsHZnb3RAglDjrwmmAN_bFsb1pV-q5JTeW5P53T0YXZOnRAuEocQIyxeQveZnBcHW63UZuu0hB3pGAc78C1UiSo79bob7-w4P30O1q11kIzPRyGLp5Rewxo4C3Znqdm6e5rNwtERH1e4xAjOe_rzkmiyKMpHJL3thReeTkYHkGkWWA_MCLmIdxJmRHyPi_rES6_Tzh9miaU1Ki8n6RqbdMAHmmoWzPmgpIzo_8b6GukPofreIZyBU6Dfc3D4XeEB8NMhyhqYKxsiCgUT63nLgDjtaUOjcQLpbDLal2RPit4y0xrIPJBUlgf3bGNzOtb-6y6vj820ujxc4i662x9Esu4TMesjwF-_NOAM-qEv7oIGtmQxU2AfdN0DjgLotEJxd_Y=w1585-h1189-no"/>
          <p:cNvPicPr>
            <a:picLocks noChangeAspect="1" noChangeArrowheads="1"/>
          </p:cNvPicPr>
          <p:nvPr/>
        </p:nvPicPr>
        <p:blipFill rotWithShape="1">
          <a:blip r:embed="rId3">
            <a:extLst>
              <a:ext uri="{28A0092B-C50C-407E-A947-70E740481C1C}">
                <a14:useLocalDpi xmlns:a14="http://schemas.microsoft.com/office/drawing/2010/main" val="0"/>
              </a:ext>
            </a:extLst>
          </a:blip>
          <a:srcRect l="17756" t="10841" r="55210" b="61094"/>
          <a:stretch/>
        </p:blipFill>
        <p:spPr bwMode="auto">
          <a:xfrm>
            <a:off x="984736" y="4368288"/>
            <a:ext cx="3133144" cy="244001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38112" y="121171"/>
            <a:ext cx="10515600" cy="1325563"/>
          </a:xfrm>
        </p:spPr>
        <p:txBody>
          <a:bodyPr>
            <a:normAutofit/>
          </a:bodyPr>
          <a:lstStyle/>
          <a:p>
            <a:r>
              <a:rPr lang="en-US" sz="4800" dirty="0" smtClean="0"/>
              <a:t>Purpose of Grading</a:t>
            </a:r>
            <a:endParaRPr lang="en-US" sz="4800" dirty="0"/>
          </a:p>
        </p:txBody>
      </p:sp>
      <p:pic>
        <p:nvPicPr>
          <p:cNvPr id="1026" name="Picture 2" descr="Image result for college student unl"/>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7957"/>
          <a:stretch/>
        </p:blipFill>
        <p:spPr bwMode="auto">
          <a:xfrm>
            <a:off x="4982876" y="4285254"/>
            <a:ext cx="3141809" cy="245306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medical schoo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1388" y="854586"/>
            <a:ext cx="4283075" cy="281076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733910" y="3700479"/>
            <a:ext cx="1498552" cy="584775"/>
          </a:xfrm>
          <a:prstGeom prst="rect">
            <a:avLst/>
          </a:prstGeom>
          <a:noFill/>
        </p:spPr>
        <p:txBody>
          <a:bodyPr wrap="none" rtlCol="0">
            <a:spAutoFit/>
          </a:bodyPr>
          <a:lstStyle/>
          <a:p>
            <a:r>
              <a:rPr lang="en-US" sz="3200" dirty="0" smtClean="0"/>
              <a:t>Student</a:t>
            </a:r>
            <a:endParaRPr lang="en-US" sz="3200" dirty="0"/>
          </a:p>
        </p:txBody>
      </p:sp>
      <p:sp>
        <p:nvSpPr>
          <p:cNvPr id="8" name="TextBox 7"/>
          <p:cNvSpPr txBox="1"/>
          <p:nvPr/>
        </p:nvSpPr>
        <p:spPr>
          <a:xfrm>
            <a:off x="7721032" y="234687"/>
            <a:ext cx="4470968" cy="584775"/>
          </a:xfrm>
          <a:prstGeom prst="rect">
            <a:avLst/>
          </a:prstGeom>
          <a:noFill/>
        </p:spPr>
        <p:txBody>
          <a:bodyPr wrap="none" rtlCol="0">
            <a:spAutoFit/>
          </a:bodyPr>
          <a:lstStyle/>
          <a:p>
            <a:r>
              <a:rPr lang="en-US" sz="3200" dirty="0" smtClean="0"/>
              <a:t>Grad School or Employer</a:t>
            </a:r>
            <a:endParaRPr lang="en-US" sz="3200" dirty="0"/>
          </a:p>
        </p:txBody>
      </p:sp>
      <p:sp>
        <p:nvSpPr>
          <p:cNvPr id="9" name="TextBox 8"/>
          <p:cNvSpPr txBox="1"/>
          <p:nvPr/>
        </p:nvSpPr>
        <p:spPr>
          <a:xfrm>
            <a:off x="1481538" y="3723162"/>
            <a:ext cx="1823897" cy="584775"/>
          </a:xfrm>
          <a:prstGeom prst="rect">
            <a:avLst/>
          </a:prstGeom>
          <a:noFill/>
        </p:spPr>
        <p:txBody>
          <a:bodyPr wrap="none" rtlCol="0">
            <a:spAutoFit/>
          </a:bodyPr>
          <a:lstStyle/>
          <a:p>
            <a:r>
              <a:rPr lang="en-US" sz="3200" dirty="0" smtClean="0"/>
              <a:t>Instructor</a:t>
            </a:r>
            <a:endParaRPr lang="en-US" sz="3200" dirty="0"/>
          </a:p>
        </p:txBody>
      </p:sp>
      <p:sp>
        <p:nvSpPr>
          <p:cNvPr id="5" name="Rounded Rectangle 4"/>
          <p:cNvSpPr/>
          <p:nvPr/>
        </p:nvSpPr>
        <p:spPr>
          <a:xfrm>
            <a:off x="2458065" y="1505551"/>
            <a:ext cx="3319631" cy="115767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dirty="0" smtClean="0"/>
              <a:t>Communicates Performance </a:t>
            </a:r>
            <a:endParaRPr lang="en-US" sz="3600" dirty="0"/>
          </a:p>
        </p:txBody>
      </p:sp>
      <p:sp>
        <p:nvSpPr>
          <p:cNvPr id="6" name="Right Arrow 5"/>
          <p:cNvSpPr/>
          <p:nvPr/>
        </p:nvSpPr>
        <p:spPr>
          <a:xfrm>
            <a:off x="5895912" y="1873093"/>
            <a:ext cx="1606101" cy="40237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 name="Right Arrow 11"/>
          <p:cNvSpPr/>
          <p:nvPr/>
        </p:nvSpPr>
        <p:spPr>
          <a:xfrm rot="5400000">
            <a:off x="2286269" y="3111250"/>
            <a:ext cx="876956" cy="34687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3" name="Right Arrow 12"/>
          <p:cNvSpPr/>
          <p:nvPr/>
        </p:nvSpPr>
        <p:spPr>
          <a:xfrm rot="3721217">
            <a:off x="5566215" y="2951508"/>
            <a:ext cx="945976" cy="369207"/>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1032" name="Picture 8" descr="https://images-na.ssl-images-amazon.com/images/I/41HH9r7580L._SX342_BO1,204,203,200_.jpg"/>
          <p:cNvPicPr>
            <a:picLocks noChangeAspect="1" noChangeArrowheads="1"/>
          </p:cNvPicPr>
          <p:nvPr/>
        </p:nvPicPr>
        <p:blipFill rotWithShape="1">
          <a:blip r:embed="rId6">
            <a:extLst>
              <a:ext uri="{28A0092B-C50C-407E-A947-70E740481C1C}">
                <a14:useLocalDpi xmlns:a14="http://schemas.microsoft.com/office/drawing/2010/main" val="0"/>
              </a:ext>
            </a:extLst>
          </a:blip>
          <a:srcRect l="4459" t="23885" r="5424" b="33908"/>
          <a:stretch/>
        </p:blipFill>
        <p:spPr bwMode="auto">
          <a:xfrm>
            <a:off x="9239250" y="4829938"/>
            <a:ext cx="2952750" cy="2006091"/>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147497" y="4393931"/>
            <a:ext cx="788870" cy="461665"/>
          </a:xfrm>
          <a:prstGeom prst="rect">
            <a:avLst/>
          </a:prstGeom>
          <a:noFill/>
        </p:spPr>
        <p:txBody>
          <a:bodyPr wrap="none" rtlCol="0">
            <a:spAutoFit/>
          </a:bodyPr>
          <a:lstStyle/>
          <a:p>
            <a:r>
              <a:rPr lang="en-US" sz="2400" dirty="0" smtClean="0"/>
              <a:t>from</a:t>
            </a:r>
            <a:endParaRPr lang="en-US" sz="2400" dirty="0"/>
          </a:p>
        </p:txBody>
      </p:sp>
      <p:sp>
        <p:nvSpPr>
          <p:cNvPr id="7" name="TextBox 6"/>
          <p:cNvSpPr txBox="1"/>
          <p:nvPr/>
        </p:nvSpPr>
        <p:spPr>
          <a:xfrm>
            <a:off x="4687593" y="4643396"/>
            <a:ext cx="3759812" cy="1569660"/>
          </a:xfrm>
          <a:prstGeom prst="rect">
            <a:avLst/>
          </a:prstGeom>
          <a:solidFill>
            <a:srgbClr val="FFFFFF">
              <a:alpha val="89804"/>
            </a:srgbClr>
          </a:solidFill>
        </p:spPr>
        <p:txBody>
          <a:bodyPr wrap="none" rtlCol="0">
            <a:spAutoFit/>
          </a:bodyPr>
          <a:lstStyle/>
          <a:p>
            <a:pPr marL="285750" indent="-285750">
              <a:buFont typeface="Arial" panose="020B0604020202020204" pitchFamily="34" charset="0"/>
              <a:buChar char="•"/>
            </a:pPr>
            <a:r>
              <a:rPr lang="en-US" sz="2400" dirty="0" smtClean="0"/>
              <a:t>Take more classes in field?</a:t>
            </a:r>
          </a:p>
          <a:p>
            <a:pPr marL="285750" indent="-285750">
              <a:buFont typeface="Arial" panose="020B0604020202020204" pitchFamily="34" charset="0"/>
              <a:buChar char="•"/>
            </a:pPr>
            <a:r>
              <a:rPr lang="en-US" sz="2400" dirty="0" smtClean="0"/>
              <a:t>Major and career choice?</a:t>
            </a:r>
          </a:p>
          <a:p>
            <a:pPr marL="285750" indent="-285750">
              <a:buFont typeface="Arial" panose="020B0604020202020204" pitchFamily="34" charset="0"/>
              <a:buChar char="•"/>
            </a:pPr>
            <a:r>
              <a:rPr lang="en-US" sz="2400" dirty="0" smtClean="0"/>
              <a:t>Future success in field?</a:t>
            </a:r>
          </a:p>
          <a:p>
            <a:pPr marL="285750" indent="-285750">
              <a:buFont typeface="Arial" panose="020B0604020202020204" pitchFamily="34" charset="0"/>
              <a:buChar char="•"/>
            </a:pPr>
            <a:endParaRPr lang="en-US" sz="2400" dirty="0"/>
          </a:p>
        </p:txBody>
      </p:sp>
      <p:sp>
        <p:nvSpPr>
          <p:cNvPr id="16" name="TextBox 15"/>
          <p:cNvSpPr txBox="1"/>
          <p:nvPr/>
        </p:nvSpPr>
        <p:spPr>
          <a:xfrm>
            <a:off x="615672" y="4643396"/>
            <a:ext cx="3924279" cy="1569660"/>
          </a:xfrm>
          <a:prstGeom prst="rect">
            <a:avLst/>
          </a:prstGeom>
          <a:solidFill>
            <a:srgbClr val="FFFFFF">
              <a:alpha val="89804"/>
            </a:srgbClr>
          </a:solidFill>
        </p:spPr>
        <p:txBody>
          <a:bodyPr wrap="none" rtlCol="0">
            <a:spAutoFit/>
          </a:bodyPr>
          <a:lstStyle/>
          <a:p>
            <a:pPr marL="285750" indent="-285750">
              <a:buFont typeface="Arial" panose="020B0604020202020204" pitchFamily="34" charset="0"/>
              <a:buChar char="•"/>
            </a:pPr>
            <a:r>
              <a:rPr lang="en-US" sz="2400" dirty="0" smtClean="0"/>
              <a:t>Master learning objectives?</a:t>
            </a:r>
            <a:endParaRPr lang="en-US" sz="2400" dirty="0"/>
          </a:p>
          <a:p>
            <a:pPr marL="285750" indent="-285750">
              <a:buFont typeface="Arial" panose="020B0604020202020204" pitchFamily="34" charset="0"/>
              <a:buChar char="•"/>
            </a:pPr>
            <a:r>
              <a:rPr lang="en-US" sz="2400" dirty="0" smtClean="0"/>
              <a:t>Have good study skills?</a:t>
            </a:r>
          </a:p>
          <a:p>
            <a:pPr marL="285750" indent="-285750">
              <a:buFont typeface="Arial" panose="020B0604020202020204" pitchFamily="34" charset="0"/>
              <a:buChar char="•"/>
            </a:pPr>
            <a:r>
              <a:rPr lang="en-US" sz="2400" dirty="0"/>
              <a:t>Ready for next class?</a:t>
            </a:r>
          </a:p>
          <a:p>
            <a:pPr marL="285750" indent="-285750">
              <a:buFont typeface="Arial" panose="020B0604020202020204" pitchFamily="34" charset="0"/>
              <a:buChar char="•"/>
            </a:pPr>
            <a:endParaRPr lang="en-US" sz="2400" dirty="0"/>
          </a:p>
        </p:txBody>
      </p:sp>
      <p:sp>
        <p:nvSpPr>
          <p:cNvPr id="18" name="TextBox 17"/>
          <p:cNvSpPr txBox="1"/>
          <p:nvPr/>
        </p:nvSpPr>
        <p:spPr>
          <a:xfrm>
            <a:off x="7649058" y="1150925"/>
            <a:ext cx="4419351" cy="1569660"/>
          </a:xfrm>
          <a:prstGeom prst="rect">
            <a:avLst/>
          </a:prstGeom>
          <a:solidFill>
            <a:srgbClr val="FFFFFF">
              <a:alpha val="89804"/>
            </a:srgbClr>
          </a:solidFill>
        </p:spPr>
        <p:txBody>
          <a:bodyPr wrap="none" rtlCol="0">
            <a:spAutoFit/>
          </a:bodyPr>
          <a:lstStyle/>
          <a:p>
            <a:pPr marL="285750" indent="-285750">
              <a:buFont typeface="Arial" panose="020B0604020202020204" pitchFamily="34" charset="0"/>
              <a:buChar char="•"/>
            </a:pPr>
            <a:r>
              <a:rPr lang="en-US" sz="2400" dirty="0" smtClean="0"/>
              <a:t>Do they have the skills needed?</a:t>
            </a:r>
          </a:p>
          <a:p>
            <a:pPr marL="285750" indent="-285750">
              <a:buFont typeface="Arial" panose="020B0604020202020204" pitchFamily="34" charset="0"/>
              <a:buChar char="•"/>
            </a:pPr>
            <a:r>
              <a:rPr lang="en-US" sz="2400" dirty="0" smtClean="0"/>
              <a:t>Do they have the motivation?</a:t>
            </a:r>
          </a:p>
          <a:p>
            <a:pPr marL="285750" indent="-285750">
              <a:buFont typeface="Arial" panose="020B0604020202020204" pitchFamily="34" charset="0"/>
              <a:buChar char="•"/>
            </a:pPr>
            <a:r>
              <a:rPr lang="en-US" sz="2400" dirty="0" smtClean="0"/>
              <a:t>Fit for our company?</a:t>
            </a:r>
          </a:p>
          <a:p>
            <a:pPr marL="285750" indent="-285750">
              <a:buFont typeface="Arial" panose="020B0604020202020204" pitchFamily="34" charset="0"/>
              <a:buChar char="•"/>
            </a:pPr>
            <a:endParaRPr lang="en-US" sz="2400" dirty="0"/>
          </a:p>
        </p:txBody>
      </p:sp>
      <p:sp>
        <p:nvSpPr>
          <p:cNvPr id="11" name="TextBox 10"/>
          <p:cNvSpPr txBox="1"/>
          <p:nvPr/>
        </p:nvSpPr>
        <p:spPr>
          <a:xfrm>
            <a:off x="365934" y="1863221"/>
            <a:ext cx="1855147" cy="523220"/>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US" sz="2800" dirty="0" smtClean="0"/>
              <a:t>Predictive</a:t>
            </a:r>
            <a:endParaRPr lang="en-US" sz="2800" dirty="0"/>
          </a:p>
        </p:txBody>
      </p:sp>
    </p:spTree>
    <p:extLst>
      <p:ext uri="{BB962C8B-B14F-4D97-AF65-F5344CB8AC3E}">
        <p14:creationId xmlns:p14="http://schemas.microsoft.com/office/powerpoint/2010/main" val="2334903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6" grpId="0" animBg="1"/>
      <p:bldP spid="18" grpId="0" animBg="1"/>
      <p:bldP spid="1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33594"/>
            <a:ext cx="10515600" cy="1325563"/>
          </a:xfrm>
        </p:spPr>
        <p:txBody>
          <a:bodyPr>
            <a:normAutofit fontScale="90000"/>
          </a:bodyPr>
          <a:lstStyle/>
          <a:p>
            <a:r>
              <a:rPr lang="en-US" dirty="0" smtClean="0"/>
              <a:t>LO: Identify </a:t>
            </a:r>
            <a:r>
              <a:rPr lang="en-US" dirty="0"/>
              <a:t>conditions under which drift plays </a:t>
            </a:r>
            <a:r>
              <a:rPr lang="en-US" dirty="0" smtClean="0"/>
              <a:t>a </a:t>
            </a:r>
            <a:r>
              <a:rPr lang="en-US" dirty="0"/>
              <a:t>larger role, and the consequence of that drift </a:t>
            </a:r>
          </a:p>
        </p:txBody>
      </p:sp>
      <p:sp>
        <p:nvSpPr>
          <p:cNvPr id="3" name="Content Placeholder 2"/>
          <p:cNvSpPr>
            <a:spLocks noGrp="1"/>
          </p:cNvSpPr>
          <p:nvPr>
            <p:ph idx="1"/>
          </p:nvPr>
        </p:nvSpPr>
        <p:spPr/>
        <p:txBody>
          <a:bodyPr/>
          <a:lstStyle/>
          <a:p>
            <a:pPr marL="0" indent="0">
              <a:buNone/>
            </a:pPr>
            <a:r>
              <a:rPr lang="en-US" dirty="0" smtClean="0"/>
              <a:t>Post-class quiz via Canvas:</a:t>
            </a:r>
          </a:p>
        </p:txBody>
      </p:sp>
      <p:pic>
        <p:nvPicPr>
          <p:cNvPr id="5" name="Picture 4"/>
          <p:cNvPicPr>
            <a:picLocks noChangeAspect="1"/>
          </p:cNvPicPr>
          <p:nvPr/>
        </p:nvPicPr>
        <p:blipFill>
          <a:blip r:embed="rId2"/>
          <a:stretch>
            <a:fillRect/>
          </a:stretch>
        </p:blipFill>
        <p:spPr>
          <a:xfrm>
            <a:off x="1524000" y="2414220"/>
            <a:ext cx="9145474" cy="3995371"/>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71870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33594"/>
            <a:ext cx="10515600" cy="1325563"/>
          </a:xfrm>
        </p:spPr>
        <p:txBody>
          <a:bodyPr>
            <a:normAutofit fontScale="90000"/>
          </a:bodyPr>
          <a:lstStyle/>
          <a:p>
            <a:r>
              <a:rPr lang="en-US" dirty="0" smtClean="0"/>
              <a:t>LO: Identify </a:t>
            </a:r>
            <a:r>
              <a:rPr lang="en-US" dirty="0"/>
              <a:t>conditions under which drift plays </a:t>
            </a:r>
            <a:r>
              <a:rPr lang="en-US" dirty="0" smtClean="0"/>
              <a:t>a </a:t>
            </a:r>
            <a:r>
              <a:rPr lang="en-US" dirty="0"/>
              <a:t>larger role, and the consequence of that drift </a:t>
            </a:r>
          </a:p>
        </p:txBody>
      </p:sp>
      <p:sp>
        <p:nvSpPr>
          <p:cNvPr id="3" name="Content Placeholder 2"/>
          <p:cNvSpPr>
            <a:spLocks noGrp="1"/>
          </p:cNvSpPr>
          <p:nvPr>
            <p:ph idx="1"/>
          </p:nvPr>
        </p:nvSpPr>
        <p:spPr/>
        <p:txBody>
          <a:bodyPr/>
          <a:lstStyle/>
          <a:p>
            <a:pPr marL="0" indent="0">
              <a:buNone/>
            </a:pPr>
            <a:r>
              <a:rPr lang="en-US" dirty="0" smtClean="0"/>
              <a:t>Exam questions in Mobius (formerly Maple TA):</a:t>
            </a:r>
          </a:p>
        </p:txBody>
      </p:sp>
      <p:pic>
        <p:nvPicPr>
          <p:cNvPr id="4" name="Picture 3"/>
          <p:cNvPicPr>
            <a:picLocks noChangeAspect="1"/>
          </p:cNvPicPr>
          <p:nvPr/>
        </p:nvPicPr>
        <p:blipFill rotWithShape="1">
          <a:blip r:embed="rId2"/>
          <a:srcRect t="13301"/>
          <a:stretch/>
        </p:blipFill>
        <p:spPr>
          <a:xfrm>
            <a:off x="6506309" y="5275384"/>
            <a:ext cx="4978274" cy="1367569"/>
          </a:xfrm>
          <a:prstGeom prst="rect">
            <a:avLst/>
          </a:prstGeom>
        </p:spPr>
      </p:pic>
      <p:pic>
        <p:nvPicPr>
          <p:cNvPr id="6" name="Picture 5"/>
          <p:cNvPicPr>
            <a:picLocks noChangeAspect="1"/>
          </p:cNvPicPr>
          <p:nvPr/>
        </p:nvPicPr>
        <p:blipFill>
          <a:blip r:embed="rId3"/>
          <a:stretch>
            <a:fillRect/>
          </a:stretch>
        </p:blipFill>
        <p:spPr>
          <a:xfrm>
            <a:off x="917331" y="2263468"/>
            <a:ext cx="5131500" cy="4079963"/>
          </a:xfrm>
          <a:prstGeom prst="rect">
            <a:avLst/>
          </a:prstGeom>
        </p:spPr>
      </p:pic>
      <p:sp>
        <p:nvSpPr>
          <p:cNvPr id="7" name="TextBox 6"/>
          <p:cNvSpPr txBox="1"/>
          <p:nvPr/>
        </p:nvSpPr>
        <p:spPr>
          <a:xfrm>
            <a:off x="6160334" y="3804451"/>
            <a:ext cx="5977214" cy="461665"/>
          </a:xfrm>
          <a:prstGeom prst="rect">
            <a:avLst/>
          </a:prstGeom>
          <a:noFill/>
        </p:spPr>
        <p:txBody>
          <a:bodyPr wrap="none" rtlCol="0">
            <a:spAutoFit/>
          </a:bodyPr>
          <a:lstStyle/>
          <a:p>
            <a:r>
              <a:rPr lang="en-US" sz="2400" dirty="0" smtClean="0"/>
              <a:t>Each student randomly receives two questions</a:t>
            </a:r>
            <a:endParaRPr lang="en-US" sz="2400" dirty="0"/>
          </a:p>
        </p:txBody>
      </p:sp>
      <p:sp>
        <p:nvSpPr>
          <p:cNvPr id="8" name="Right Arrow 7"/>
          <p:cNvSpPr/>
          <p:nvPr/>
        </p:nvSpPr>
        <p:spPr>
          <a:xfrm rot="10800000">
            <a:off x="4594323" y="3767118"/>
            <a:ext cx="1529585" cy="5363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506309" y="4813719"/>
            <a:ext cx="3790461" cy="461665"/>
          </a:xfrm>
          <a:prstGeom prst="rect">
            <a:avLst/>
          </a:prstGeom>
          <a:noFill/>
        </p:spPr>
        <p:txBody>
          <a:bodyPr wrap="none" rtlCol="0">
            <a:spAutoFit/>
          </a:bodyPr>
          <a:lstStyle/>
          <a:p>
            <a:r>
              <a:rPr lang="en-US" sz="2400" dirty="0" smtClean="0"/>
              <a:t>Track performance over time</a:t>
            </a:r>
            <a:endParaRPr lang="en-US" sz="2400" dirty="0"/>
          </a:p>
        </p:txBody>
      </p:sp>
    </p:spTree>
    <p:extLst>
      <p:ext uri="{BB962C8B-B14F-4D97-AF65-F5344CB8AC3E}">
        <p14:creationId xmlns:p14="http://schemas.microsoft.com/office/powerpoint/2010/main" val="18274833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Alignment with Learning Objectives</a:t>
            </a:r>
            <a:endParaRPr lang="en-US" dirty="0"/>
          </a:p>
        </p:txBody>
      </p:sp>
      <p:sp>
        <p:nvSpPr>
          <p:cNvPr id="3" name="Content Placeholder 2"/>
          <p:cNvSpPr>
            <a:spLocks noGrp="1"/>
          </p:cNvSpPr>
          <p:nvPr>
            <p:ph idx="1"/>
          </p:nvPr>
        </p:nvSpPr>
        <p:spPr/>
        <p:txBody>
          <a:bodyPr>
            <a:normAutofit/>
          </a:bodyPr>
          <a:lstStyle/>
          <a:p>
            <a:r>
              <a:rPr lang="en-US" sz="3600" dirty="0" smtClean="0"/>
              <a:t>Reconsider what I’m doing in class</a:t>
            </a:r>
          </a:p>
          <a:p>
            <a:r>
              <a:rPr lang="en-US" sz="3600" dirty="0" smtClean="0"/>
              <a:t>Align formative with summative assessments</a:t>
            </a:r>
          </a:p>
          <a:p>
            <a:pPr lvl="1"/>
            <a:r>
              <a:rPr lang="en-US" sz="3200" dirty="0" smtClean="0"/>
              <a:t>Content</a:t>
            </a:r>
          </a:p>
          <a:p>
            <a:pPr lvl="1"/>
            <a:r>
              <a:rPr lang="en-US" sz="3200" dirty="0" smtClean="0"/>
              <a:t>Difficulty</a:t>
            </a:r>
          </a:p>
          <a:p>
            <a:pPr lvl="1"/>
            <a:r>
              <a:rPr lang="en-US" sz="3200" dirty="0" smtClean="0"/>
              <a:t>Skill Set</a:t>
            </a:r>
            <a:endParaRPr lang="en-US" sz="3200" dirty="0"/>
          </a:p>
        </p:txBody>
      </p:sp>
    </p:spTree>
    <p:extLst>
      <p:ext uri="{BB962C8B-B14F-4D97-AF65-F5344CB8AC3E}">
        <p14:creationId xmlns:p14="http://schemas.microsoft.com/office/powerpoint/2010/main" val="11128397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Communicate L.O. to Students</a:t>
            </a:r>
            <a:endParaRPr lang="en-US" dirty="0"/>
          </a:p>
        </p:txBody>
      </p:sp>
      <p:sp>
        <p:nvSpPr>
          <p:cNvPr id="3" name="Content Placeholder 2"/>
          <p:cNvSpPr>
            <a:spLocks noGrp="1"/>
          </p:cNvSpPr>
          <p:nvPr>
            <p:ph idx="1"/>
          </p:nvPr>
        </p:nvSpPr>
        <p:spPr/>
        <p:txBody>
          <a:bodyPr>
            <a:normAutofit/>
          </a:bodyPr>
          <a:lstStyle/>
          <a:p>
            <a:r>
              <a:rPr lang="en-US" sz="3600" dirty="0"/>
              <a:t>In my </a:t>
            </a:r>
            <a:r>
              <a:rPr lang="en-US" sz="3600" dirty="0" smtClean="0"/>
              <a:t>syllabus</a:t>
            </a:r>
            <a:endParaRPr lang="en-US" sz="3600" dirty="0"/>
          </a:p>
        </p:txBody>
      </p:sp>
      <p:pic>
        <p:nvPicPr>
          <p:cNvPr id="4" name="Picture 3"/>
          <p:cNvPicPr>
            <a:picLocks noChangeAspect="1"/>
          </p:cNvPicPr>
          <p:nvPr/>
        </p:nvPicPr>
        <p:blipFill rotWithShape="1">
          <a:blip r:embed="rId2"/>
          <a:srcRect b="16264"/>
          <a:stretch/>
        </p:blipFill>
        <p:spPr>
          <a:xfrm>
            <a:off x="2145547" y="2385849"/>
            <a:ext cx="9588432" cy="4393324"/>
          </a:xfrm>
          <a:prstGeom prst="rect">
            <a:avLst/>
          </a:prstGeom>
        </p:spPr>
      </p:pic>
      <p:sp>
        <p:nvSpPr>
          <p:cNvPr id="5" name="TextBox 4"/>
          <p:cNvSpPr txBox="1"/>
          <p:nvPr/>
        </p:nvSpPr>
        <p:spPr>
          <a:xfrm rot="546941">
            <a:off x="9322676" y="2019938"/>
            <a:ext cx="2494722" cy="523220"/>
          </a:xfrm>
          <a:prstGeom prst="rect">
            <a:avLst/>
          </a:prstGeom>
          <a:ln w="19050">
            <a:solidFill>
              <a:srgbClr val="7030A0"/>
            </a:solidFill>
          </a:ln>
          <a:effectLst>
            <a:outerShdw blurRad="50800" dist="38100" dir="2700000" algn="tl"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wrap="none" rtlCol="0">
            <a:spAutoFit/>
          </a:bodyPr>
          <a:lstStyle/>
          <a:p>
            <a:r>
              <a:rPr lang="en-US" sz="2800" dirty="0" smtClean="0"/>
              <a:t>(about 126 LOs)</a:t>
            </a:r>
            <a:endParaRPr lang="en-US" sz="2800" dirty="0"/>
          </a:p>
        </p:txBody>
      </p:sp>
    </p:spTree>
    <p:extLst>
      <p:ext uri="{BB962C8B-B14F-4D97-AF65-F5344CB8AC3E}">
        <p14:creationId xmlns:p14="http://schemas.microsoft.com/office/powerpoint/2010/main" val="26702573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Communicate L.O. to Students</a:t>
            </a:r>
            <a:endParaRPr lang="en-US" dirty="0"/>
          </a:p>
        </p:txBody>
      </p:sp>
      <p:sp>
        <p:nvSpPr>
          <p:cNvPr id="3" name="Content Placeholder 2"/>
          <p:cNvSpPr>
            <a:spLocks noGrp="1"/>
          </p:cNvSpPr>
          <p:nvPr>
            <p:ph idx="1"/>
          </p:nvPr>
        </p:nvSpPr>
        <p:spPr/>
        <p:txBody>
          <a:bodyPr>
            <a:normAutofit/>
          </a:bodyPr>
          <a:lstStyle/>
          <a:p>
            <a:r>
              <a:rPr lang="en-US" sz="3600" dirty="0"/>
              <a:t>In my syllabus</a:t>
            </a:r>
          </a:p>
          <a:p>
            <a:r>
              <a:rPr lang="en-US" sz="3600" dirty="0" smtClean="0"/>
              <a:t>In class before each subset of slides</a:t>
            </a:r>
          </a:p>
        </p:txBody>
      </p:sp>
      <p:pic>
        <p:nvPicPr>
          <p:cNvPr id="5" name="Picture 4"/>
          <p:cNvPicPr>
            <a:picLocks noChangeAspect="1"/>
          </p:cNvPicPr>
          <p:nvPr/>
        </p:nvPicPr>
        <p:blipFill>
          <a:blip r:embed="rId2"/>
          <a:stretch>
            <a:fillRect/>
          </a:stretch>
        </p:blipFill>
        <p:spPr>
          <a:xfrm>
            <a:off x="4056993" y="3065333"/>
            <a:ext cx="7648410" cy="3635011"/>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766741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Communicate L.O. to Students</a:t>
            </a:r>
            <a:endParaRPr lang="en-US" dirty="0"/>
          </a:p>
        </p:txBody>
      </p:sp>
      <p:sp>
        <p:nvSpPr>
          <p:cNvPr id="3" name="Content Placeholder 2"/>
          <p:cNvSpPr>
            <a:spLocks noGrp="1"/>
          </p:cNvSpPr>
          <p:nvPr>
            <p:ph idx="1"/>
          </p:nvPr>
        </p:nvSpPr>
        <p:spPr/>
        <p:txBody>
          <a:bodyPr>
            <a:normAutofit/>
          </a:bodyPr>
          <a:lstStyle/>
          <a:p>
            <a:r>
              <a:rPr lang="en-US" sz="3600" dirty="0"/>
              <a:t>In my syllabus</a:t>
            </a:r>
          </a:p>
          <a:p>
            <a:r>
              <a:rPr lang="en-US" sz="3600" dirty="0" smtClean="0"/>
              <a:t>In class before each subset of slides</a:t>
            </a:r>
          </a:p>
          <a:p>
            <a:r>
              <a:rPr lang="en-US" sz="3600" dirty="0" smtClean="0"/>
              <a:t>In my exam review</a:t>
            </a:r>
            <a:endParaRPr lang="en-US" sz="3600" dirty="0"/>
          </a:p>
        </p:txBody>
      </p:sp>
      <p:pic>
        <p:nvPicPr>
          <p:cNvPr id="4" name="Picture 3"/>
          <p:cNvPicPr>
            <a:picLocks noChangeAspect="1"/>
          </p:cNvPicPr>
          <p:nvPr/>
        </p:nvPicPr>
        <p:blipFill>
          <a:blip r:embed="rId2"/>
          <a:stretch>
            <a:fillRect/>
          </a:stretch>
        </p:blipFill>
        <p:spPr>
          <a:xfrm>
            <a:off x="4750676" y="3177350"/>
            <a:ext cx="7287572" cy="3307531"/>
          </a:xfrm>
          <a:prstGeom prst="rect">
            <a:avLst/>
          </a:prstGeom>
          <a:ln>
            <a:solidFill>
              <a:schemeClr val="tx1"/>
            </a:solidFill>
          </a:ln>
          <a:effectLst>
            <a:outerShdw blurRad="50800" dist="38100" dir="2700000" algn="tl" rotWithShape="0">
              <a:prstClr val="black">
                <a:alpha val="40000"/>
              </a:prstClr>
            </a:outerShdw>
          </a:effectLst>
        </p:spPr>
      </p:pic>
      <p:sp>
        <p:nvSpPr>
          <p:cNvPr id="6" name="TextBox 5"/>
          <p:cNvSpPr txBox="1"/>
          <p:nvPr/>
        </p:nvSpPr>
        <p:spPr>
          <a:xfrm>
            <a:off x="367192" y="4230950"/>
            <a:ext cx="3699036" cy="1200329"/>
          </a:xfrm>
          <a:prstGeom prst="rect">
            <a:avLst/>
          </a:prstGeom>
          <a:noFill/>
        </p:spPr>
        <p:txBody>
          <a:bodyPr wrap="square" rtlCol="0">
            <a:spAutoFit/>
          </a:bodyPr>
          <a:lstStyle/>
          <a:p>
            <a:r>
              <a:rPr lang="en-US" sz="2400" dirty="0" smtClean="0"/>
              <a:t>Answers the question</a:t>
            </a:r>
            <a:br>
              <a:rPr lang="en-US" sz="2400" dirty="0" smtClean="0"/>
            </a:br>
            <a:r>
              <a:rPr lang="en-US" sz="2400" dirty="0" smtClean="0"/>
              <a:t> “What is going</a:t>
            </a:r>
            <a:br>
              <a:rPr lang="en-US" sz="2400" dirty="0" smtClean="0"/>
            </a:br>
            <a:r>
              <a:rPr lang="en-US" sz="2400" dirty="0" smtClean="0"/>
              <a:t>   to be on the exam?”</a:t>
            </a:r>
            <a:endParaRPr lang="en-US" sz="2400" dirty="0"/>
          </a:p>
        </p:txBody>
      </p:sp>
    </p:spTree>
    <p:extLst>
      <p:ext uri="{BB962C8B-B14F-4D97-AF65-F5344CB8AC3E}">
        <p14:creationId xmlns:p14="http://schemas.microsoft.com/office/powerpoint/2010/main" val="7510421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Effective </a:t>
            </a:r>
            <a:r>
              <a:rPr lang="en-US" dirty="0"/>
              <a:t>A</a:t>
            </a:r>
            <a:r>
              <a:rPr lang="en-US" dirty="0" smtClean="0"/>
              <a:t>ssessments</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9908849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109" y="365125"/>
            <a:ext cx="11702560" cy="1325563"/>
          </a:xfrm>
        </p:spPr>
        <p:txBody>
          <a:bodyPr>
            <a:normAutofit/>
          </a:bodyPr>
          <a:lstStyle/>
          <a:p>
            <a:r>
              <a:rPr lang="en-US" u="sng" dirty="0" smtClean="0"/>
              <a:t>Multiple True False </a:t>
            </a:r>
            <a:r>
              <a:rPr lang="en-US" dirty="0" smtClean="0"/>
              <a:t>are Better than </a:t>
            </a:r>
            <a:r>
              <a:rPr lang="en-US" u="sng" dirty="0" smtClean="0"/>
              <a:t>Multiple Choice</a:t>
            </a:r>
            <a:endParaRPr lang="en-US" u="sng" dirty="0"/>
          </a:p>
        </p:txBody>
      </p:sp>
      <p:sp>
        <p:nvSpPr>
          <p:cNvPr id="4" name="Content Placeholder 3"/>
          <p:cNvSpPr>
            <a:spLocks noGrp="1"/>
          </p:cNvSpPr>
          <p:nvPr>
            <p:ph sz="half" idx="1"/>
          </p:nvPr>
        </p:nvSpPr>
        <p:spPr>
          <a:xfrm>
            <a:off x="486507" y="1822450"/>
            <a:ext cx="5181600" cy="4351338"/>
          </a:xfrm>
        </p:spPr>
        <p:txBody>
          <a:bodyPr>
            <a:normAutofit/>
          </a:bodyPr>
          <a:lstStyle/>
          <a:p>
            <a:pPr marL="0" indent="0">
              <a:buNone/>
            </a:pPr>
            <a:r>
              <a:rPr lang="en-US" sz="3200" dirty="0" smtClean="0"/>
              <a:t>Which answers are correct?</a:t>
            </a:r>
          </a:p>
          <a:p>
            <a:pPr marL="0" indent="0">
              <a:buNone/>
            </a:pPr>
            <a:r>
              <a:rPr lang="en-US" sz="3200" dirty="0" smtClean="0"/>
              <a:t>T/F) Blah</a:t>
            </a:r>
          </a:p>
          <a:p>
            <a:pPr marL="0" indent="0">
              <a:buNone/>
            </a:pPr>
            <a:r>
              <a:rPr lang="en-US" sz="3200" dirty="0" smtClean="0"/>
              <a:t>T/F) Blah </a:t>
            </a:r>
            <a:r>
              <a:rPr lang="en-US" sz="3200" dirty="0" err="1" smtClean="0"/>
              <a:t>blah</a:t>
            </a:r>
            <a:endParaRPr lang="en-US" sz="3200" dirty="0" smtClean="0"/>
          </a:p>
          <a:p>
            <a:pPr marL="0" indent="0">
              <a:buNone/>
            </a:pPr>
            <a:r>
              <a:rPr lang="en-US" sz="3200" dirty="0" smtClean="0"/>
              <a:t>T/F) Bob</a:t>
            </a:r>
          </a:p>
          <a:p>
            <a:pPr marL="0" indent="0">
              <a:buNone/>
            </a:pPr>
            <a:r>
              <a:rPr lang="en-US" sz="3200" dirty="0" smtClean="0"/>
              <a:t>T/F) Bob Loblaw</a:t>
            </a:r>
            <a:endParaRPr lang="en-US" sz="3200" dirty="0"/>
          </a:p>
        </p:txBody>
      </p:sp>
      <p:sp>
        <p:nvSpPr>
          <p:cNvPr id="5" name="Content Placeholder 4"/>
          <p:cNvSpPr>
            <a:spLocks noGrp="1"/>
          </p:cNvSpPr>
          <p:nvPr>
            <p:ph sz="half" idx="2"/>
          </p:nvPr>
        </p:nvSpPr>
        <p:spPr>
          <a:xfrm>
            <a:off x="6638192" y="1825625"/>
            <a:ext cx="5181600" cy="4351338"/>
          </a:xfrm>
        </p:spPr>
        <p:txBody>
          <a:bodyPr>
            <a:normAutofit/>
          </a:bodyPr>
          <a:lstStyle/>
          <a:p>
            <a:pPr marL="0" indent="0">
              <a:buNone/>
            </a:pPr>
            <a:r>
              <a:rPr lang="en-US" sz="3200" dirty="0" smtClean="0"/>
              <a:t>Which is the correct answer?</a:t>
            </a:r>
          </a:p>
          <a:p>
            <a:pPr marL="514350" indent="-514350">
              <a:buFont typeface="+mj-lt"/>
              <a:buAutoNum type="alphaLcParenR"/>
            </a:pPr>
            <a:r>
              <a:rPr lang="en-US" sz="3200" dirty="0" smtClean="0"/>
              <a:t>Blah</a:t>
            </a:r>
          </a:p>
          <a:p>
            <a:pPr marL="514350" indent="-514350">
              <a:buFont typeface="+mj-lt"/>
              <a:buAutoNum type="alphaLcParenR"/>
            </a:pPr>
            <a:r>
              <a:rPr lang="en-US" sz="3200" dirty="0" smtClean="0"/>
              <a:t>Blah </a:t>
            </a:r>
            <a:r>
              <a:rPr lang="en-US" sz="3200" dirty="0" err="1" smtClean="0"/>
              <a:t>Blah</a:t>
            </a:r>
            <a:endParaRPr lang="en-US" sz="3200" dirty="0" smtClean="0"/>
          </a:p>
          <a:p>
            <a:pPr marL="514350" indent="-514350">
              <a:buFont typeface="+mj-lt"/>
              <a:buAutoNum type="alphaLcParenR"/>
            </a:pPr>
            <a:r>
              <a:rPr lang="en-US" sz="3200" dirty="0" smtClean="0"/>
              <a:t>Bob</a:t>
            </a:r>
          </a:p>
          <a:p>
            <a:pPr marL="514350" indent="-514350">
              <a:buFont typeface="+mj-lt"/>
              <a:buAutoNum type="alphaLcParenR"/>
            </a:pPr>
            <a:r>
              <a:rPr lang="en-US" sz="3200" dirty="0" smtClean="0"/>
              <a:t>Bob Loblaw</a:t>
            </a:r>
            <a:endParaRPr lang="en-US" sz="3200" dirty="0"/>
          </a:p>
        </p:txBody>
      </p:sp>
      <p:pic>
        <p:nvPicPr>
          <p:cNvPr id="1026" name="Picture 2" descr="Image result for bob lobla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9700" y="5105400"/>
            <a:ext cx="1752600" cy="17526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43832" y="6488668"/>
            <a:ext cx="4548168" cy="369332"/>
          </a:xfrm>
          <a:prstGeom prst="rect">
            <a:avLst/>
          </a:prstGeom>
          <a:noFill/>
        </p:spPr>
        <p:txBody>
          <a:bodyPr wrap="none" rtlCol="0">
            <a:spAutoFit/>
          </a:bodyPr>
          <a:lstStyle/>
          <a:p>
            <a:r>
              <a:rPr lang="en-US" dirty="0" smtClean="0"/>
              <a:t>Couch, Hubbard, and Brassil. 2018. Bioscience </a:t>
            </a:r>
            <a:endParaRPr lang="en-US" dirty="0"/>
          </a:p>
        </p:txBody>
      </p:sp>
    </p:spTree>
    <p:extLst>
      <p:ext uri="{BB962C8B-B14F-4D97-AF65-F5344CB8AC3E}">
        <p14:creationId xmlns:p14="http://schemas.microsoft.com/office/powerpoint/2010/main" val="1872029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r>
              <a:rPr lang="en-US" dirty="0" smtClean="0"/>
              <a:t>Which is the correct answer?</a:t>
            </a:r>
            <a:endParaRPr lang="en-US" dirty="0"/>
          </a:p>
        </p:txBody>
      </p:sp>
      <p:pic>
        <p:nvPicPr>
          <p:cNvPr id="2050" name="Picture 2" descr="Fig.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435" y="244414"/>
            <a:ext cx="11493530" cy="605326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917205" y="6488668"/>
            <a:ext cx="6274795" cy="369332"/>
          </a:xfrm>
          <a:prstGeom prst="rect">
            <a:avLst/>
          </a:prstGeom>
          <a:noFill/>
        </p:spPr>
        <p:txBody>
          <a:bodyPr wrap="none" rtlCol="0">
            <a:spAutoFit/>
          </a:bodyPr>
          <a:lstStyle/>
          <a:p>
            <a:r>
              <a:rPr lang="en-US" dirty="0" smtClean="0"/>
              <a:t>Brassil and Couch. 2019. International Journal of STEM Education.</a:t>
            </a:r>
            <a:endParaRPr lang="en-US" dirty="0"/>
          </a:p>
        </p:txBody>
      </p:sp>
    </p:spTree>
    <p:extLst>
      <p:ext uri="{BB962C8B-B14F-4D97-AF65-F5344CB8AC3E}">
        <p14:creationId xmlns:p14="http://schemas.microsoft.com/office/powerpoint/2010/main" val="14875115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Student Papers as Assessments</a:t>
            </a:r>
            <a:r>
              <a:rPr lang="en-US" dirty="0"/>
              <a:t/>
            </a:r>
            <a:br>
              <a:rPr lang="en-US" dirty="0"/>
            </a:br>
            <a:r>
              <a:rPr lang="en-US" dirty="0" smtClean="0"/>
              <a:t>Use Rounds of Peer Assessment</a:t>
            </a:r>
            <a:endParaRPr lang="en-US" dirty="0"/>
          </a:p>
        </p:txBody>
      </p:sp>
      <p:sp>
        <p:nvSpPr>
          <p:cNvPr id="3" name="Content Placeholder 2"/>
          <p:cNvSpPr>
            <a:spLocks noGrp="1"/>
          </p:cNvSpPr>
          <p:nvPr>
            <p:ph idx="1"/>
          </p:nvPr>
        </p:nvSpPr>
        <p:spPr>
          <a:xfrm>
            <a:off x="838200" y="2280061"/>
            <a:ext cx="6760779" cy="3896901"/>
          </a:xfrm>
        </p:spPr>
        <p:txBody>
          <a:bodyPr>
            <a:normAutofit/>
          </a:bodyPr>
          <a:lstStyle/>
          <a:p>
            <a:r>
              <a:rPr lang="en-US" sz="3600" dirty="0" smtClean="0"/>
              <a:t>Have the students provide their best work to you</a:t>
            </a:r>
          </a:p>
          <a:p>
            <a:r>
              <a:rPr lang="en-US" sz="3600" dirty="0" smtClean="0"/>
              <a:t>Students become better writer by learning to assess others</a:t>
            </a:r>
            <a:endParaRPr lang="en-US" sz="3600" dirty="0"/>
          </a:p>
        </p:txBody>
      </p:sp>
      <p:pic>
        <p:nvPicPr>
          <p:cNvPr id="2050" name="Picture 2" descr="Image result for bean engaging ide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4325" y="1864621"/>
            <a:ext cx="3724275" cy="4752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6214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debtordaddy.com/wp-content/uploads/2015/09/Carrot-v-stic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8356" y="1110416"/>
            <a:ext cx="4019819" cy="30148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Changing </a:t>
            </a:r>
            <a:r>
              <a:rPr lang="en-US" dirty="0"/>
              <a:t>V</a:t>
            </a:r>
            <a:r>
              <a:rPr lang="en-US" dirty="0" smtClean="0"/>
              <a:t>iews on Grading</a:t>
            </a:r>
            <a:endParaRPr lang="en-US" dirty="0"/>
          </a:p>
        </p:txBody>
      </p:sp>
      <p:sp>
        <p:nvSpPr>
          <p:cNvPr id="3" name="Content Placeholder 2"/>
          <p:cNvSpPr>
            <a:spLocks noGrp="1"/>
          </p:cNvSpPr>
          <p:nvPr>
            <p:ph idx="1"/>
          </p:nvPr>
        </p:nvSpPr>
        <p:spPr/>
        <p:txBody>
          <a:bodyPr>
            <a:normAutofit/>
          </a:bodyPr>
          <a:lstStyle/>
          <a:p>
            <a:r>
              <a:rPr lang="en-US" sz="4000" dirty="0" smtClean="0"/>
              <a:t>Grades as motivation</a:t>
            </a:r>
          </a:p>
          <a:p>
            <a:pPr lvl="1"/>
            <a:r>
              <a:rPr lang="en-US" sz="3600" dirty="0" smtClean="0"/>
              <a:t>Historical: threat of a low grade</a:t>
            </a:r>
          </a:p>
          <a:p>
            <a:pPr lvl="1"/>
            <a:r>
              <a:rPr lang="en-US" sz="3600" dirty="0" smtClean="0"/>
              <a:t>Current: motivated by success</a:t>
            </a:r>
            <a:br>
              <a:rPr lang="en-US" sz="3600" dirty="0" smtClean="0"/>
            </a:br>
            <a:endParaRPr lang="en-US" sz="3600" dirty="0" smtClean="0"/>
          </a:p>
          <a:p>
            <a:r>
              <a:rPr lang="en-US" sz="4000" dirty="0" smtClean="0"/>
              <a:t>Students as consumers</a:t>
            </a:r>
            <a:endParaRPr lang="en-US" sz="4000" dirty="0"/>
          </a:p>
        </p:txBody>
      </p:sp>
      <p:pic>
        <p:nvPicPr>
          <p:cNvPr id="2052" name="Picture 4" descr="https://i1.wp.com/www.swanseastudentmedia.com/wp-content/uploads/2017/05/Consumers.png?resize=1068%2C47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1282" y="4326207"/>
            <a:ext cx="5829946" cy="2609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6006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Peer Reviews In Canvas, Assignment, Edit</a:t>
            </a:r>
            <a:endParaRPr lang="en-US" dirty="0"/>
          </a:p>
        </p:txBody>
      </p:sp>
      <p:pic>
        <p:nvPicPr>
          <p:cNvPr id="5" name="Picture 4"/>
          <p:cNvPicPr>
            <a:picLocks noChangeAspect="1"/>
          </p:cNvPicPr>
          <p:nvPr/>
        </p:nvPicPr>
        <p:blipFill>
          <a:blip r:embed="rId2"/>
          <a:stretch>
            <a:fillRect/>
          </a:stretch>
        </p:blipFill>
        <p:spPr>
          <a:xfrm>
            <a:off x="1185862" y="1427009"/>
            <a:ext cx="9339659" cy="5430991"/>
          </a:xfrm>
          <a:prstGeom prst="rect">
            <a:avLst/>
          </a:prstGeom>
        </p:spPr>
      </p:pic>
    </p:spTree>
    <p:extLst>
      <p:ext uri="{BB962C8B-B14F-4D97-AF65-F5344CB8AC3E}">
        <p14:creationId xmlns:p14="http://schemas.microsoft.com/office/powerpoint/2010/main" val="33294484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Students use “View Feedback” link to submit comments and “Show Rubric” to complete rubric</a:t>
            </a:r>
            <a:endParaRPr lang="en-US" dirty="0"/>
          </a:p>
        </p:txBody>
      </p:sp>
      <p:pic>
        <p:nvPicPr>
          <p:cNvPr id="4" name="Picture 3"/>
          <p:cNvPicPr>
            <a:picLocks noChangeAspect="1"/>
          </p:cNvPicPr>
          <p:nvPr/>
        </p:nvPicPr>
        <p:blipFill>
          <a:blip r:embed="rId3"/>
          <a:stretch>
            <a:fillRect/>
          </a:stretch>
        </p:blipFill>
        <p:spPr>
          <a:xfrm>
            <a:off x="476250" y="2143288"/>
            <a:ext cx="10877550" cy="4505325"/>
          </a:xfrm>
          <a:prstGeom prst="rect">
            <a:avLst/>
          </a:prstGeom>
        </p:spPr>
      </p:pic>
    </p:spTree>
    <p:extLst>
      <p:ext uri="{BB962C8B-B14F-4D97-AF65-F5344CB8AC3E}">
        <p14:creationId xmlns:p14="http://schemas.microsoft.com/office/powerpoint/2010/main" val="44698830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Peer Reviews In Canvas, Assignment</a:t>
            </a:r>
            <a:endParaRPr lang="en-US" dirty="0"/>
          </a:p>
        </p:txBody>
      </p:sp>
      <p:pic>
        <p:nvPicPr>
          <p:cNvPr id="4" name="Picture 3"/>
          <p:cNvPicPr>
            <a:picLocks noChangeAspect="1"/>
          </p:cNvPicPr>
          <p:nvPr/>
        </p:nvPicPr>
        <p:blipFill>
          <a:blip r:embed="rId3"/>
          <a:stretch>
            <a:fillRect/>
          </a:stretch>
        </p:blipFill>
        <p:spPr>
          <a:xfrm>
            <a:off x="7562850" y="3233737"/>
            <a:ext cx="4229100" cy="3324225"/>
          </a:xfrm>
          <a:prstGeom prst="rect">
            <a:avLst/>
          </a:prstGeom>
          <a:ln>
            <a:solidFill>
              <a:schemeClr val="tx1"/>
            </a:solidFill>
          </a:ln>
        </p:spPr>
      </p:pic>
      <p:pic>
        <p:nvPicPr>
          <p:cNvPr id="5" name="Picture 4"/>
          <p:cNvPicPr>
            <a:picLocks noChangeAspect="1"/>
          </p:cNvPicPr>
          <p:nvPr/>
        </p:nvPicPr>
        <p:blipFill rotWithShape="1">
          <a:blip r:embed="rId4"/>
          <a:srcRect l="4887"/>
          <a:stretch/>
        </p:blipFill>
        <p:spPr>
          <a:xfrm>
            <a:off x="38100" y="1690688"/>
            <a:ext cx="6396038" cy="2647950"/>
          </a:xfrm>
          <a:prstGeom prst="rect">
            <a:avLst/>
          </a:prstGeom>
        </p:spPr>
      </p:pic>
      <p:sp>
        <p:nvSpPr>
          <p:cNvPr id="6" name="Right Arrow 5"/>
          <p:cNvSpPr/>
          <p:nvPr/>
        </p:nvSpPr>
        <p:spPr>
          <a:xfrm>
            <a:off x="6334125" y="3409950"/>
            <a:ext cx="1228725" cy="3913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85572" y="4988302"/>
            <a:ext cx="6414923" cy="1569660"/>
          </a:xfrm>
          <a:prstGeom prst="rect">
            <a:avLst/>
          </a:prstGeom>
          <a:ln>
            <a:solidFill>
              <a:schemeClr val="tx1"/>
            </a:solidFill>
          </a:ln>
        </p:spPr>
        <p:txBody>
          <a:bodyPr wrap="square">
            <a:spAutoFit/>
          </a:bodyPr>
          <a:lstStyle/>
          <a:p>
            <a:r>
              <a:rPr lang="en-US" sz="3200" dirty="0"/>
              <a:t>To </a:t>
            </a:r>
            <a:r>
              <a:rPr lang="en-US" sz="3200" dirty="0" smtClean="0"/>
              <a:t>grade </a:t>
            </a:r>
            <a:r>
              <a:rPr lang="en-US" sz="3200" dirty="0"/>
              <a:t>for completing the review, manually create another assignment and manually give students points.</a:t>
            </a:r>
          </a:p>
        </p:txBody>
      </p:sp>
      <p:pic>
        <p:nvPicPr>
          <p:cNvPr id="7" name="Picture 6"/>
          <p:cNvPicPr>
            <a:picLocks noChangeAspect="1"/>
          </p:cNvPicPr>
          <p:nvPr/>
        </p:nvPicPr>
        <p:blipFill rotWithShape="1">
          <a:blip r:embed="rId3"/>
          <a:srcRect l="7615" t="11728" r="82838" b="60408"/>
          <a:stretch/>
        </p:blipFill>
        <p:spPr>
          <a:xfrm>
            <a:off x="7861463" y="5286141"/>
            <a:ext cx="403761" cy="926276"/>
          </a:xfrm>
          <a:prstGeom prst="rect">
            <a:avLst/>
          </a:prstGeom>
          <a:ln>
            <a:noFill/>
          </a:ln>
        </p:spPr>
      </p:pic>
      <p:pic>
        <p:nvPicPr>
          <p:cNvPr id="8" name="Picture 7"/>
          <p:cNvPicPr>
            <a:picLocks noChangeAspect="1"/>
          </p:cNvPicPr>
          <p:nvPr/>
        </p:nvPicPr>
        <p:blipFill rotWithShape="1">
          <a:blip r:embed="rId3"/>
          <a:srcRect l="9811" t="61786" r="82856" b="21470"/>
          <a:stretch/>
        </p:blipFill>
        <p:spPr>
          <a:xfrm>
            <a:off x="7955124" y="3639975"/>
            <a:ext cx="310100" cy="556591"/>
          </a:xfrm>
          <a:prstGeom prst="rect">
            <a:avLst/>
          </a:prstGeom>
          <a:ln>
            <a:noFill/>
          </a:ln>
        </p:spPr>
      </p:pic>
    </p:spTree>
    <p:extLst>
      <p:ext uri="{BB962C8B-B14F-4D97-AF65-F5344CB8AC3E}">
        <p14:creationId xmlns:p14="http://schemas.microsoft.com/office/powerpoint/2010/main" val="421644305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Rubrics aid assessment of papers and talks</a:t>
            </a:r>
            <a:endParaRPr lang="en-US" dirty="0"/>
          </a:p>
        </p:txBody>
      </p:sp>
      <p:sp>
        <p:nvSpPr>
          <p:cNvPr id="3" name="Content Placeholder 2"/>
          <p:cNvSpPr>
            <a:spLocks noGrp="1"/>
          </p:cNvSpPr>
          <p:nvPr>
            <p:ph idx="1"/>
          </p:nvPr>
        </p:nvSpPr>
        <p:spPr/>
        <p:txBody>
          <a:bodyPr>
            <a:normAutofit/>
          </a:bodyPr>
          <a:lstStyle/>
          <a:p>
            <a:r>
              <a:rPr lang="en-US" sz="3600" dirty="0" smtClean="0"/>
              <a:t>Breaks down learning objective into rows</a:t>
            </a:r>
          </a:p>
          <a:p>
            <a:r>
              <a:rPr lang="en-US" sz="3600" dirty="0" smtClean="0"/>
              <a:t>Articulate performance levels for each row</a:t>
            </a:r>
          </a:p>
          <a:p>
            <a:r>
              <a:rPr lang="en-US" sz="3600" dirty="0" smtClean="0"/>
              <a:t>Communicates expectations to students</a:t>
            </a:r>
          </a:p>
          <a:p>
            <a:r>
              <a:rPr lang="en-US" sz="3600" dirty="0" smtClean="0"/>
              <a:t>Standardizes grading practices, i.e. reliable</a:t>
            </a:r>
            <a:endParaRPr lang="en-US" sz="3600" dirty="0"/>
          </a:p>
        </p:txBody>
      </p:sp>
    </p:spTree>
    <p:extLst>
      <p:ext uri="{BB962C8B-B14F-4D97-AF65-F5344CB8AC3E}">
        <p14:creationId xmlns:p14="http://schemas.microsoft.com/office/powerpoint/2010/main" val="2861308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954407" cy="1884089"/>
          </a:xfrm>
        </p:spPr>
        <p:txBody>
          <a:bodyPr>
            <a:noAutofit/>
          </a:bodyPr>
          <a:lstStyle/>
          <a:p>
            <a:r>
              <a:rPr lang="en-US" sz="3200" dirty="0"/>
              <a:t>ACE 4 Use scientific methods and knowledge to pose questions, frame hypotheses, interpret data, and evaluate whether conclusions about the natural and physical world are reasonable.</a:t>
            </a:r>
          </a:p>
        </p:txBody>
      </p:sp>
      <p:sp>
        <p:nvSpPr>
          <p:cNvPr id="3" name="Content Placeholder 2"/>
          <p:cNvSpPr>
            <a:spLocks noGrp="1"/>
          </p:cNvSpPr>
          <p:nvPr>
            <p:ph idx="1"/>
          </p:nvPr>
        </p:nvSpPr>
        <p:spPr>
          <a:xfrm>
            <a:off x="838200" y="2627585"/>
            <a:ext cx="10515600" cy="3549377"/>
          </a:xfrm>
        </p:spPr>
        <p:txBody>
          <a:bodyPr/>
          <a:lstStyle/>
          <a:p>
            <a:endParaRPr lang="en-US" dirty="0"/>
          </a:p>
        </p:txBody>
      </p:sp>
      <p:pic>
        <p:nvPicPr>
          <p:cNvPr id="5" name="Picture 4"/>
          <p:cNvPicPr>
            <a:picLocks noChangeAspect="1"/>
          </p:cNvPicPr>
          <p:nvPr/>
        </p:nvPicPr>
        <p:blipFill>
          <a:blip r:embed="rId2"/>
          <a:stretch>
            <a:fillRect/>
          </a:stretch>
        </p:blipFill>
        <p:spPr>
          <a:xfrm>
            <a:off x="124965" y="2412124"/>
            <a:ext cx="12067035" cy="4445876"/>
          </a:xfrm>
          <a:prstGeom prst="rect">
            <a:avLst/>
          </a:prstGeom>
        </p:spPr>
      </p:pic>
    </p:spTree>
    <p:extLst>
      <p:ext uri="{BB962C8B-B14F-4D97-AF65-F5344CB8AC3E}">
        <p14:creationId xmlns:p14="http://schemas.microsoft.com/office/powerpoint/2010/main" val="48722678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Ideal Rubric Principles</a:t>
            </a:r>
            <a:endParaRPr lang="en-US" dirty="0"/>
          </a:p>
        </p:txBody>
      </p:sp>
      <p:sp>
        <p:nvSpPr>
          <p:cNvPr id="3" name="Content Placeholder 2"/>
          <p:cNvSpPr>
            <a:spLocks noGrp="1"/>
          </p:cNvSpPr>
          <p:nvPr>
            <p:ph idx="1"/>
          </p:nvPr>
        </p:nvSpPr>
        <p:spPr/>
        <p:txBody>
          <a:bodyPr>
            <a:noAutofit/>
          </a:bodyPr>
          <a:lstStyle/>
          <a:p>
            <a:r>
              <a:rPr lang="en-US" sz="3600" dirty="0" smtClean="0"/>
              <a:t>Performance based</a:t>
            </a:r>
          </a:p>
          <a:p>
            <a:r>
              <a:rPr lang="en-US" sz="3600" dirty="0" smtClean="0"/>
              <a:t>Separable criteria</a:t>
            </a:r>
          </a:p>
          <a:p>
            <a:r>
              <a:rPr lang="en-US" sz="3600" dirty="0" smtClean="0"/>
              <a:t>General</a:t>
            </a:r>
          </a:p>
          <a:p>
            <a:pPr lvl="1"/>
            <a:r>
              <a:rPr lang="en-US" sz="3200" dirty="0" smtClean="0"/>
              <a:t>can be shared with students</a:t>
            </a:r>
          </a:p>
          <a:p>
            <a:pPr lvl="1"/>
            <a:r>
              <a:rPr lang="en-US" sz="3200" dirty="0" smtClean="0"/>
              <a:t>for example, ACE 4 rubric</a:t>
            </a:r>
          </a:p>
          <a:p>
            <a:r>
              <a:rPr lang="en-US" sz="3600" dirty="0" smtClean="0"/>
              <a:t>or Specific </a:t>
            </a:r>
          </a:p>
          <a:p>
            <a:pPr lvl="1"/>
            <a:r>
              <a:rPr lang="en-US" sz="3200" dirty="0" smtClean="0"/>
              <a:t>has the answers</a:t>
            </a:r>
          </a:p>
          <a:p>
            <a:pPr lvl="1"/>
            <a:r>
              <a:rPr lang="en-US" sz="3200" dirty="0" smtClean="0"/>
              <a:t>for example, key points expected in exam essay</a:t>
            </a:r>
          </a:p>
          <a:p>
            <a:endParaRPr lang="en-US" sz="3600" dirty="0"/>
          </a:p>
        </p:txBody>
      </p:sp>
    </p:spTree>
    <p:extLst>
      <p:ext uri="{BB962C8B-B14F-4D97-AF65-F5344CB8AC3E}">
        <p14:creationId xmlns:p14="http://schemas.microsoft.com/office/powerpoint/2010/main" val="378417304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Rubrics in Canvas</a:t>
            </a:r>
            <a:endParaRPr lang="en-US" dirty="0"/>
          </a:p>
        </p:txBody>
      </p:sp>
      <p:sp>
        <p:nvSpPr>
          <p:cNvPr id="3" name="Content Placeholder 2"/>
          <p:cNvSpPr>
            <a:spLocks noGrp="1"/>
          </p:cNvSpPr>
          <p:nvPr>
            <p:ph idx="1"/>
          </p:nvPr>
        </p:nvSpPr>
        <p:spPr/>
        <p:txBody>
          <a:bodyPr>
            <a:normAutofit/>
          </a:bodyPr>
          <a:lstStyle/>
          <a:p>
            <a:r>
              <a:rPr lang="en-US" sz="3200" dirty="0" smtClean="0"/>
              <a:t>First, make an Assignment</a:t>
            </a:r>
          </a:p>
          <a:p>
            <a:r>
              <a:rPr lang="en-US" sz="3200" dirty="0" smtClean="0"/>
              <a:t>After saving…</a:t>
            </a:r>
            <a:endParaRPr lang="en-US" sz="3200" dirty="0"/>
          </a:p>
        </p:txBody>
      </p:sp>
      <p:pic>
        <p:nvPicPr>
          <p:cNvPr id="4" name="Picture 3"/>
          <p:cNvPicPr>
            <a:picLocks noChangeAspect="1"/>
          </p:cNvPicPr>
          <p:nvPr/>
        </p:nvPicPr>
        <p:blipFill rotWithShape="1">
          <a:blip r:embed="rId2"/>
          <a:srcRect b="22460"/>
          <a:stretch/>
        </p:blipFill>
        <p:spPr>
          <a:xfrm>
            <a:off x="5885787" y="231421"/>
            <a:ext cx="5896303" cy="6626579"/>
          </a:xfrm>
          <a:prstGeom prst="rect">
            <a:avLst/>
          </a:prstGeom>
          <a:ln>
            <a:solidFill>
              <a:schemeClr val="tx1"/>
            </a:solidFill>
          </a:ln>
        </p:spPr>
      </p:pic>
      <p:sp>
        <p:nvSpPr>
          <p:cNvPr id="5" name="TextBox 4"/>
          <p:cNvSpPr txBox="1"/>
          <p:nvPr/>
        </p:nvSpPr>
        <p:spPr>
          <a:xfrm>
            <a:off x="111354" y="5576798"/>
            <a:ext cx="5595763" cy="1200329"/>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2400" dirty="0" smtClean="0"/>
              <a:t>Can also get to Rubrics by </a:t>
            </a:r>
          </a:p>
          <a:p>
            <a:pPr marL="342900" indent="-342900">
              <a:buFont typeface="+mj-lt"/>
              <a:buAutoNum type="arabicPeriod"/>
            </a:pPr>
            <a:r>
              <a:rPr lang="en-US" sz="2400" dirty="0" smtClean="0"/>
              <a:t>Click on “Outcomes” in left-hand menu</a:t>
            </a:r>
          </a:p>
          <a:p>
            <a:pPr marL="342900" indent="-342900">
              <a:buFont typeface="+mj-lt"/>
              <a:buAutoNum type="arabicPeriod"/>
            </a:pPr>
            <a:r>
              <a:rPr lang="en-US" sz="2400" dirty="0" smtClean="0"/>
              <a:t>Click on “Manage Rubrics” in upper right</a:t>
            </a:r>
          </a:p>
        </p:txBody>
      </p:sp>
    </p:spTree>
    <p:extLst>
      <p:ext uri="{BB962C8B-B14F-4D97-AF65-F5344CB8AC3E}">
        <p14:creationId xmlns:p14="http://schemas.microsoft.com/office/powerpoint/2010/main" val="99259230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19200"/>
            <a:ext cx="10515600" cy="4957763"/>
          </a:xfrm>
        </p:spPr>
        <p:txBody>
          <a:bodyPr>
            <a:normAutofit/>
          </a:bodyPr>
          <a:lstStyle/>
          <a:p>
            <a:r>
              <a:rPr lang="en-US" sz="3200" dirty="0" smtClean="0"/>
              <a:t>Add criterion</a:t>
            </a:r>
          </a:p>
          <a:p>
            <a:r>
              <a:rPr lang="en-US" sz="3200" dirty="0" smtClean="0"/>
              <a:t>Add descriptions</a:t>
            </a:r>
          </a:p>
          <a:p>
            <a:r>
              <a:rPr lang="en-US" sz="3200" dirty="0" smtClean="0"/>
              <a:t>Various options</a:t>
            </a:r>
          </a:p>
          <a:p>
            <a:endParaRPr lang="en-US" sz="3200" dirty="0"/>
          </a:p>
        </p:txBody>
      </p:sp>
      <p:pic>
        <p:nvPicPr>
          <p:cNvPr id="4" name="Picture 3"/>
          <p:cNvPicPr>
            <a:picLocks noChangeAspect="1"/>
          </p:cNvPicPr>
          <p:nvPr/>
        </p:nvPicPr>
        <p:blipFill rotWithShape="1">
          <a:blip r:embed="rId2"/>
          <a:srcRect t="2779" r="1664" b="1442"/>
          <a:stretch/>
        </p:blipFill>
        <p:spPr>
          <a:xfrm>
            <a:off x="4574833" y="0"/>
            <a:ext cx="7617168" cy="6779172"/>
          </a:xfrm>
          <a:prstGeom prst="rect">
            <a:avLst/>
          </a:prstGeom>
        </p:spPr>
      </p:pic>
    </p:spTree>
    <p:extLst>
      <p:ext uri="{BB962C8B-B14F-4D97-AF65-F5344CB8AC3E}">
        <p14:creationId xmlns:p14="http://schemas.microsoft.com/office/powerpoint/2010/main" val="87233995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Canvas, </a:t>
            </a:r>
            <a:r>
              <a:rPr lang="en-US" dirty="0" err="1" smtClean="0"/>
              <a:t>SpeedGrader</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885825" y="1343025"/>
            <a:ext cx="10420350" cy="5514975"/>
          </a:xfrm>
          <a:prstGeom prst="rect">
            <a:avLst/>
          </a:prstGeom>
        </p:spPr>
      </p:pic>
    </p:spTree>
    <p:extLst>
      <p:ext uri="{BB962C8B-B14F-4D97-AF65-F5344CB8AC3E}">
        <p14:creationId xmlns:p14="http://schemas.microsoft.com/office/powerpoint/2010/main" val="418608123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Meaningful Feedback on Work</a:t>
            </a:r>
            <a:endParaRPr lang="en-US" dirty="0"/>
          </a:p>
        </p:txBody>
      </p:sp>
      <p:sp>
        <p:nvSpPr>
          <p:cNvPr id="3" name="Content Placeholder 2"/>
          <p:cNvSpPr>
            <a:spLocks noGrp="1"/>
          </p:cNvSpPr>
          <p:nvPr>
            <p:ph idx="1"/>
          </p:nvPr>
        </p:nvSpPr>
        <p:spPr>
          <a:xfrm>
            <a:off x="838200" y="1825625"/>
            <a:ext cx="8886245" cy="4351338"/>
          </a:xfrm>
        </p:spPr>
        <p:txBody>
          <a:bodyPr>
            <a:normAutofit/>
          </a:bodyPr>
          <a:lstStyle/>
          <a:p>
            <a:pPr marL="0" indent="0">
              <a:buNone/>
            </a:pPr>
            <a:r>
              <a:rPr lang="en-US" sz="3600" dirty="0" smtClean="0"/>
              <a:t>Reduce repetitive comments on papers so you can focus on customized commentary</a:t>
            </a:r>
          </a:p>
          <a:p>
            <a:pPr marL="742950" indent="-742950">
              <a:buFont typeface="+mj-lt"/>
              <a:buAutoNum type="arabicPeriod"/>
            </a:pPr>
            <a:r>
              <a:rPr lang="en-US" sz="3600" dirty="0" smtClean="0"/>
              <a:t>Use rubrics with good descriptions</a:t>
            </a:r>
          </a:p>
          <a:p>
            <a:pPr marL="742950" indent="-742950">
              <a:buFont typeface="+mj-lt"/>
              <a:buAutoNum type="arabicPeriod"/>
            </a:pPr>
            <a:r>
              <a:rPr lang="en-US" sz="3600" dirty="0" smtClean="0"/>
              <a:t>Code common issues and distribute key</a:t>
            </a:r>
            <a:r>
              <a:rPr lang="en-US" sz="3600" dirty="0"/>
              <a:t/>
            </a:r>
            <a:br>
              <a:rPr lang="en-US" sz="3600" dirty="0"/>
            </a:br>
            <a:r>
              <a:rPr lang="en-US" sz="3600" dirty="0" smtClean="0"/>
              <a:t>For example, </a:t>
            </a:r>
            <a:br>
              <a:rPr lang="en-US" sz="3600" dirty="0" smtClean="0"/>
            </a:br>
            <a:r>
              <a:rPr lang="en-US" sz="3600" dirty="0" smtClean="0"/>
              <a:t>“CID = connect introduction to discussion”</a:t>
            </a:r>
          </a:p>
        </p:txBody>
      </p:sp>
      <p:pic>
        <p:nvPicPr>
          <p:cNvPr id="4" name="Picture 2" descr="Image result for bean engaging ide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66099" y="0"/>
            <a:ext cx="2225901" cy="2840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62660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Grade Inflation</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485775" y="1758950"/>
            <a:ext cx="7938703" cy="4767722"/>
          </a:xfrm>
          <a:prstGeom prst="rect">
            <a:avLst/>
          </a:prstGeom>
        </p:spPr>
      </p:pic>
      <p:pic>
        <p:nvPicPr>
          <p:cNvPr id="5" name="Content Placeholder 5"/>
          <p:cNvPicPr>
            <a:picLocks noChangeAspect="1"/>
          </p:cNvPicPr>
          <p:nvPr/>
        </p:nvPicPr>
        <p:blipFill rotWithShape="1">
          <a:blip r:embed="rId4"/>
          <a:srcRect r="64491"/>
          <a:stretch/>
        </p:blipFill>
        <p:spPr>
          <a:xfrm>
            <a:off x="9080340" y="1758950"/>
            <a:ext cx="3001761" cy="4441825"/>
          </a:xfrm>
          <a:prstGeom prst="rect">
            <a:avLst/>
          </a:prstGeom>
        </p:spPr>
      </p:pic>
      <p:sp>
        <p:nvSpPr>
          <p:cNvPr id="6" name="TextBox 5"/>
          <p:cNvSpPr txBox="1"/>
          <p:nvPr/>
        </p:nvSpPr>
        <p:spPr>
          <a:xfrm>
            <a:off x="7172325" y="6488668"/>
            <a:ext cx="5118389" cy="369332"/>
          </a:xfrm>
          <a:prstGeom prst="rect">
            <a:avLst/>
          </a:prstGeom>
          <a:noFill/>
        </p:spPr>
        <p:txBody>
          <a:bodyPr wrap="none" rtlCol="0">
            <a:spAutoFit/>
          </a:bodyPr>
          <a:lstStyle/>
          <a:p>
            <a:r>
              <a:rPr lang="en-US" dirty="0" err="1" smtClean="0"/>
              <a:t>Rojstaczer</a:t>
            </a:r>
            <a:r>
              <a:rPr lang="en-US" dirty="0" smtClean="0"/>
              <a:t> and Healy. 2010. Teachers College Record.</a:t>
            </a:r>
            <a:endParaRPr lang="en-US" dirty="0"/>
          </a:p>
        </p:txBody>
      </p:sp>
    </p:spTree>
    <p:extLst>
      <p:ext uri="{BB962C8B-B14F-4D97-AF65-F5344CB8AC3E}">
        <p14:creationId xmlns:p14="http://schemas.microsoft.com/office/powerpoint/2010/main" val="296312425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Blind Grading: remove or hide names</a:t>
            </a:r>
            <a:endParaRPr lang="en-US" dirty="0"/>
          </a:p>
        </p:txBody>
      </p:sp>
      <p:sp>
        <p:nvSpPr>
          <p:cNvPr id="3" name="Content Placeholder 2"/>
          <p:cNvSpPr>
            <a:spLocks noGrp="1"/>
          </p:cNvSpPr>
          <p:nvPr>
            <p:ph idx="1"/>
          </p:nvPr>
        </p:nvSpPr>
        <p:spPr>
          <a:xfrm>
            <a:off x="2113808" y="1825625"/>
            <a:ext cx="9239991" cy="4800806"/>
          </a:xfrm>
        </p:spPr>
        <p:txBody>
          <a:bodyPr>
            <a:normAutofit/>
          </a:bodyPr>
          <a:lstStyle/>
          <a:p>
            <a:r>
              <a:rPr lang="en-US" sz="4400" dirty="0" smtClean="0"/>
              <a:t>Biases associated with knowing names</a:t>
            </a:r>
          </a:p>
          <a:p>
            <a:pPr marL="1097280" lvl="1"/>
            <a:r>
              <a:rPr lang="en-US" sz="4000" dirty="0" smtClean="0"/>
              <a:t>halo effect across assignments</a:t>
            </a:r>
          </a:p>
          <a:p>
            <a:pPr marL="1097280" lvl="1"/>
            <a:r>
              <a:rPr lang="en-US" sz="4000" dirty="0" smtClean="0"/>
              <a:t>implicit or unconscious bias</a:t>
            </a:r>
          </a:p>
          <a:p>
            <a:pPr marL="457200" lvl="1" indent="0">
              <a:buNone/>
            </a:pPr>
            <a:endParaRPr lang="en-US" sz="4000" dirty="0"/>
          </a:p>
          <a:p>
            <a:pPr marL="1828800" lvl="1" indent="0"/>
            <a:r>
              <a:rPr lang="en-US" sz="4400" dirty="0" smtClean="0"/>
              <a:t>Grade same question across all exams</a:t>
            </a:r>
            <a:endParaRPr lang="en-US" sz="4000" dirty="0" smtClean="0"/>
          </a:p>
        </p:txBody>
      </p:sp>
      <p:pic>
        <p:nvPicPr>
          <p:cNvPr id="1026" name="Picture 2" descr="Image result for blind grad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287" y="2136136"/>
            <a:ext cx="4384769" cy="472186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997897" y="6488668"/>
            <a:ext cx="8194103" cy="369332"/>
          </a:xfrm>
          <a:prstGeom prst="rect">
            <a:avLst/>
          </a:prstGeom>
          <a:noFill/>
        </p:spPr>
        <p:txBody>
          <a:bodyPr wrap="none" rtlCol="0">
            <a:spAutoFit/>
          </a:bodyPr>
          <a:lstStyle/>
          <a:p>
            <a:r>
              <a:rPr lang="en-US" dirty="0">
                <a:hlinkClick r:id="rId3"/>
              </a:rPr>
              <a:t>https://thesheaf.com/2018/03/22/blind-grading-an-attempt-to-reduce-marking-bias/</a:t>
            </a:r>
            <a:endParaRPr lang="en-US" dirty="0"/>
          </a:p>
        </p:txBody>
      </p:sp>
    </p:spTree>
    <p:extLst>
      <p:ext uri="{BB962C8B-B14F-4D97-AF65-F5344CB8AC3E}">
        <p14:creationId xmlns:p14="http://schemas.microsoft.com/office/powerpoint/2010/main" val="172296252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Blind Grading in Canvas</a:t>
            </a:r>
            <a:endParaRPr lang="en-US" dirty="0"/>
          </a:p>
        </p:txBody>
      </p:sp>
      <p:sp>
        <p:nvSpPr>
          <p:cNvPr id="3" name="Content Placeholder 2"/>
          <p:cNvSpPr>
            <a:spLocks noGrp="1"/>
          </p:cNvSpPr>
          <p:nvPr>
            <p:ph idx="1"/>
          </p:nvPr>
        </p:nvSpPr>
        <p:spPr>
          <a:xfrm>
            <a:off x="671945" y="1616261"/>
            <a:ext cx="10515600" cy="4351338"/>
          </a:xfrm>
        </p:spPr>
        <p:txBody>
          <a:bodyPr/>
          <a:lstStyle/>
          <a:p>
            <a:pPr marL="0" indent="0">
              <a:buNone/>
            </a:pPr>
            <a:r>
              <a:rPr lang="en-US" dirty="0" smtClean="0"/>
              <a:t>Settings in </a:t>
            </a:r>
            <a:r>
              <a:rPr lang="en-US" dirty="0" err="1" smtClean="0"/>
              <a:t>SpeedGrader</a:t>
            </a: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r>
              <a:rPr lang="en-US" dirty="0" smtClean="0"/>
              <a:t>Hide student names</a:t>
            </a:r>
            <a:endParaRPr lang="en-US" dirty="0"/>
          </a:p>
        </p:txBody>
      </p:sp>
      <p:pic>
        <p:nvPicPr>
          <p:cNvPr id="4" name="Picture 3"/>
          <p:cNvPicPr>
            <a:picLocks noChangeAspect="1"/>
          </p:cNvPicPr>
          <p:nvPr/>
        </p:nvPicPr>
        <p:blipFill>
          <a:blip r:embed="rId2"/>
          <a:stretch>
            <a:fillRect/>
          </a:stretch>
        </p:blipFill>
        <p:spPr>
          <a:xfrm>
            <a:off x="5214318" y="1424236"/>
            <a:ext cx="6767884" cy="5346519"/>
          </a:xfrm>
          <a:prstGeom prst="rect">
            <a:avLst/>
          </a:prstGeom>
        </p:spPr>
      </p:pic>
      <p:sp>
        <p:nvSpPr>
          <p:cNvPr id="5" name="Right Arrow 4"/>
          <p:cNvSpPr/>
          <p:nvPr/>
        </p:nvSpPr>
        <p:spPr>
          <a:xfrm>
            <a:off x="4358243" y="1504991"/>
            <a:ext cx="1068779" cy="6412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rot="21229837">
            <a:off x="4020323" y="4495589"/>
            <a:ext cx="1531916" cy="6412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379618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Norming</a:t>
            </a:r>
            <a:endParaRPr lang="en-US" dirty="0"/>
          </a:p>
        </p:txBody>
      </p:sp>
      <p:sp>
        <p:nvSpPr>
          <p:cNvPr id="3" name="Content Placeholder 2"/>
          <p:cNvSpPr>
            <a:spLocks noGrp="1"/>
          </p:cNvSpPr>
          <p:nvPr>
            <p:ph idx="1"/>
          </p:nvPr>
        </p:nvSpPr>
        <p:spPr/>
        <p:txBody>
          <a:bodyPr>
            <a:normAutofit/>
          </a:bodyPr>
          <a:lstStyle/>
          <a:p>
            <a:r>
              <a:rPr lang="en-US" sz="3600" dirty="0" smtClean="0"/>
              <a:t>All TAs grade a set of papers</a:t>
            </a:r>
          </a:p>
          <a:p>
            <a:r>
              <a:rPr lang="en-US" sz="3600" dirty="0" smtClean="0"/>
              <a:t>Discuss why you graded different</a:t>
            </a:r>
          </a:p>
          <a:p>
            <a:r>
              <a:rPr lang="en-US" sz="3600" dirty="0" smtClean="0"/>
              <a:t>Could develop a rubric in process</a:t>
            </a:r>
          </a:p>
          <a:p>
            <a:endParaRPr lang="en-US" sz="3600" dirty="0"/>
          </a:p>
          <a:p>
            <a:r>
              <a:rPr lang="en-US" sz="3600" dirty="0" smtClean="0"/>
              <a:t>Can be used to have students</a:t>
            </a:r>
            <a:br>
              <a:rPr lang="en-US" sz="3600" dirty="0" smtClean="0"/>
            </a:br>
            <a:r>
              <a:rPr lang="en-US" sz="3600" dirty="0" smtClean="0"/>
              <a:t>grade exam essays and norm</a:t>
            </a:r>
            <a:br>
              <a:rPr lang="en-US" sz="3600" dirty="0" smtClean="0"/>
            </a:br>
            <a:r>
              <a:rPr lang="en-US" sz="3600" dirty="0" smtClean="0"/>
              <a:t>to the instructor</a:t>
            </a:r>
            <a:endParaRPr lang="en-US" sz="3600" dirty="0"/>
          </a:p>
        </p:txBody>
      </p:sp>
      <p:pic>
        <p:nvPicPr>
          <p:cNvPr id="2050" name="Picture 2" descr="Image result for Nor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75373" y="0"/>
            <a:ext cx="461662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194791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285" y="118941"/>
            <a:ext cx="11623430" cy="1325563"/>
          </a:xfrm>
        </p:spPr>
        <p:txBody>
          <a:bodyPr>
            <a:normAutofit fontScale="90000"/>
          </a:bodyPr>
          <a:lstStyle/>
          <a:p>
            <a:r>
              <a:rPr lang="en-US" dirty="0" smtClean="0"/>
              <a:t>What are some techniques for designing assessments and what are important considerations when grading it?</a:t>
            </a:r>
            <a:endParaRPr lang="en-US" dirty="0"/>
          </a:p>
        </p:txBody>
      </p:sp>
      <p:sp>
        <p:nvSpPr>
          <p:cNvPr id="3" name="Content Placeholder 2"/>
          <p:cNvSpPr>
            <a:spLocks noGrp="1"/>
          </p:cNvSpPr>
          <p:nvPr>
            <p:ph idx="1"/>
          </p:nvPr>
        </p:nvSpPr>
        <p:spPr>
          <a:xfrm>
            <a:off x="284285" y="1509102"/>
            <a:ext cx="11690838" cy="5234597"/>
          </a:xfrm>
        </p:spPr>
        <p:txBody>
          <a:bodyPr>
            <a:normAutofit/>
          </a:bodyPr>
          <a:lstStyle/>
          <a:p>
            <a:pPr marL="0" indent="0">
              <a:buNone/>
            </a:pPr>
            <a:r>
              <a:rPr lang="en-US" sz="3600" dirty="0" smtClean="0"/>
              <a:t>“When grading homework, it is important to use a green pen so that students don’t have an association between red ink and blood. It is also important to return the assignments promptly. Finally, keep in mind that students will use grades to decide if their major.</a:t>
            </a:r>
          </a:p>
          <a:p>
            <a:pPr marL="0" indent="0">
              <a:buNone/>
            </a:pPr>
            <a:r>
              <a:rPr lang="en-US" sz="3600" dirty="0" smtClean="0"/>
              <a:t>When designing homework, consider effective assessments such as Multiple True False or Rubrics. Multiple True False provide more information on student mastery for closed-ended questions, while rubrics are more effective and reliable way of assessing open-ended questions.”</a:t>
            </a:r>
            <a:endParaRPr lang="en-US" sz="3600" dirty="0"/>
          </a:p>
        </p:txBody>
      </p:sp>
      <p:cxnSp>
        <p:nvCxnSpPr>
          <p:cNvPr id="5" name="Straight Connector 4"/>
          <p:cNvCxnSpPr/>
          <p:nvPr/>
        </p:nvCxnSpPr>
        <p:spPr>
          <a:xfrm flipV="1">
            <a:off x="993531" y="1397975"/>
            <a:ext cx="10216661" cy="1758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5441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801650968"/>
              </p:ext>
            </p:extLst>
          </p:nvPr>
        </p:nvGraphicFramePr>
        <p:xfrm>
          <a:off x="697523" y="295764"/>
          <a:ext cx="10515600" cy="6309360"/>
        </p:xfrm>
        <a:graphic>
          <a:graphicData uri="http://schemas.openxmlformats.org/drawingml/2006/table">
            <a:tbl>
              <a:tblPr firstRow="1" bandRow="1">
                <a:tableStyleId>{2D5ABB26-0587-4C30-8999-92F81FD0307C}</a:tableStyleId>
              </a:tblPr>
              <a:tblGrid>
                <a:gridCol w="2628900">
                  <a:extLst>
                    <a:ext uri="{9D8B030D-6E8A-4147-A177-3AD203B41FA5}">
                      <a16:colId xmlns:a16="http://schemas.microsoft.com/office/drawing/2014/main" val="3178864590"/>
                    </a:ext>
                  </a:extLst>
                </a:gridCol>
                <a:gridCol w="2628900">
                  <a:extLst>
                    <a:ext uri="{9D8B030D-6E8A-4147-A177-3AD203B41FA5}">
                      <a16:colId xmlns:a16="http://schemas.microsoft.com/office/drawing/2014/main" val="2446428399"/>
                    </a:ext>
                  </a:extLst>
                </a:gridCol>
                <a:gridCol w="2628900">
                  <a:extLst>
                    <a:ext uri="{9D8B030D-6E8A-4147-A177-3AD203B41FA5}">
                      <a16:colId xmlns:a16="http://schemas.microsoft.com/office/drawing/2014/main" val="3099979298"/>
                    </a:ext>
                  </a:extLst>
                </a:gridCol>
                <a:gridCol w="2628900">
                  <a:extLst>
                    <a:ext uri="{9D8B030D-6E8A-4147-A177-3AD203B41FA5}">
                      <a16:colId xmlns:a16="http://schemas.microsoft.com/office/drawing/2014/main" val="926600579"/>
                    </a:ext>
                  </a:extLst>
                </a:gridCol>
              </a:tblGrid>
              <a:tr h="370840">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smtClean="0"/>
                        <a:t>Full</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smtClean="0"/>
                        <a:t>Partial</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smtClean="0"/>
                        <a:t>Low</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4705426"/>
                  </a:ext>
                </a:extLst>
              </a:tr>
              <a:tr h="1154967">
                <a:tc>
                  <a:txBody>
                    <a:bodyPr/>
                    <a:lstStyle/>
                    <a:p>
                      <a:r>
                        <a:rPr lang="en-US" sz="2400" dirty="0" smtClean="0"/>
                        <a:t>Assessment List</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t>Include</a:t>
                      </a:r>
                      <a:r>
                        <a:rPr lang="en-US" sz="2400" baseline="0" dirty="0" smtClean="0"/>
                        <a:t> at least 2 items discussed in class (5 pts)</a:t>
                      </a:r>
                      <a:endParaRPr lang="en-US" sz="2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t>Include</a:t>
                      </a:r>
                      <a:r>
                        <a:rPr lang="en-US" sz="2400" baseline="0" dirty="0" smtClean="0"/>
                        <a:t> at least 1 item discussed in class (3 pts)</a:t>
                      </a:r>
                      <a:endParaRPr lang="en-US" sz="2400" dirty="0" smtClean="0"/>
                    </a:p>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t>No items included</a:t>
                      </a:r>
                      <a:r>
                        <a:rPr lang="en-US" sz="2400" baseline="0" dirty="0" smtClean="0"/>
                        <a:t> from class (0 pts)</a:t>
                      </a:r>
                      <a:endParaRPr lang="en-US" sz="2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79161114"/>
                  </a:ext>
                </a:extLst>
              </a:tr>
              <a:tr h="370840">
                <a:tc>
                  <a:txBody>
                    <a:bodyPr/>
                    <a:lstStyle/>
                    <a:p>
                      <a:r>
                        <a:rPr lang="en-US" sz="2400" dirty="0" smtClean="0"/>
                        <a:t>Assessment</a:t>
                      </a:r>
                      <a:r>
                        <a:rPr lang="en-US" sz="2400" baseline="0" dirty="0" smtClean="0"/>
                        <a:t> Justification</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smtClean="0"/>
                        <a:t>Provide a reason for assessments</a:t>
                      </a:r>
                      <a:br>
                        <a:rPr lang="en-US" sz="2400" dirty="0" smtClean="0"/>
                      </a:br>
                      <a:r>
                        <a:rPr lang="en-US" sz="2400" dirty="0" smtClean="0"/>
                        <a:t>(3 pts)</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t>Provide a reasons for assessments </a:t>
                      </a:r>
                      <a:br>
                        <a:rPr lang="en-US" sz="2400" dirty="0" smtClean="0"/>
                      </a:br>
                      <a:r>
                        <a:rPr lang="en-US" sz="2400" baseline="0" dirty="0" smtClean="0"/>
                        <a:t>(2 pts)</a:t>
                      </a:r>
                      <a:endParaRPr lang="en-US" sz="2400" dirty="0" smtClean="0"/>
                    </a:p>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t>Provide a reason for assessments </a:t>
                      </a:r>
                      <a:br>
                        <a:rPr lang="en-US" sz="2400" dirty="0" smtClean="0"/>
                      </a:br>
                      <a:r>
                        <a:rPr lang="en-US" sz="2400" baseline="0" dirty="0" smtClean="0"/>
                        <a:t>(0 pts)</a:t>
                      </a:r>
                      <a:endParaRPr lang="en-US" sz="2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41015516"/>
                  </a:ext>
                </a:extLst>
              </a:tr>
              <a:tr h="370840">
                <a:tc>
                  <a:txBody>
                    <a:bodyPr/>
                    <a:lstStyle/>
                    <a:p>
                      <a:r>
                        <a:rPr lang="en-US" sz="2400" dirty="0" smtClean="0"/>
                        <a:t>Grading</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smtClean="0"/>
                        <a:t>Include</a:t>
                      </a:r>
                      <a:r>
                        <a:rPr lang="en-US" sz="2400" baseline="0" dirty="0" smtClean="0"/>
                        <a:t> at least 2 items discussed in class (5 pts)</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t>Include</a:t>
                      </a:r>
                      <a:r>
                        <a:rPr lang="en-US" sz="2400" baseline="0" dirty="0" smtClean="0"/>
                        <a:t> at least 1 item discussed in class </a:t>
                      </a:r>
                      <a:r>
                        <a:rPr lang="en-US" sz="2400" baseline="0" dirty="0" smtClean="0"/>
                        <a:t>(3 pts)</a:t>
                      </a:r>
                      <a:endParaRPr lang="en-US" sz="2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t>No items included</a:t>
                      </a:r>
                      <a:r>
                        <a:rPr lang="en-US" sz="2400" baseline="0" dirty="0" smtClean="0"/>
                        <a:t> from class </a:t>
                      </a:r>
                      <a:r>
                        <a:rPr lang="en-US" sz="2400" baseline="0" dirty="0" smtClean="0"/>
                        <a:t>(0 pts)</a:t>
                      </a:r>
                      <a:endParaRPr lang="en-US" sz="2400" dirty="0" smtClean="0"/>
                    </a:p>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71977417"/>
                  </a:ext>
                </a:extLst>
              </a:tr>
              <a:tr h="370840">
                <a:tc>
                  <a:txBody>
                    <a:bodyPr/>
                    <a:lstStyle/>
                    <a:p>
                      <a:r>
                        <a:rPr lang="en-US" sz="2400" dirty="0" smtClean="0"/>
                        <a:t>Communication</a:t>
                      </a:r>
                      <a:r>
                        <a:rPr lang="en-US" sz="2400" baseline="0" dirty="0" smtClean="0"/>
                        <a:t> Mechanics</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smtClean="0"/>
                        <a:t>Good</a:t>
                      </a:r>
                      <a:r>
                        <a:rPr lang="en-US" sz="2400" baseline="0" dirty="0" smtClean="0"/>
                        <a:t> paragraph organization, flow, grammar, and spelling (2 pts)</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smtClean="0"/>
                        <a:t>Minor</a:t>
                      </a:r>
                      <a:r>
                        <a:rPr lang="en-US" sz="2400" baseline="0" dirty="0" smtClean="0"/>
                        <a:t> errors (1 </a:t>
                      </a:r>
                      <a:r>
                        <a:rPr lang="en-US" sz="2400" baseline="0" dirty="0" err="1" smtClean="0"/>
                        <a:t>pt</a:t>
                      </a:r>
                      <a:r>
                        <a:rPr lang="en-US" sz="2400" baseline="0" dirty="0" smtClean="0"/>
                        <a:t>)</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smtClean="0"/>
                        <a:t>Major</a:t>
                      </a:r>
                      <a:r>
                        <a:rPr lang="en-US" sz="2400" baseline="0" dirty="0" smtClean="0"/>
                        <a:t> issues (0 </a:t>
                      </a:r>
                      <a:r>
                        <a:rPr lang="en-US" sz="2400" baseline="0" dirty="0" err="1" smtClean="0"/>
                        <a:t>pt</a:t>
                      </a:r>
                      <a:r>
                        <a:rPr lang="en-US" sz="2400" baseline="0" dirty="0" smtClean="0"/>
                        <a:t>)</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57236892"/>
                  </a:ext>
                </a:extLst>
              </a:tr>
            </a:tbl>
          </a:graphicData>
        </a:graphic>
      </p:graphicFrame>
    </p:spTree>
    <p:extLst>
      <p:ext uri="{BB962C8B-B14F-4D97-AF65-F5344CB8AC3E}">
        <p14:creationId xmlns:p14="http://schemas.microsoft.com/office/powerpoint/2010/main" val="16463805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 Groups of 2-5</a:t>
            </a:r>
            <a:endParaRPr lang="en-US" dirty="0"/>
          </a:p>
        </p:txBody>
      </p:sp>
      <p:sp>
        <p:nvSpPr>
          <p:cNvPr id="3" name="Content Placeholder 2"/>
          <p:cNvSpPr>
            <a:spLocks noGrp="1"/>
          </p:cNvSpPr>
          <p:nvPr>
            <p:ph idx="1"/>
          </p:nvPr>
        </p:nvSpPr>
        <p:spPr/>
        <p:txBody>
          <a:bodyPr>
            <a:normAutofit/>
          </a:bodyPr>
          <a:lstStyle/>
          <a:p>
            <a:r>
              <a:rPr lang="en-US" sz="3600" dirty="0" smtClean="0"/>
              <a:t>What is a past experiences you had with rubrics, and was it positive or negative?</a:t>
            </a:r>
          </a:p>
          <a:p>
            <a:r>
              <a:rPr lang="en-US" sz="3600" dirty="0" smtClean="0"/>
              <a:t>How a rubric could be used in your upcoming class?</a:t>
            </a:r>
            <a:endParaRPr lang="en-US" sz="3600" dirty="0"/>
          </a:p>
        </p:txBody>
      </p:sp>
    </p:spTree>
    <p:extLst>
      <p:ext uri="{BB962C8B-B14F-4D97-AF65-F5344CB8AC3E}">
        <p14:creationId xmlns:p14="http://schemas.microsoft.com/office/powerpoint/2010/main" val="380155416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Metacognitive Moment</a:t>
            </a:r>
            <a:endParaRPr lang="en-US" dirty="0"/>
          </a:p>
        </p:txBody>
      </p:sp>
      <p:sp>
        <p:nvSpPr>
          <p:cNvPr id="3" name="Content Placeholder 2"/>
          <p:cNvSpPr>
            <a:spLocks noGrp="1"/>
          </p:cNvSpPr>
          <p:nvPr>
            <p:ph idx="1"/>
          </p:nvPr>
        </p:nvSpPr>
        <p:spPr/>
        <p:txBody>
          <a:bodyPr>
            <a:normAutofit/>
          </a:bodyPr>
          <a:lstStyle/>
          <a:p>
            <a:pPr marL="0" indent="0">
              <a:buNone/>
            </a:pPr>
            <a:r>
              <a:rPr lang="en-US" sz="3600" dirty="0" smtClean="0"/>
              <a:t>On notecard, write down:</a:t>
            </a:r>
          </a:p>
          <a:p>
            <a:r>
              <a:rPr lang="en-US" sz="3600" dirty="0" smtClean="0"/>
              <a:t>What is something from this session that I can use in class this upcoming semester?</a:t>
            </a:r>
            <a:endParaRPr lang="en-US" sz="3600" dirty="0"/>
          </a:p>
        </p:txBody>
      </p:sp>
    </p:spTree>
    <p:extLst>
      <p:ext uri="{BB962C8B-B14F-4D97-AF65-F5344CB8AC3E}">
        <p14:creationId xmlns:p14="http://schemas.microsoft.com/office/powerpoint/2010/main" val="43958741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Grading and Assessments: Summary Topics</a:t>
            </a:r>
            <a:endParaRPr lang="en-US" dirty="0"/>
          </a:p>
        </p:txBody>
      </p:sp>
      <p:sp>
        <p:nvSpPr>
          <p:cNvPr id="3" name="Content Placeholder 2"/>
          <p:cNvSpPr>
            <a:spLocks noGrp="1"/>
          </p:cNvSpPr>
          <p:nvPr>
            <p:ph idx="1"/>
          </p:nvPr>
        </p:nvSpPr>
        <p:spPr/>
        <p:txBody>
          <a:bodyPr>
            <a:normAutofit/>
          </a:bodyPr>
          <a:lstStyle/>
          <a:p>
            <a:r>
              <a:rPr lang="en-US" sz="3600" dirty="0" smtClean="0"/>
              <a:t>Grade </a:t>
            </a:r>
            <a:r>
              <a:rPr lang="en-US" sz="3600" dirty="0"/>
              <a:t>D</a:t>
            </a:r>
            <a:r>
              <a:rPr lang="en-US" sz="3600" dirty="0" smtClean="0"/>
              <a:t>istributions</a:t>
            </a:r>
          </a:p>
          <a:p>
            <a:r>
              <a:rPr lang="en-US" sz="3600" dirty="0" smtClean="0"/>
              <a:t>Grading Psychology: Hope, Help, Hubris</a:t>
            </a:r>
          </a:p>
          <a:p>
            <a:r>
              <a:rPr lang="en-US" sz="3600" dirty="0" smtClean="0"/>
              <a:t>Study Contracts</a:t>
            </a:r>
          </a:p>
          <a:p>
            <a:r>
              <a:rPr lang="en-US" sz="3600" dirty="0" smtClean="0"/>
              <a:t>Learning Objectives </a:t>
            </a:r>
          </a:p>
          <a:p>
            <a:r>
              <a:rPr lang="en-US" sz="3600" dirty="0" smtClean="0"/>
              <a:t>Multiple True False </a:t>
            </a:r>
          </a:p>
          <a:p>
            <a:r>
              <a:rPr lang="en-US" sz="3600" dirty="0" smtClean="0"/>
              <a:t>Rubrics </a:t>
            </a:r>
          </a:p>
          <a:p>
            <a:r>
              <a:rPr lang="en-US" sz="3600" dirty="0" smtClean="0"/>
              <a:t>Blind Grading</a:t>
            </a:r>
            <a:endParaRPr lang="en-US" sz="3600" dirty="0"/>
          </a:p>
        </p:txBody>
      </p:sp>
    </p:spTree>
    <p:extLst>
      <p:ext uri="{BB962C8B-B14F-4D97-AF65-F5344CB8AC3E}">
        <p14:creationId xmlns:p14="http://schemas.microsoft.com/office/powerpoint/2010/main" val="26421216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65738" y="256829"/>
            <a:ext cx="9144000" cy="2387600"/>
          </a:xfrm>
        </p:spPr>
        <p:txBody>
          <a:bodyPr>
            <a:normAutofit fontScale="90000"/>
          </a:bodyPr>
          <a:lstStyle/>
          <a:p>
            <a:r>
              <a:rPr lang="en-US" dirty="0"/>
              <a:t>Slides </a:t>
            </a:r>
            <a:r>
              <a:rPr lang="en-US" dirty="0" smtClean="0"/>
              <a:t>at</a:t>
            </a:r>
            <a:r>
              <a:rPr lang="en-US" dirty="0"/>
              <a:t>: </a:t>
            </a:r>
            <a:r>
              <a:rPr lang="en-US" dirty="0">
                <a:hlinkClick r:id="rId3"/>
              </a:rPr>
              <a:t>www.unl.edu/cbrassil/teaching</a:t>
            </a:r>
            <a:endParaRPr lang="en-US" dirty="0"/>
          </a:p>
        </p:txBody>
      </p:sp>
      <p:sp>
        <p:nvSpPr>
          <p:cNvPr id="3" name="Subtitle 2"/>
          <p:cNvSpPr>
            <a:spLocks noGrp="1"/>
          </p:cNvSpPr>
          <p:nvPr>
            <p:ph type="subTitle" idx="1"/>
          </p:nvPr>
        </p:nvSpPr>
        <p:spPr>
          <a:xfrm>
            <a:off x="4714503" y="3917025"/>
            <a:ext cx="6555180" cy="1655762"/>
          </a:xfrm>
        </p:spPr>
        <p:txBody>
          <a:bodyPr>
            <a:normAutofit/>
          </a:bodyPr>
          <a:lstStyle/>
          <a:p>
            <a:pPr algn="l"/>
            <a:r>
              <a:rPr lang="en-US" sz="2800" dirty="0" smtClean="0"/>
              <a:t>Chad E. Brassil </a:t>
            </a:r>
            <a:br>
              <a:rPr lang="en-US" sz="2800" dirty="0" smtClean="0"/>
            </a:br>
            <a:r>
              <a:rPr lang="en-US" sz="2800" dirty="0" smtClean="0"/>
              <a:t>School of Biological Sciences</a:t>
            </a:r>
            <a:br>
              <a:rPr lang="en-US" sz="2800" dirty="0" smtClean="0"/>
            </a:br>
            <a:r>
              <a:rPr lang="en-US" sz="2800" dirty="0" smtClean="0"/>
              <a:t>Dean’s Fellow of the CAS Teaching Academy</a:t>
            </a:r>
          </a:p>
        </p:txBody>
      </p:sp>
      <p:pic>
        <p:nvPicPr>
          <p:cNvPr id="4" name="Picture 2" descr="https://lh3.googleusercontent.com/N5R21Q3CY8tq7Mjx-rc1h0x2fNJBs_7Kzi7p6Ducz7tkoxsdvt-cSknLJkq3HV3oNkEN7ju9UTDfChsjByfqrcrNbjdfXNarjwU1-IM-58hSslZjpc1Sl921Bao6J8J_scZPn8N-HPhxOk7VTOUVfQlzR0eYbijauhOz8b3WrmZLMug6pWiSP6kdUQL2_cN1RURGrFYnovFX48xfO17Awx6p4KDEHtI1nRHtSv1YYLbRe2aDlY1OgNeCBaIQNmR9ElwEMFfRLRttHXfL5DdQ9KuasSfxvsHZnb3RAglDjrwmmAN_bFsb1pV-q5JTeW5P53T0YXZOnRAuEocQIyxeQveZnBcHW63UZuu0hB3pGAc78C1UiSo79bob7-w4P30O1q11kIzPRyGLp5Rewxo4C3Znqdm6e5rNwtERH1e4xAjOe_rzkmiyKMpHJL3thReeTkYHkGkWWA_MCLmIdxJmRHyPi_rES6_Tzh9miaU1Ki8n6RqbdMAHmmoWzPmgpIzo_8b6GukPofreIZyBU6Dfc3D4XeEB8NMhyhqYKxsiCgUT63nLgDjtaUOjcQLpbDLal2RPit4y0xrIPJBUlgf3bGNzOtb-6y6vj820ujxc4i662x9Esu4TMesjwF-_NOAM-qEv7oIGtmQxU2AfdN0DjgLotEJxd_Y=w1585-h1189-no"/>
          <p:cNvPicPr>
            <a:picLocks noChangeAspect="1" noChangeArrowheads="1"/>
          </p:cNvPicPr>
          <p:nvPr/>
        </p:nvPicPr>
        <p:blipFill rotWithShape="1">
          <a:blip r:embed="rId4">
            <a:extLst>
              <a:ext uri="{28A0092B-C50C-407E-A947-70E740481C1C}">
                <a14:useLocalDpi xmlns:a14="http://schemas.microsoft.com/office/drawing/2010/main" val="0"/>
              </a:ext>
            </a:extLst>
          </a:blip>
          <a:srcRect l="17756" t="10841" r="55210" b="61094"/>
          <a:stretch/>
        </p:blipFill>
        <p:spPr bwMode="auto">
          <a:xfrm>
            <a:off x="1388498" y="3917025"/>
            <a:ext cx="3133144" cy="2440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23731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Norming </a:t>
            </a:r>
            <a:r>
              <a:rPr lang="en-US" dirty="0" smtClean="0"/>
              <a:t>Grades</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1868408" y="1286484"/>
            <a:ext cx="8759984" cy="5447084"/>
          </a:xfrm>
          <a:prstGeom prst="rect">
            <a:avLst/>
          </a:prstGeom>
        </p:spPr>
      </p:pic>
      <p:sp>
        <p:nvSpPr>
          <p:cNvPr id="5" name="TextBox 4"/>
          <p:cNvSpPr txBox="1"/>
          <p:nvPr/>
        </p:nvSpPr>
        <p:spPr>
          <a:xfrm>
            <a:off x="7172325" y="6488668"/>
            <a:ext cx="5118389" cy="369332"/>
          </a:xfrm>
          <a:prstGeom prst="rect">
            <a:avLst/>
          </a:prstGeom>
          <a:noFill/>
        </p:spPr>
        <p:txBody>
          <a:bodyPr wrap="none" rtlCol="0">
            <a:spAutoFit/>
          </a:bodyPr>
          <a:lstStyle/>
          <a:p>
            <a:r>
              <a:rPr lang="en-US" dirty="0" err="1" smtClean="0"/>
              <a:t>Rojstaczer</a:t>
            </a:r>
            <a:r>
              <a:rPr lang="en-US" dirty="0" smtClean="0"/>
              <a:t> and Healy. 2012. Teachers College Record.</a:t>
            </a:r>
            <a:endParaRPr lang="en-US" dirty="0"/>
          </a:p>
        </p:txBody>
      </p:sp>
      <p:sp>
        <p:nvSpPr>
          <p:cNvPr id="6" name="Title 1"/>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p>
        </p:txBody>
      </p:sp>
    </p:spTree>
    <p:extLst>
      <p:ext uri="{BB962C8B-B14F-4D97-AF65-F5344CB8AC3E}">
        <p14:creationId xmlns:p14="http://schemas.microsoft.com/office/powerpoint/2010/main" val="4782832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Norming Grades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Publicly Available Grade Distributions</a:t>
            </a:r>
          </a:p>
          <a:p>
            <a:pPr marL="0" indent="0">
              <a:buNone/>
            </a:pPr>
            <a:endParaRPr lang="en-US" dirty="0" smtClean="0"/>
          </a:p>
          <a:p>
            <a:r>
              <a:rPr lang="en-US" dirty="0" smtClean="0"/>
              <a:t>University of Wisconsin: </a:t>
            </a:r>
            <a:r>
              <a:rPr lang="en-US" dirty="0">
                <a:hlinkClick r:id="rId2"/>
              </a:rPr>
              <a:t>https://registrar.wisc.edu/grade-reports/</a:t>
            </a:r>
            <a:endParaRPr lang="en-US" dirty="0" smtClean="0"/>
          </a:p>
          <a:p>
            <a:r>
              <a:rPr lang="en-US" dirty="0" smtClean="0"/>
              <a:t>University of Missouri: </a:t>
            </a:r>
            <a:r>
              <a:rPr lang="en-US" dirty="0">
                <a:hlinkClick r:id="rId3"/>
              </a:rPr>
              <a:t>https://musis1.missouri.edu/gradedist/mu_grade_dist_intro.cfm</a:t>
            </a:r>
            <a:endParaRPr lang="en-US" dirty="0" smtClean="0"/>
          </a:p>
          <a:p>
            <a:r>
              <a:rPr lang="en-US" dirty="0" smtClean="0"/>
              <a:t>Indiana University: </a:t>
            </a:r>
            <a:r>
              <a:rPr lang="en-US" dirty="0">
                <a:hlinkClick r:id="rId4"/>
              </a:rPr>
              <a:t>http://gradedistribution.registrar.indiana.edu/</a:t>
            </a:r>
            <a:endParaRPr lang="en-US" dirty="0" smtClean="0"/>
          </a:p>
          <a:p>
            <a:r>
              <a:rPr lang="en-US" dirty="0" smtClean="0"/>
              <a:t>Texas A&amp;M: </a:t>
            </a:r>
            <a:r>
              <a:rPr lang="en-US" dirty="0">
                <a:hlinkClick r:id="rId5"/>
              </a:rPr>
              <a:t>https://web-as.tamu.edu/gradereport/</a:t>
            </a:r>
            <a:endParaRPr lang="en-US" dirty="0"/>
          </a:p>
        </p:txBody>
      </p:sp>
    </p:spTree>
    <p:extLst>
      <p:ext uri="{BB962C8B-B14F-4D97-AF65-F5344CB8AC3E}">
        <p14:creationId xmlns:p14="http://schemas.microsoft.com/office/powerpoint/2010/main" val="14557633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Norming Grades</a:t>
            </a:r>
            <a:endParaRPr lang="en-US" dirty="0"/>
          </a:p>
        </p:txBody>
      </p:sp>
      <p:pic>
        <p:nvPicPr>
          <p:cNvPr id="3074" name="Picture 2" descr="Grade distribution for 3 semesters of LIFE 121"/>
          <p:cNvPicPr>
            <a:picLocks noChangeAspect="1" noChangeArrowheads="1"/>
          </p:cNvPicPr>
          <p:nvPr/>
        </p:nvPicPr>
        <p:blipFill rotWithShape="1">
          <a:blip r:embed="rId2">
            <a:extLst>
              <a:ext uri="{28A0092B-C50C-407E-A947-70E740481C1C}">
                <a14:useLocalDpi xmlns:a14="http://schemas.microsoft.com/office/drawing/2010/main" val="0"/>
              </a:ext>
            </a:extLst>
          </a:blip>
          <a:srcRect b="7752"/>
          <a:stretch/>
        </p:blipFill>
        <p:spPr bwMode="auto">
          <a:xfrm>
            <a:off x="1038224" y="2030414"/>
            <a:ext cx="9559747" cy="470376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486025" y="1507194"/>
            <a:ext cx="7392152" cy="523220"/>
          </a:xfrm>
          <a:prstGeom prst="rect">
            <a:avLst/>
          </a:prstGeom>
          <a:noFill/>
        </p:spPr>
        <p:txBody>
          <a:bodyPr wrap="none" rtlCol="0">
            <a:spAutoFit/>
          </a:bodyPr>
          <a:lstStyle/>
          <a:p>
            <a:r>
              <a:rPr lang="en-US" sz="2800" dirty="0" smtClean="0"/>
              <a:t>LIFE 121, Instructor Chad Brassil , past 3 semester</a:t>
            </a:r>
            <a:endParaRPr lang="en-US" sz="2800" dirty="0"/>
          </a:p>
        </p:txBody>
      </p:sp>
    </p:spTree>
    <p:extLst>
      <p:ext uri="{BB962C8B-B14F-4D97-AF65-F5344CB8AC3E}">
        <p14:creationId xmlns:p14="http://schemas.microsoft.com/office/powerpoint/2010/main" val="39381468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A grad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8942"/>
          <a:stretch/>
        </p:blipFill>
        <p:spPr bwMode="auto">
          <a:xfrm>
            <a:off x="8860221" y="-10510"/>
            <a:ext cx="3331779" cy="256865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What is an A?</a:t>
            </a:r>
            <a:endParaRPr lang="en-US" dirty="0"/>
          </a:p>
        </p:txBody>
      </p:sp>
      <p:sp>
        <p:nvSpPr>
          <p:cNvPr id="3" name="Content Placeholder 2"/>
          <p:cNvSpPr>
            <a:spLocks noGrp="1"/>
          </p:cNvSpPr>
          <p:nvPr>
            <p:ph idx="1"/>
          </p:nvPr>
        </p:nvSpPr>
        <p:spPr/>
        <p:txBody>
          <a:bodyPr>
            <a:normAutofit/>
          </a:bodyPr>
          <a:lstStyle/>
          <a:p>
            <a:r>
              <a:rPr lang="en-US" sz="3600" dirty="0" smtClean="0"/>
              <a:t>90% of the content</a:t>
            </a:r>
          </a:p>
          <a:p>
            <a:r>
              <a:rPr lang="en-US" sz="3600" dirty="0"/>
              <a:t>A percent of the students in a class</a:t>
            </a:r>
          </a:p>
          <a:p>
            <a:r>
              <a:rPr lang="en-US" sz="3600" dirty="0" smtClean="0"/>
              <a:t>Colleague at another university would agree A student</a:t>
            </a:r>
          </a:p>
          <a:p>
            <a:r>
              <a:rPr lang="en-US" sz="3600" dirty="0" smtClean="0"/>
              <a:t>All major and minor goals achieved (Travers 1950)</a:t>
            </a:r>
          </a:p>
          <a:p>
            <a:r>
              <a:rPr lang="en-US" sz="3600" dirty="0" smtClean="0"/>
              <a:t>Rubric based on learning objectives</a:t>
            </a:r>
          </a:p>
          <a:p>
            <a:pPr marL="457200" lvl="1" indent="0">
              <a:buNone/>
            </a:pPr>
            <a:r>
              <a:rPr lang="en-US" sz="3600" dirty="0" smtClean="0"/>
              <a:t> (We’ll come back to this)</a:t>
            </a:r>
          </a:p>
          <a:p>
            <a:endParaRPr lang="en-US" sz="3600" dirty="0"/>
          </a:p>
        </p:txBody>
      </p:sp>
      <p:sp>
        <p:nvSpPr>
          <p:cNvPr id="4" name="TextBox 3"/>
          <p:cNvSpPr txBox="1"/>
          <p:nvPr/>
        </p:nvSpPr>
        <p:spPr>
          <a:xfrm>
            <a:off x="6295697" y="6483851"/>
            <a:ext cx="6018827" cy="369332"/>
          </a:xfrm>
          <a:prstGeom prst="rect">
            <a:avLst/>
          </a:prstGeom>
          <a:noFill/>
        </p:spPr>
        <p:txBody>
          <a:bodyPr wrap="none" rtlCol="0">
            <a:spAutoFit/>
          </a:bodyPr>
          <a:lstStyle/>
          <a:p>
            <a:r>
              <a:rPr lang="en-US" dirty="0" smtClean="0"/>
              <a:t>Travers. 1950. How to make achievement tests. Odyssey Press </a:t>
            </a:r>
            <a:endParaRPr lang="en-US" dirty="0"/>
          </a:p>
        </p:txBody>
      </p:sp>
    </p:spTree>
    <p:extLst>
      <p:ext uri="{BB962C8B-B14F-4D97-AF65-F5344CB8AC3E}">
        <p14:creationId xmlns:p14="http://schemas.microsoft.com/office/powerpoint/2010/main" val="1999353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547</TotalTime>
  <Words>1877</Words>
  <Application>Microsoft Office PowerPoint</Application>
  <PresentationFormat>Widescreen</PresentationFormat>
  <Paragraphs>324</Paragraphs>
  <Slides>58</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58</vt:i4>
      </vt:variant>
    </vt:vector>
  </HeadingPairs>
  <TitlesOfParts>
    <vt:vector size="62" baseType="lpstr">
      <vt:lpstr>Arial</vt:lpstr>
      <vt:lpstr>Calibri</vt:lpstr>
      <vt:lpstr>Calibri Light</vt:lpstr>
      <vt:lpstr>Office Theme</vt:lpstr>
      <vt:lpstr>TA Training:  Grading and Assessment</vt:lpstr>
      <vt:lpstr>The Philosophy and Psychology of Grading</vt:lpstr>
      <vt:lpstr>Purpose of Grading</vt:lpstr>
      <vt:lpstr>Changing Views on Grading</vt:lpstr>
      <vt:lpstr>Grade Inflation</vt:lpstr>
      <vt:lpstr>Norming Grades</vt:lpstr>
      <vt:lpstr>Norming Grades</vt:lpstr>
      <vt:lpstr>Norming Grades</vt:lpstr>
      <vt:lpstr>What is an A?</vt:lpstr>
      <vt:lpstr>Changing Expectations</vt:lpstr>
      <vt:lpstr>PowerPoint Presentation</vt:lpstr>
      <vt:lpstr>The Psychology of Grades: Hope</vt:lpstr>
      <vt:lpstr>The Psychology of Grades: Hope</vt:lpstr>
      <vt:lpstr>The Psychology of Grades: Hope</vt:lpstr>
      <vt:lpstr>The Psychology of Grades: Hope</vt:lpstr>
      <vt:lpstr>PowerPoint Presentation</vt:lpstr>
      <vt:lpstr>The Psychology of Grades: Help</vt:lpstr>
      <vt:lpstr>The Psychology of Grades: Hubris</vt:lpstr>
      <vt:lpstr>Assessments:  the alpha and the omega</vt:lpstr>
      <vt:lpstr>Traditional Classroom</vt:lpstr>
      <vt:lpstr>Backward Design</vt:lpstr>
      <vt:lpstr>Example LIFE121 Learning Objectives (fine scale)</vt:lpstr>
      <vt:lpstr>Our Learning Objectives</vt:lpstr>
      <vt:lpstr>Our Learning Objectives</vt:lpstr>
      <vt:lpstr>Alignment with Learning Objectives</vt:lpstr>
      <vt:lpstr>LO: Use learning objectives to align the course and the assessments</vt:lpstr>
      <vt:lpstr>LO: Identify conditions under which drift plays a larger role, and the consequence of that drift </vt:lpstr>
      <vt:lpstr>LO: Identify conditions under which drift plays a larger role, and the consequence of that drift </vt:lpstr>
      <vt:lpstr>LO: Identify conditions under which drift plays a larger role, and the consequence of that drift </vt:lpstr>
      <vt:lpstr>LO: Identify conditions under which drift plays a larger role, and the consequence of that drift </vt:lpstr>
      <vt:lpstr>LO: Identify conditions under which drift plays a larger role, and the consequence of that drift </vt:lpstr>
      <vt:lpstr>Alignment with Learning Objectives</vt:lpstr>
      <vt:lpstr>Communicate L.O. to Students</vt:lpstr>
      <vt:lpstr>Communicate L.O. to Students</vt:lpstr>
      <vt:lpstr>Communicate L.O. to Students</vt:lpstr>
      <vt:lpstr>Effective Assessments</vt:lpstr>
      <vt:lpstr>Multiple True False are Better than Multiple Choice</vt:lpstr>
      <vt:lpstr>PowerPoint Presentation</vt:lpstr>
      <vt:lpstr>For Student Papers as Assessments Use Rounds of Peer Assessment</vt:lpstr>
      <vt:lpstr>Peer Reviews In Canvas, Assignment, Edit</vt:lpstr>
      <vt:lpstr>Students use “View Feedback” link to submit comments and “Show Rubric” to complete rubric</vt:lpstr>
      <vt:lpstr>Peer Reviews In Canvas, Assignment</vt:lpstr>
      <vt:lpstr>Rubrics aid assessment of papers and talks</vt:lpstr>
      <vt:lpstr>ACE 4 Use scientific methods and knowledge to pose questions, frame hypotheses, interpret data, and evaluate whether conclusions about the natural and physical world are reasonable.</vt:lpstr>
      <vt:lpstr>Ideal Rubric Principles</vt:lpstr>
      <vt:lpstr>Rubrics in Canvas</vt:lpstr>
      <vt:lpstr>PowerPoint Presentation</vt:lpstr>
      <vt:lpstr>In Canvas, SpeedGrader</vt:lpstr>
      <vt:lpstr>Meaningful Feedback on Work</vt:lpstr>
      <vt:lpstr>Blind Grading: remove or hide names</vt:lpstr>
      <vt:lpstr>Blind Grading in Canvas</vt:lpstr>
      <vt:lpstr>Group Norming</vt:lpstr>
      <vt:lpstr>What are some techniques for designing assessments and what are important considerations when grading it?</vt:lpstr>
      <vt:lpstr>PowerPoint Presentation</vt:lpstr>
      <vt:lpstr>Form Groups of 2-5</vt:lpstr>
      <vt:lpstr>Metacognitive Moment</vt:lpstr>
      <vt:lpstr>Grading and Assessments: Summary Topics</vt:lpstr>
      <vt:lpstr>Slides at: www.unl.edu/cbrassil/teaching</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 Training:  Grading and Assessment</dc:title>
  <dc:creator>Chad Brassil</dc:creator>
  <cp:lastModifiedBy>Chad Brassil</cp:lastModifiedBy>
  <cp:revision>55</cp:revision>
  <dcterms:created xsi:type="dcterms:W3CDTF">2019-05-22T21:13:01Z</dcterms:created>
  <dcterms:modified xsi:type="dcterms:W3CDTF">2019-08-20T13:58:41Z</dcterms:modified>
</cp:coreProperties>
</file>