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57" r:id="rId5"/>
    <p:sldId id="264" r:id="rId6"/>
    <p:sldId id="258" r:id="rId7"/>
    <p:sldId id="265" r:id="rId8"/>
    <p:sldId id="259" r:id="rId9"/>
    <p:sldId id="266" r:id="rId10"/>
    <p:sldId id="260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9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1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5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2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7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EC02-9D9D-6E40-9DAC-DA65AFBE8DB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F8DB-2C7C-314C-99BC-59CA104B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29" y="268247"/>
            <a:ext cx="9013271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The Beauty of Physics: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Patterns, principles, and perspectives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871" y="1777642"/>
            <a:ext cx="6400800" cy="410624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Adding a dimension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States and Transformations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Saddles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Coins, classical and quantum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Symmetry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Problem of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Complexity and Emergence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18148" y="6349134"/>
            <a:ext cx="544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A. R. P. Rau, Oxford University Press,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6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173" y="-1388861"/>
            <a:ext cx="7833930" cy="10138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3942" y="40752"/>
            <a:ext cx="60101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Doubly-excited states of He and H</a:t>
            </a:r>
            <a:r>
              <a:rPr lang="en-US" sz="3200" baseline="30000" dirty="0" smtClean="0">
                <a:solidFill>
                  <a:srgbClr val="FF6600"/>
                </a:solidFill>
              </a:rPr>
              <a:t>--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288611" y="1960762"/>
            <a:ext cx="1213908" cy="2539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83929" y="1960762"/>
            <a:ext cx="1213908" cy="2539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02519" y="1960762"/>
            <a:ext cx="3495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88611" y="4500417"/>
            <a:ext cx="3495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28481" y="3193242"/>
            <a:ext cx="955448" cy="18674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02519" y="3193243"/>
            <a:ext cx="1008478" cy="18673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83929" y="2558328"/>
            <a:ext cx="183759" cy="653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334441" y="3211916"/>
            <a:ext cx="224104" cy="69093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651702" y="2558328"/>
            <a:ext cx="26445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27819" y="3902851"/>
            <a:ext cx="35483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60401" y="971044"/>
            <a:ext cx="37351" cy="22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Untitled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08" y="1527877"/>
            <a:ext cx="1130300" cy="3429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648484" y="888161"/>
            <a:ext cx="1607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rgbClr val="3366FF"/>
                </a:solidFill>
              </a:rPr>
              <a:t>Coriolis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97837" y="3211916"/>
            <a:ext cx="2790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Restoring Force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7" name="Picture 46" descr="Untitl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81" y="1010691"/>
            <a:ext cx="292100" cy="3429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85563" y="4705830"/>
            <a:ext cx="75793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Coupling to another variable, t or R;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omes from </a:t>
            </a:r>
            <a:r>
              <a:rPr lang="en-US" sz="3200" dirty="0" smtClean="0">
                <a:solidFill>
                  <a:srgbClr val="FF0000"/>
                </a:solidFill>
              </a:rPr>
              <a:t>kinetic energy “cross terms”</a:t>
            </a:r>
          </a:p>
          <a:p>
            <a:r>
              <a:rPr lang="en-US" sz="3200" dirty="0"/>
              <a:t>b</a:t>
            </a:r>
            <a:r>
              <a:rPr lang="en-US" sz="3200" dirty="0" smtClean="0"/>
              <a:t>etween R and α, crucial to </a:t>
            </a:r>
            <a:r>
              <a:rPr lang="en-US" sz="3200" dirty="0" err="1" smtClean="0"/>
              <a:t>Wannier</a:t>
            </a:r>
            <a:r>
              <a:rPr lang="en-US" sz="3200" dirty="0" smtClean="0"/>
              <a:t> theory.</a:t>
            </a:r>
          </a:p>
          <a:p>
            <a:r>
              <a:rPr lang="en-US" sz="3200" dirty="0" smtClean="0"/>
              <a:t>More variables, more saddles, varieties, ….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1694248" y="98553"/>
            <a:ext cx="5251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Physics of quasi-stability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3-3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6" y="102613"/>
            <a:ext cx="8602581" cy="64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3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3-4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5" y="-1264214"/>
            <a:ext cx="7246100" cy="93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4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lsadd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25" y="0"/>
            <a:ext cx="6251577" cy="8090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6820" y="169463"/>
            <a:ext cx="431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      Stability at saddles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922" y="173297"/>
            <a:ext cx="3304711" cy="6986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Trojan asteroids at</a:t>
            </a:r>
          </a:p>
          <a:p>
            <a:r>
              <a:rPr lang="en-US" sz="3200" dirty="0" smtClean="0"/>
              <a:t>Lagrange points,</a:t>
            </a:r>
          </a:p>
          <a:p>
            <a:r>
              <a:rPr lang="en-US" sz="3200" dirty="0" err="1" smtClean="0"/>
              <a:t>Coriolis</a:t>
            </a:r>
            <a:r>
              <a:rPr lang="en-US" sz="3200" dirty="0" smtClean="0"/>
              <a:t> forces,</a:t>
            </a:r>
          </a:p>
          <a:p>
            <a:r>
              <a:rPr lang="en-US" sz="3200" dirty="0" smtClean="0"/>
              <a:t>Mechanical analog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0000FF"/>
                </a:solidFill>
              </a:rPr>
              <a:t>Paul</a:t>
            </a:r>
            <a:r>
              <a:rPr lang="en-US" sz="3200" dirty="0" smtClean="0"/>
              <a:t> Trap for ions,</a:t>
            </a:r>
          </a:p>
          <a:p>
            <a:r>
              <a:rPr lang="en-US" sz="3200" dirty="0" smtClean="0"/>
              <a:t>Charged particles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annot be trapped 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ith only static,</a:t>
            </a:r>
          </a:p>
          <a:p>
            <a:r>
              <a:rPr lang="en-US" sz="3200" dirty="0"/>
              <a:t>e</a:t>
            </a:r>
            <a:r>
              <a:rPr lang="en-US" sz="3200" dirty="0" smtClean="0"/>
              <a:t>lectric fields.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smtClean="0"/>
              <a:t>Add </a:t>
            </a:r>
            <a:r>
              <a:rPr lang="en-US" sz="3200" dirty="0" err="1" smtClean="0"/>
              <a:t>rf</a:t>
            </a:r>
            <a:r>
              <a:rPr lang="en-US" sz="3200" dirty="0" smtClean="0"/>
              <a:t> field </a:t>
            </a:r>
          </a:p>
          <a:p>
            <a:endParaRPr lang="en-US" sz="3200" dirty="0"/>
          </a:p>
        </p:txBody>
      </p:sp>
      <p:pic>
        <p:nvPicPr>
          <p:cNvPr id="3" name="Picture 2" descr="Untitled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7" y="5625421"/>
            <a:ext cx="2641600" cy="508000"/>
          </a:xfrm>
          <a:prstGeom prst="rect">
            <a:avLst/>
          </a:prstGeom>
        </p:spPr>
      </p:pic>
      <p:pic>
        <p:nvPicPr>
          <p:cNvPr id="8" name="Picture 7" descr="Untitl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6" y="5042587"/>
            <a:ext cx="1765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5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grangeP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-623241"/>
            <a:ext cx="5299364" cy="6858000"/>
          </a:xfrm>
          <a:prstGeom prst="rect">
            <a:avLst/>
          </a:prstGeom>
        </p:spPr>
      </p:pic>
      <p:pic>
        <p:nvPicPr>
          <p:cNvPr id="8" name="Picture 7" descr="512px-Lagrange_point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50" y="2805759"/>
            <a:ext cx="4558231" cy="3881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767" y="429027"/>
            <a:ext cx="3489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Lagrange Points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29" y="1720390"/>
            <a:ext cx="4071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Points of quasi-stability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-1764" y="2805759"/>
            <a:ext cx="368021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Sun – Jupiter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Trojan Asteroids</a:t>
            </a:r>
          </a:p>
          <a:p>
            <a:r>
              <a:rPr lang="en-US" sz="3200" dirty="0" smtClean="0"/>
              <a:t>Artificial Satellites</a:t>
            </a:r>
          </a:p>
          <a:p>
            <a:r>
              <a:rPr lang="en-US" sz="3200" dirty="0" smtClean="0"/>
              <a:t>Earth – Moon</a:t>
            </a:r>
          </a:p>
          <a:p>
            <a:r>
              <a:rPr lang="en-US" sz="3200" dirty="0" smtClean="0"/>
              <a:t>     Rotation</a:t>
            </a:r>
            <a:endParaRPr lang="en-US" sz="3200" dirty="0"/>
          </a:p>
          <a:p>
            <a:r>
              <a:rPr lang="en-US" sz="3200" dirty="0" err="1" smtClean="0">
                <a:solidFill>
                  <a:srgbClr val="FF0000"/>
                </a:solidFill>
              </a:rPr>
              <a:t>Coriolis</a:t>
            </a:r>
            <a:r>
              <a:rPr lang="en-US" sz="3200" dirty="0" smtClean="0">
                <a:solidFill>
                  <a:srgbClr val="FF0000"/>
                </a:solidFill>
              </a:rPr>
              <a:t> Forces</a:t>
            </a:r>
          </a:p>
          <a:p>
            <a:r>
              <a:rPr lang="en-US" sz="3200" dirty="0" smtClean="0"/>
              <a:t>(from kinetic energy)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063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-3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6" y="115555"/>
            <a:ext cx="7927044" cy="6655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030" y="115555"/>
            <a:ext cx="6357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    </a:t>
            </a:r>
            <a:r>
              <a:rPr lang="en-US" sz="2400" dirty="0" smtClean="0">
                <a:solidFill>
                  <a:srgbClr val="FF6600"/>
                </a:solidFill>
              </a:rPr>
              <a:t>Two-electron potential energy surface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563" y="224774"/>
            <a:ext cx="68078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Transformation</a:t>
            </a:r>
            <a:r>
              <a:rPr lang="en-US" sz="4000" dirty="0" smtClean="0"/>
              <a:t>  x, y </a:t>
            </a:r>
            <a:r>
              <a:rPr lang="en-US" sz="4000" dirty="0" smtClean="0">
                <a:sym typeface="Wingdings"/>
              </a:rPr>
              <a:t> Circular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Two-electron Atom</a:t>
            </a:r>
          </a:p>
        </p:txBody>
      </p:sp>
      <p:pic>
        <p:nvPicPr>
          <p:cNvPr id="5" name="Picture 4" descr="Fig2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60" y="1492191"/>
            <a:ext cx="3616840" cy="4552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47" y="1759412"/>
            <a:ext cx="48895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5727"/>
            <a:ext cx="5408098" cy="412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63" y="3113756"/>
            <a:ext cx="51181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542" y="4688703"/>
            <a:ext cx="5323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Hyperspherical</a:t>
            </a:r>
            <a:r>
              <a:rPr lang="en-US" sz="3600" dirty="0" smtClean="0">
                <a:solidFill>
                  <a:srgbClr val="FF0000"/>
                </a:solidFill>
              </a:rPr>
              <a:t> coordinates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47" y="5737921"/>
            <a:ext cx="1727200" cy="419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2764" y="5565338"/>
            <a:ext cx="296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Euler angles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448" y="6211669"/>
            <a:ext cx="517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6-dimensional coordinates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616" y="531363"/>
            <a:ext cx="6853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Two-electron atom’s potential energy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51" y="1304910"/>
            <a:ext cx="5232400" cy="107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9741" y="2571203"/>
            <a:ext cx="47526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6600"/>
                </a:solidFill>
              </a:rPr>
              <a:t>Hyperspherical</a:t>
            </a:r>
            <a:r>
              <a:rPr lang="en-US" sz="3200" dirty="0" smtClean="0"/>
              <a:t> coordinates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41" y="3347627"/>
            <a:ext cx="7073900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275" y="4220708"/>
            <a:ext cx="3746500" cy="52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566" y="4799139"/>
            <a:ext cx="6013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Saddle point </a:t>
            </a:r>
            <a:r>
              <a:rPr lang="en-US" sz="3200" dirty="0" smtClean="0"/>
              <a:t>in potential surface at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64" y="5618865"/>
            <a:ext cx="3289300" cy="469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19649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electrons at </a:t>
            </a:r>
            <a:r>
              <a:rPr lang="en-US" sz="3200" dirty="0" smtClean="0">
                <a:solidFill>
                  <a:srgbClr val="FF6600"/>
                </a:solidFill>
              </a:rPr>
              <a:t>equal and opposite </a:t>
            </a:r>
            <a:r>
              <a:rPr lang="en-US" sz="3200" dirty="0" smtClean="0"/>
              <a:t>distances from Z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94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-3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71" y="967358"/>
            <a:ext cx="5702300" cy="478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829" y="197917"/>
            <a:ext cx="7022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Classes of two-electron states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82" y="1139926"/>
            <a:ext cx="781971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Valley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Saddle</a:t>
            </a:r>
          </a:p>
          <a:p>
            <a:endParaRPr lang="en-US" sz="3600" dirty="0"/>
          </a:p>
          <a:p>
            <a:r>
              <a:rPr lang="en-US" sz="3600" dirty="0" smtClean="0"/>
              <a:t>Independent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particle</a:t>
            </a:r>
          </a:p>
          <a:p>
            <a:r>
              <a:rPr lang="en-US" sz="3600" dirty="0" err="1" smtClean="0"/>
              <a:t>Hyperspherical</a:t>
            </a: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</a:t>
            </a:r>
            <a:r>
              <a:rPr lang="en-US" sz="3600" dirty="0" smtClean="0">
                <a:solidFill>
                  <a:srgbClr val="FF0000"/>
                </a:solidFill>
              </a:rPr>
              <a:t>“pair”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Doubly-excited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nd two-electron escape near threshold;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trongly correlated, </a:t>
            </a:r>
            <a:r>
              <a:rPr lang="en-US" sz="3600" dirty="0" smtClean="0">
                <a:solidFill>
                  <a:srgbClr val="FF0000"/>
                </a:solidFill>
              </a:rPr>
              <a:t>angular and radial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219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The Beauty of Physics: Patterns, principles, and 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Louisiana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 Rau</dc:creator>
  <cp:lastModifiedBy>Amanda Lager</cp:lastModifiedBy>
  <cp:revision>9</cp:revision>
  <dcterms:created xsi:type="dcterms:W3CDTF">2015-08-04T23:53:14Z</dcterms:created>
  <dcterms:modified xsi:type="dcterms:W3CDTF">2015-09-02T15:11:21Z</dcterms:modified>
</cp:coreProperties>
</file>