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0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9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9515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52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1206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09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30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1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5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1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4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0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9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1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4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79A1-A9B5-4036-BFF6-70CB8888E67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2AF644-740C-4A9C-82C4-97B6F2E2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3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59200" y="469900"/>
            <a:ext cx="4701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Anthony F. Starace</a:t>
            </a:r>
            <a:endParaRPr lang="en-US" sz="40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111913" y="1377950"/>
            <a:ext cx="9098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Department Chair:   August 1984 – August 1995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368762" y="2402245"/>
            <a:ext cx="974373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Hallmarks of his tenure as Chair: 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5"/>
                </a:solidFill>
              </a:rPr>
              <a:t>Highly organized, attention to detail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5"/>
                </a:solidFill>
              </a:rPr>
              <a:t>Creative problem solver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5"/>
                </a:solidFill>
              </a:rPr>
              <a:t> Earned the respect of College and University   Administrators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r>
              <a:rPr lang="en-US" sz="3200" dirty="0" smtClean="0"/>
              <a:t>But the Department was dealing with an existing problem when he became Chair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317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0854" y="266700"/>
            <a:ext cx="6462410" cy="60631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u="sng" dirty="0" smtClean="0"/>
              <a:t>1984 – </a:t>
            </a:r>
            <a:r>
              <a:rPr lang="en-US" sz="3600" b="1" u="sng" dirty="0" smtClean="0">
                <a:solidFill>
                  <a:schemeClr val="accent5"/>
                </a:solidFill>
              </a:rPr>
              <a:t>29 Faculty</a:t>
            </a:r>
          </a:p>
          <a:p>
            <a:r>
              <a:rPr lang="en-US" sz="3200" dirty="0" smtClean="0"/>
              <a:t>		      	    </a:t>
            </a:r>
            <a:r>
              <a:rPr lang="en-US" sz="3200" u="sng" dirty="0" err="1" smtClean="0"/>
              <a:t>Exper</a:t>
            </a:r>
            <a:r>
              <a:rPr lang="en-US" sz="3200" u="sng" dirty="0" smtClean="0"/>
              <a:t>.</a:t>
            </a:r>
            <a:r>
              <a:rPr lang="en-US" sz="3200" dirty="0" smtClean="0"/>
              <a:t>    </a:t>
            </a:r>
            <a:r>
              <a:rPr lang="en-US" sz="3200" u="sng" dirty="0" smtClean="0"/>
              <a:t>Theory</a:t>
            </a:r>
          </a:p>
          <a:p>
            <a:r>
              <a:rPr lang="en-US" sz="3200" dirty="0" smtClean="0"/>
              <a:t>CMMP:	     		4	      3</a:t>
            </a:r>
          </a:p>
          <a:p>
            <a:r>
              <a:rPr lang="en-US" sz="3200" dirty="0" smtClean="0"/>
              <a:t>AMOP:	     		5	      2</a:t>
            </a:r>
          </a:p>
          <a:p>
            <a:r>
              <a:rPr lang="en-US" sz="3200" dirty="0" smtClean="0"/>
              <a:t>HEP:		     		0	      5</a:t>
            </a:r>
          </a:p>
          <a:p>
            <a:r>
              <a:rPr lang="en-US" sz="3200" dirty="0" smtClean="0"/>
              <a:t>ASTR:	     		3	      1</a:t>
            </a:r>
          </a:p>
          <a:p>
            <a:r>
              <a:rPr lang="en-US" sz="3200" dirty="0" err="1" smtClean="0"/>
              <a:t>Archaeometry</a:t>
            </a:r>
            <a:r>
              <a:rPr lang="en-US" sz="3200" dirty="0" smtClean="0"/>
              <a:t>:		1</a:t>
            </a:r>
          </a:p>
          <a:p>
            <a:r>
              <a:rPr lang="en-US" sz="3200" dirty="0" smtClean="0"/>
              <a:t>Arms Control:		      	      1</a:t>
            </a:r>
          </a:p>
          <a:p>
            <a:r>
              <a:rPr lang="en-US" sz="3200" dirty="0" smtClean="0"/>
              <a:t>Nuclear:			      	      1</a:t>
            </a:r>
          </a:p>
          <a:p>
            <a:r>
              <a:rPr lang="en-US" sz="3200" dirty="0" smtClean="0"/>
              <a:t>Physics Education:</a:t>
            </a:r>
            <a:r>
              <a:rPr lang="en-US" sz="3200" dirty="0"/>
              <a:t> </a:t>
            </a:r>
            <a:r>
              <a:rPr lang="en-US" sz="3200" dirty="0" smtClean="0"/>
              <a:t> </a:t>
            </a:r>
            <a:r>
              <a:rPr lang="en-US" sz="2400" dirty="0" smtClean="0"/>
              <a:t>1/2</a:t>
            </a:r>
            <a:r>
              <a:rPr lang="en-US" sz="3200" dirty="0" smtClean="0"/>
              <a:t>         </a:t>
            </a:r>
            <a:r>
              <a:rPr lang="en-US" sz="2400" dirty="0" smtClean="0"/>
              <a:t>1/2</a:t>
            </a:r>
          </a:p>
          <a:p>
            <a:r>
              <a:rPr lang="en-US" sz="3200" dirty="0" smtClean="0"/>
              <a:t>Relativity:			      1</a:t>
            </a:r>
          </a:p>
          <a:p>
            <a:r>
              <a:rPr lang="en-US" sz="3200" dirty="0" smtClean="0"/>
              <a:t>Track Physics:	       </a:t>
            </a:r>
            <a:r>
              <a:rPr lang="en-US" sz="2400" dirty="0" smtClean="0"/>
              <a:t>1/2</a:t>
            </a:r>
            <a:r>
              <a:rPr lang="en-US" sz="3200" dirty="0" smtClean="0"/>
              <a:t>         </a:t>
            </a:r>
            <a:r>
              <a:rPr lang="en-US" sz="2400" dirty="0" smtClean="0"/>
              <a:t>1/2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003264" y="3282910"/>
            <a:ext cx="4884671" cy="304698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</a:rPr>
              <a:t>14 Experimentalists</a:t>
            </a:r>
          </a:p>
          <a:p>
            <a:r>
              <a:rPr lang="en-US" sz="3200" dirty="0" smtClean="0">
                <a:solidFill>
                  <a:schemeClr val="accent5"/>
                </a:solidFill>
              </a:rPr>
              <a:t>15 Theorists</a:t>
            </a:r>
          </a:p>
          <a:p>
            <a:r>
              <a:rPr lang="en-US" sz="3200" dirty="0" smtClean="0">
                <a:solidFill>
                  <a:schemeClr val="accent5"/>
                </a:solidFill>
              </a:rPr>
              <a:t>Only 18/29 had funding</a:t>
            </a:r>
          </a:p>
          <a:p>
            <a:r>
              <a:rPr lang="en-US" sz="3200" dirty="0" smtClean="0">
                <a:solidFill>
                  <a:schemeClr val="accent5"/>
                </a:solidFill>
              </a:rPr>
              <a:t>Spread too thin in areas</a:t>
            </a:r>
          </a:p>
          <a:p>
            <a:endParaRPr lang="en-US" sz="3200" b="1" dirty="0" smtClean="0">
              <a:solidFill>
                <a:schemeClr val="accent5"/>
              </a:solidFill>
            </a:endParaRPr>
          </a:p>
          <a:p>
            <a:r>
              <a:rPr lang="en-US" sz="3200" b="1" dirty="0" smtClean="0">
                <a:solidFill>
                  <a:schemeClr val="accent5"/>
                </a:solidFill>
              </a:rPr>
              <a:t>No new hires since 1976</a:t>
            </a:r>
            <a:endParaRPr lang="en-US" sz="32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84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5455" y="521851"/>
            <a:ext cx="845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/>
              <a:t>Starace Plan to Improve Department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20310" y="1549400"/>
            <a:ext cx="799289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Build strength in </a:t>
            </a:r>
            <a:r>
              <a:rPr lang="en-US" sz="3200" b="1" dirty="0" smtClean="0"/>
              <a:t>limited</a:t>
            </a:r>
            <a:r>
              <a:rPr lang="en-US" sz="3200" dirty="0" smtClean="0"/>
              <a:t> number of areas:</a:t>
            </a:r>
            <a:endParaRPr lang="en-US" sz="3200" dirty="0" smtClean="0">
              <a:solidFill>
                <a:schemeClr val="accent5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5"/>
                </a:solidFill>
              </a:rPr>
              <a:t>	</a:t>
            </a:r>
            <a:r>
              <a:rPr lang="en-US" sz="3200" dirty="0" smtClean="0">
                <a:solidFill>
                  <a:schemeClr val="accent5"/>
                </a:solidFill>
              </a:rPr>
              <a:t>CMMP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5"/>
                </a:solidFill>
              </a:rPr>
              <a:t>	</a:t>
            </a:r>
            <a:r>
              <a:rPr lang="en-US" sz="3200" dirty="0" smtClean="0">
                <a:solidFill>
                  <a:schemeClr val="accent5"/>
                </a:solidFill>
              </a:rPr>
              <a:t>AMOP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5"/>
                </a:solidFill>
              </a:rPr>
              <a:t>	</a:t>
            </a:r>
            <a:r>
              <a:rPr lang="en-US" sz="3200" dirty="0" smtClean="0">
                <a:solidFill>
                  <a:schemeClr val="accent5"/>
                </a:solidFill>
              </a:rPr>
              <a:t>Astronomy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5"/>
                </a:solidFill>
              </a:rPr>
              <a:t>	</a:t>
            </a:r>
            <a:r>
              <a:rPr lang="en-US" sz="3200" dirty="0" smtClean="0">
                <a:solidFill>
                  <a:schemeClr val="accent5"/>
                </a:solidFill>
              </a:rPr>
              <a:t>HEP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5"/>
                </a:solidFill>
              </a:rPr>
              <a:t>	</a:t>
            </a:r>
            <a:r>
              <a:rPr lang="en-US" sz="3200" dirty="0" smtClean="0">
                <a:solidFill>
                  <a:schemeClr val="accent5"/>
                </a:solidFill>
              </a:rPr>
              <a:t>Physics Education</a:t>
            </a:r>
            <a:endParaRPr lang="en-US" sz="3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5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0100" y="1423938"/>
            <a:ext cx="9753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Hire in the targeted areas only</a:t>
            </a:r>
            <a:endParaRPr lang="en-US" sz="3200" dirty="0" smtClean="0">
              <a:solidFill>
                <a:schemeClr val="accent5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5"/>
                </a:solidFill>
              </a:rPr>
              <a:t>	Goal is national/international impact in each</a:t>
            </a:r>
          </a:p>
          <a:p>
            <a:r>
              <a:rPr lang="en-US" sz="3200" dirty="0">
                <a:solidFill>
                  <a:schemeClr val="accent5"/>
                </a:solidFill>
              </a:rPr>
              <a:t> </a:t>
            </a:r>
            <a:r>
              <a:rPr lang="en-US" sz="3200" dirty="0" smtClean="0">
                <a:solidFill>
                  <a:schemeClr val="accent5"/>
                </a:solidFill>
              </a:rPr>
              <a:t>      </a:t>
            </a:r>
            <a:r>
              <a:rPr lang="en-US" sz="3200" dirty="0" smtClean="0">
                <a:solidFill>
                  <a:schemeClr val="accent5"/>
                </a:solidFill>
              </a:rPr>
              <a:t> research area</a:t>
            </a:r>
          </a:p>
          <a:p>
            <a:endParaRPr lang="en-US" sz="3200" dirty="0" smtClean="0"/>
          </a:p>
          <a:p>
            <a:r>
              <a:rPr lang="en-US" sz="3200" dirty="0" smtClean="0"/>
              <a:t>Replace some theorists with experimentalists</a:t>
            </a:r>
            <a:endParaRPr lang="en-US" sz="3200" dirty="0" smtClean="0">
              <a:solidFill>
                <a:schemeClr val="accent5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5"/>
                </a:solidFill>
              </a:rPr>
              <a:t>	Most grad students want to do exp. physics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5"/>
                </a:solidFill>
              </a:rPr>
              <a:t>	Funding levels are higher for experimentalists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73200" y="466720"/>
            <a:ext cx="7503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As retirements/resignations occur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00100" y="4991100"/>
            <a:ext cx="9244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After much discussion, faculty approved the plan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390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921" y="215900"/>
            <a:ext cx="686987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1995 – </a:t>
            </a:r>
            <a:r>
              <a:rPr lang="en-US" sz="3600" u="sng" dirty="0" smtClean="0">
                <a:solidFill>
                  <a:schemeClr val="accent5"/>
                </a:solidFill>
              </a:rPr>
              <a:t>26 Faculty</a:t>
            </a:r>
          </a:p>
          <a:p>
            <a:pPr algn="ctr"/>
            <a:endParaRPr lang="en-US" sz="3600" u="sng" dirty="0" smtClean="0"/>
          </a:p>
          <a:p>
            <a:r>
              <a:rPr lang="en-US" sz="3200" dirty="0" smtClean="0"/>
              <a:t>		      	    </a:t>
            </a:r>
            <a:r>
              <a:rPr lang="en-US" sz="3200" u="sng" dirty="0" err="1" smtClean="0"/>
              <a:t>Exper</a:t>
            </a:r>
            <a:r>
              <a:rPr lang="en-US" sz="3200" u="sng" dirty="0" smtClean="0"/>
              <a:t>.</a:t>
            </a:r>
            <a:r>
              <a:rPr lang="en-US" sz="3200" dirty="0" smtClean="0"/>
              <a:t>	 </a:t>
            </a:r>
            <a:r>
              <a:rPr lang="en-US" sz="3200" u="sng" dirty="0" smtClean="0"/>
              <a:t>Theory</a:t>
            </a:r>
          </a:p>
          <a:p>
            <a:r>
              <a:rPr lang="en-US" sz="3200" dirty="0" smtClean="0"/>
              <a:t>CMMP:	     		5	      3</a:t>
            </a:r>
          </a:p>
          <a:p>
            <a:r>
              <a:rPr lang="en-US" sz="3200" dirty="0" smtClean="0"/>
              <a:t>AMOP:	     		4	      2</a:t>
            </a:r>
          </a:p>
          <a:p>
            <a:r>
              <a:rPr lang="en-US" sz="3200" dirty="0" smtClean="0"/>
              <a:t>HEP:		     		1	      4</a:t>
            </a:r>
          </a:p>
          <a:p>
            <a:r>
              <a:rPr lang="en-US" sz="3200" dirty="0" smtClean="0"/>
              <a:t>ASTR:	     		3	      1</a:t>
            </a:r>
          </a:p>
          <a:p>
            <a:r>
              <a:rPr lang="en-US" sz="3200" dirty="0" smtClean="0"/>
              <a:t>Physics Education:</a:t>
            </a:r>
            <a:r>
              <a:rPr lang="en-US" sz="3200" dirty="0"/>
              <a:t> </a:t>
            </a:r>
            <a:r>
              <a:rPr lang="en-US" sz="2400" dirty="0" smtClean="0"/>
              <a:t>1/2</a:t>
            </a:r>
            <a:r>
              <a:rPr lang="en-US" sz="3200" dirty="0" smtClean="0"/>
              <a:t>          </a:t>
            </a:r>
            <a:r>
              <a:rPr lang="en-US" sz="2400" dirty="0" smtClean="0"/>
              <a:t>1/2</a:t>
            </a:r>
          </a:p>
          <a:p>
            <a:r>
              <a:rPr lang="en-US" sz="3200" dirty="0" smtClean="0"/>
              <a:t>Relativity:			      1</a:t>
            </a:r>
          </a:p>
          <a:p>
            <a:r>
              <a:rPr lang="en-US" sz="3200" dirty="0" smtClean="0"/>
              <a:t>Arms Control:			     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88200" y="3598466"/>
            <a:ext cx="4503156" cy="255454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</a:rPr>
              <a:t>13.5 Experimentalists</a:t>
            </a:r>
          </a:p>
          <a:p>
            <a:r>
              <a:rPr lang="en-US" sz="3200" dirty="0" smtClean="0">
                <a:solidFill>
                  <a:schemeClr val="accent5"/>
                </a:solidFill>
              </a:rPr>
              <a:t>12.5 Theorists</a:t>
            </a:r>
          </a:p>
          <a:p>
            <a:r>
              <a:rPr lang="en-US" sz="3200" dirty="0" smtClean="0">
                <a:solidFill>
                  <a:schemeClr val="accent5"/>
                </a:solidFill>
              </a:rPr>
              <a:t>Only 16/26 had funding</a:t>
            </a:r>
          </a:p>
          <a:p>
            <a:endParaRPr lang="en-US" sz="3200" dirty="0" smtClean="0">
              <a:solidFill>
                <a:schemeClr val="accent5"/>
              </a:solidFill>
            </a:endParaRPr>
          </a:p>
          <a:p>
            <a:r>
              <a:rPr lang="en-US" sz="3200" dirty="0" smtClean="0">
                <a:solidFill>
                  <a:schemeClr val="accent5"/>
                </a:solidFill>
              </a:rPr>
              <a:t>6 new hires since 1987</a:t>
            </a:r>
            <a:endParaRPr lang="en-US" sz="3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4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6921" y="215900"/>
            <a:ext cx="664127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2007 – </a:t>
            </a:r>
            <a:r>
              <a:rPr lang="en-US" sz="3600" u="sng" dirty="0" smtClean="0">
                <a:solidFill>
                  <a:schemeClr val="accent5"/>
                </a:solidFill>
              </a:rPr>
              <a:t>25 Faculty</a:t>
            </a:r>
          </a:p>
          <a:p>
            <a:pPr algn="ctr"/>
            <a:endParaRPr lang="en-US" sz="3600" u="sng" dirty="0" smtClean="0">
              <a:solidFill>
                <a:schemeClr val="accent5"/>
              </a:solidFill>
            </a:endParaRPr>
          </a:p>
          <a:p>
            <a:r>
              <a:rPr lang="en-US" sz="3200" dirty="0" smtClean="0"/>
              <a:t>		      	    </a:t>
            </a:r>
            <a:r>
              <a:rPr lang="en-US" sz="3200" u="sng" dirty="0" err="1" smtClean="0"/>
              <a:t>Exper</a:t>
            </a:r>
            <a:r>
              <a:rPr lang="en-US" sz="3200" u="sng" dirty="0" smtClean="0"/>
              <a:t>.</a:t>
            </a:r>
            <a:r>
              <a:rPr lang="en-US" sz="3200" dirty="0" smtClean="0"/>
              <a:t>	  </a:t>
            </a:r>
            <a:r>
              <a:rPr lang="en-US" sz="3200" u="sng" dirty="0" smtClean="0"/>
              <a:t>Theory</a:t>
            </a:r>
          </a:p>
          <a:p>
            <a:r>
              <a:rPr lang="en-US" sz="3200" dirty="0" smtClean="0"/>
              <a:t>CMMP:	     	      10	      2</a:t>
            </a:r>
          </a:p>
          <a:p>
            <a:r>
              <a:rPr lang="en-US" sz="3200" dirty="0" smtClean="0"/>
              <a:t>AMOP:	     		4	      3</a:t>
            </a:r>
          </a:p>
          <a:p>
            <a:r>
              <a:rPr lang="en-US" sz="3200" dirty="0" smtClean="0"/>
              <a:t>HEP:		     		4	      0</a:t>
            </a:r>
          </a:p>
          <a:p>
            <a:r>
              <a:rPr lang="en-US" sz="3200" dirty="0" smtClean="0"/>
              <a:t>ASTR:	     		2	      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15706" y="3632200"/>
            <a:ext cx="4551246" cy="255454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</a:rPr>
              <a:t>20 Experimentalists</a:t>
            </a:r>
          </a:p>
          <a:p>
            <a:r>
              <a:rPr lang="en-US" sz="3200" dirty="0">
                <a:solidFill>
                  <a:schemeClr val="accent5"/>
                </a:solidFill>
              </a:rPr>
              <a:t>5</a:t>
            </a:r>
            <a:r>
              <a:rPr lang="en-US" sz="3200" dirty="0" smtClean="0">
                <a:solidFill>
                  <a:schemeClr val="accent5"/>
                </a:solidFill>
              </a:rPr>
              <a:t> Theorists</a:t>
            </a:r>
          </a:p>
          <a:p>
            <a:r>
              <a:rPr lang="en-US" sz="3200" dirty="0" smtClean="0">
                <a:solidFill>
                  <a:schemeClr val="accent5"/>
                </a:solidFill>
              </a:rPr>
              <a:t>23/25 have funding</a:t>
            </a:r>
          </a:p>
          <a:p>
            <a:endParaRPr lang="en-US" sz="3200" dirty="0" smtClean="0">
              <a:solidFill>
                <a:schemeClr val="accent5"/>
              </a:solidFill>
            </a:endParaRPr>
          </a:p>
          <a:p>
            <a:r>
              <a:rPr lang="en-US" sz="3200" dirty="0" smtClean="0">
                <a:solidFill>
                  <a:schemeClr val="accent5"/>
                </a:solidFill>
              </a:rPr>
              <a:t>23 new hires since 1987</a:t>
            </a:r>
            <a:endParaRPr lang="en-US" sz="3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2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0871" y="215900"/>
            <a:ext cx="613222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2014 – </a:t>
            </a:r>
            <a:r>
              <a:rPr lang="en-US" sz="3600" u="sng" dirty="0" smtClean="0">
                <a:solidFill>
                  <a:schemeClr val="accent5"/>
                </a:solidFill>
              </a:rPr>
              <a:t>27 Faculty</a:t>
            </a:r>
          </a:p>
          <a:p>
            <a:pPr algn="ctr"/>
            <a:endParaRPr lang="en-US" sz="3600" u="sng" dirty="0" smtClean="0"/>
          </a:p>
          <a:p>
            <a:r>
              <a:rPr lang="en-US" sz="3200" dirty="0" smtClean="0"/>
              <a:t>		      	</a:t>
            </a:r>
            <a:r>
              <a:rPr lang="en-US" sz="3200" u="sng" dirty="0" err="1" smtClean="0"/>
              <a:t>Exper</a:t>
            </a:r>
            <a:r>
              <a:rPr lang="en-US" sz="3200" u="sng" dirty="0" smtClean="0"/>
              <a:t>.</a:t>
            </a:r>
            <a:r>
              <a:rPr lang="en-US" sz="3200" dirty="0" smtClean="0"/>
              <a:t>  </a:t>
            </a:r>
            <a:r>
              <a:rPr lang="en-US" sz="3200" u="sng" dirty="0" smtClean="0"/>
              <a:t>Theory</a:t>
            </a:r>
          </a:p>
          <a:p>
            <a:r>
              <a:rPr lang="en-US" sz="3200" dirty="0" smtClean="0"/>
              <a:t>CMMP:    </a:t>
            </a:r>
            <a:r>
              <a:rPr lang="en-US" sz="3200" dirty="0"/>
              <a:t>	 </a:t>
            </a:r>
            <a:r>
              <a:rPr lang="en-US" sz="3200" dirty="0" smtClean="0"/>
              <a:t>        10	        3</a:t>
            </a:r>
          </a:p>
          <a:p>
            <a:r>
              <a:rPr lang="en-US" sz="3200" dirty="0" smtClean="0"/>
              <a:t>AMOP:	     	   6	        3</a:t>
            </a:r>
          </a:p>
          <a:p>
            <a:r>
              <a:rPr lang="en-US" sz="3200" dirty="0" smtClean="0"/>
              <a:t>HEP:		     	   5	        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83400" y="831454"/>
            <a:ext cx="4551246" cy="255454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</a:rPr>
              <a:t>21 Experimentalists</a:t>
            </a:r>
          </a:p>
          <a:p>
            <a:r>
              <a:rPr lang="en-US" sz="3200" dirty="0" smtClean="0">
                <a:solidFill>
                  <a:schemeClr val="accent5"/>
                </a:solidFill>
              </a:rPr>
              <a:t>6 Theorists</a:t>
            </a:r>
          </a:p>
          <a:p>
            <a:r>
              <a:rPr lang="en-US" sz="3200" dirty="0" smtClean="0">
                <a:solidFill>
                  <a:schemeClr val="accent5"/>
                </a:solidFill>
              </a:rPr>
              <a:t>27/27 have funding</a:t>
            </a:r>
          </a:p>
          <a:p>
            <a:endParaRPr lang="en-US" sz="3200" dirty="0" smtClean="0">
              <a:solidFill>
                <a:schemeClr val="accent5"/>
              </a:solidFill>
            </a:endParaRPr>
          </a:p>
          <a:p>
            <a:r>
              <a:rPr lang="en-US" sz="3200" dirty="0" smtClean="0">
                <a:solidFill>
                  <a:schemeClr val="accent5"/>
                </a:solidFill>
              </a:rPr>
              <a:t>28 new hires since 1987</a:t>
            </a:r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149" y="3988841"/>
            <a:ext cx="993573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All groups are nationally/internationally competitive</a:t>
            </a:r>
          </a:p>
          <a:p>
            <a:endParaRPr lang="en-US" sz="3200" dirty="0" smtClean="0"/>
          </a:p>
          <a:p>
            <a:r>
              <a:rPr lang="en-US" sz="3200" dirty="0" smtClean="0"/>
              <a:t>All groups have many individual faculty grants</a:t>
            </a:r>
          </a:p>
          <a:p>
            <a:endParaRPr lang="en-US" sz="3200" dirty="0" smtClean="0"/>
          </a:p>
          <a:p>
            <a:r>
              <a:rPr lang="en-US" sz="3200" dirty="0" smtClean="0"/>
              <a:t>All groups have large scale collaborative grants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912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000" y="952500"/>
            <a:ext cx="91312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It took three decades, but the (modified) Starace plan is now complete, and the Department is much stronger for it</a:t>
            </a:r>
          </a:p>
          <a:p>
            <a:endParaRPr lang="en-US" sz="3200" dirty="0"/>
          </a:p>
          <a:p>
            <a:r>
              <a:rPr lang="en-US" sz="3200" dirty="0" smtClean="0"/>
              <a:t>Faculty will decide where the Department goes from here, subject to input and constraints from A&amp;S College and University administrators, and with input from such groups as NCMN, Engineering College, ..……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252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1104900"/>
            <a:ext cx="8788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summary, Anthony Starace provided the plan and the initial leadership to move the Department in a direction that permitted the development of our research groups into leaders in their fields.  </a:t>
            </a:r>
          </a:p>
          <a:p>
            <a:endParaRPr lang="en-US" sz="3200" dirty="0"/>
          </a:p>
          <a:p>
            <a:r>
              <a:rPr lang="en-US" sz="3200" dirty="0" smtClean="0"/>
              <a:t>The same general principles will guide the Department in the future.     </a:t>
            </a:r>
          </a:p>
          <a:p>
            <a:endParaRPr lang="en-US" sz="3200" dirty="0"/>
          </a:p>
          <a:p>
            <a:r>
              <a:rPr lang="en-US" sz="3200" dirty="0" smtClean="0"/>
              <a:t>I thank Tony for a job well done.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36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1767</TotalTime>
  <Words>283</Words>
  <Application>Microsoft Office PowerPoint</Application>
  <PresentationFormat>Widescreen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</dc:creator>
  <cp:lastModifiedBy>Roger</cp:lastModifiedBy>
  <cp:revision>22</cp:revision>
  <dcterms:created xsi:type="dcterms:W3CDTF">2015-08-20T20:55:17Z</dcterms:created>
  <dcterms:modified xsi:type="dcterms:W3CDTF">2015-08-22T02:22:49Z</dcterms:modified>
</cp:coreProperties>
</file>