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61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57" r:id="rId14"/>
    <p:sldId id="258" r:id="rId15"/>
    <p:sldId id="259" r:id="rId16"/>
    <p:sldId id="264" r:id="rId17"/>
    <p:sldId id="274" r:id="rId18"/>
    <p:sldId id="275" r:id="rId19"/>
    <p:sldId id="277" r:id="rId20"/>
    <p:sldId id="276" r:id="rId21"/>
    <p:sldId id="278" r:id="rId22"/>
    <p:sldId id="279" r:id="rId23"/>
    <p:sldId id="280" r:id="rId24"/>
    <p:sldId id="281" r:id="rId25"/>
    <p:sldId id="286" r:id="rId26"/>
    <p:sldId id="282" r:id="rId27"/>
    <p:sldId id="283" r:id="rId28"/>
    <p:sldId id="285" r:id="rId29"/>
    <p:sldId id="28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384" y="-14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1702-DE01-4AAB-8357-45EB0BA13888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1C29-5478-46BC-A438-5EFA78860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74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1702-DE01-4AAB-8357-45EB0BA13888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1C29-5478-46BC-A438-5EFA78860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1702-DE01-4AAB-8357-45EB0BA13888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1C29-5478-46BC-A438-5EFA78860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2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1702-DE01-4AAB-8357-45EB0BA13888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1C29-5478-46BC-A438-5EFA78860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41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1702-DE01-4AAB-8357-45EB0BA13888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1C29-5478-46BC-A438-5EFA78860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1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1702-DE01-4AAB-8357-45EB0BA13888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1C29-5478-46BC-A438-5EFA78860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39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1702-DE01-4AAB-8357-45EB0BA13888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1C29-5478-46BC-A438-5EFA78860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8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1702-DE01-4AAB-8357-45EB0BA13888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1C29-5478-46BC-A438-5EFA78860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1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1702-DE01-4AAB-8357-45EB0BA13888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1C29-5478-46BC-A438-5EFA78860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35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1702-DE01-4AAB-8357-45EB0BA13888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1C29-5478-46BC-A438-5EFA78860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86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1702-DE01-4AAB-8357-45EB0BA13888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1C29-5478-46BC-A438-5EFA78860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7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81702-DE01-4AAB-8357-45EB0BA13888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91C29-5478-46BC-A438-5EFA78860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6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67200" y="-2457450"/>
            <a:ext cx="16383000" cy="1228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66800"/>
            <a:ext cx="3505200" cy="4578668"/>
          </a:xfrm>
          <a:prstGeom prst="rect">
            <a:avLst/>
          </a:prstGeom>
          <a:noFill/>
          <a:ln>
            <a:noFill/>
          </a:ln>
          <a:effectLst>
            <a:glow rad="762000">
              <a:schemeClr val="accent1">
                <a:satMod val="175000"/>
                <a:alpha val="40000"/>
              </a:schemeClr>
            </a:glo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01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squash s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7" y="1676400"/>
            <a:ext cx="23717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0" y="8382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Tony Starace  vs Herman Batelaan</a:t>
            </a:r>
            <a:endParaRPr lang="en-US" sz="3200" dirty="0"/>
          </a:p>
        </p:txBody>
      </p:sp>
      <p:pic>
        <p:nvPicPr>
          <p:cNvPr id="6" name="Picture 2" descr="C:\Users\Herman Batelaan\AppData\Local\Microsoft\Windows\Temporary Internet Files\Content.Outlook\UNOXWI4I\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99" y="3028949"/>
            <a:ext cx="2209799" cy="165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erman Batelaan, 42, of Lincoln, NE, lays on the court in exhaustion after defeating Antonius De Leon, 41, of Denver, in the A men&amp;#8217;s singles fina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3200400"/>
            <a:ext cx="2193632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0" y="4876800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But Tony could tear a muscle and lose:</a:t>
            </a:r>
            <a:endParaRPr lang="en-US" sz="2800" dirty="0"/>
          </a:p>
          <a:p>
            <a:r>
              <a:rPr lang="en-US" sz="2800" dirty="0" smtClean="0"/>
              <a:t>M</a:t>
            </a:r>
            <a:r>
              <a:rPr lang="en-US" sz="2800" baseline="-25000" dirty="0" smtClean="0"/>
              <a:t>L</a:t>
            </a:r>
            <a:r>
              <a:rPr lang="en-US" sz="2800" dirty="0" smtClean="0"/>
              <a:t>=-1                            M</a:t>
            </a:r>
            <a:r>
              <a:rPr lang="en-US" sz="2800" baseline="-25000" dirty="0" smtClean="0"/>
              <a:t>R</a:t>
            </a:r>
            <a:r>
              <a:rPr lang="en-US" sz="2800" dirty="0" smtClean="0"/>
              <a:t>=+1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362199" y="5943600"/>
            <a:ext cx="5105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Note P=M</a:t>
            </a:r>
            <a:r>
              <a:rPr lang="en-US" sz="3200" baseline="-25000" dirty="0" smtClean="0"/>
              <a:t>L</a:t>
            </a:r>
            <a:r>
              <a:rPr lang="en-US" sz="3200" dirty="0" smtClean="0"/>
              <a:t>×M</a:t>
            </a:r>
            <a:r>
              <a:rPr lang="en-US" sz="3200" baseline="-25000" dirty="0" smtClean="0"/>
              <a:t>R</a:t>
            </a:r>
            <a:r>
              <a:rPr lang="en-US" sz="3200" dirty="0" smtClean="0"/>
              <a:t>=-1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7206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squash s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76400" y="1524000"/>
            <a:ext cx="716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Note P=M</a:t>
            </a:r>
            <a:r>
              <a:rPr lang="en-US" sz="3200" baseline="-25000" dirty="0" smtClean="0"/>
              <a:t>L</a:t>
            </a:r>
            <a:r>
              <a:rPr lang="en-US" sz="3200" dirty="0" smtClean="0"/>
              <a:t>×M</a:t>
            </a:r>
            <a:r>
              <a:rPr lang="en-US" sz="3200" baseline="-25000" dirty="0" smtClean="0"/>
              <a:t>R</a:t>
            </a:r>
            <a:r>
              <a:rPr lang="en-US" sz="3200" dirty="0" smtClean="0"/>
              <a:t>=-1 always…</a:t>
            </a:r>
          </a:p>
          <a:p>
            <a:endParaRPr lang="en-US" sz="3200" dirty="0"/>
          </a:p>
          <a:p>
            <a:r>
              <a:rPr lang="en-US" sz="3200" dirty="0" smtClean="0"/>
              <a:t>This expresses a perfect (anti) correlation</a:t>
            </a:r>
          </a:p>
          <a:p>
            <a:r>
              <a:rPr lang="en-US" sz="3200" dirty="0"/>
              <a:t>a</a:t>
            </a:r>
            <a:r>
              <a:rPr lang="en-US" sz="3200" dirty="0" smtClean="0"/>
              <a:t>nd is a property of such a match.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8233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squash s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76400" y="1524000"/>
            <a:ext cx="716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Note P=M</a:t>
            </a:r>
            <a:r>
              <a:rPr lang="en-US" sz="3200" baseline="-25000" dirty="0" smtClean="0"/>
              <a:t>L</a:t>
            </a:r>
            <a:r>
              <a:rPr lang="en-US" sz="3200" dirty="0" smtClean="0"/>
              <a:t>×M</a:t>
            </a:r>
            <a:r>
              <a:rPr lang="en-US" sz="3200" baseline="-25000" dirty="0" smtClean="0"/>
              <a:t>R</a:t>
            </a:r>
            <a:r>
              <a:rPr lang="en-US" sz="3200" dirty="0" smtClean="0"/>
              <a:t>=-1 always…</a:t>
            </a:r>
          </a:p>
          <a:p>
            <a:endParaRPr lang="en-US" sz="3200" dirty="0"/>
          </a:p>
          <a:p>
            <a:r>
              <a:rPr lang="en-US" sz="3200" dirty="0" smtClean="0"/>
              <a:t>This expresses a perfect (anti) correlation</a:t>
            </a:r>
          </a:p>
          <a:p>
            <a:r>
              <a:rPr lang="en-US" sz="3200" dirty="0"/>
              <a:t>a</a:t>
            </a:r>
            <a:r>
              <a:rPr lang="en-US" sz="3200" dirty="0" smtClean="0"/>
              <a:t>nd is a property of such a match.  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1676400" y="4953000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 need another thing to measure to explain entanglement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3164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67200" y="-2457450"/>
            <a:ext cx="16383000" cy="1228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66800"/>
            <a:ext cx="3505200" cy="4578668"/>
          </a:xfrm>
          <a:prstGeom prst="rect">
            <a:avLst/>
          </a:prstGeom>
          <a:noFill/>
          <a:ln>
            <a:noFill/>
          </a:ln>
          <a:effectLst>
            <a:glow rad="762000">
              <a:schemeClr val="accent1">
                <a:satMod val="175000"/>
                <a:alpha val="40000"/>
              </a:schemeClr>
            </a:glo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16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67200" y="-2457450"/>
            <a:ext cx="16383000" cy="1228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66800"/>
            <a:ext cx="3505200" cy="4578668"/>
          </a:xfrm>
          <a:prstGeom prst="rect">
            <a:avLst/>
          </a:prstGeom>
          <a:noFill/>
          <a:ln>
            <a:noFill/>
          </a:ln>
          <a:effectLst>
            <a:glow rad="762000">
              <a:schemeClr val="accent1">
                <a:satMod val="175000"/>
                <a:alpha val="40000"/>
              </a:schemeClr>
            </a:glo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 rot="19436913">
            <a:off x="-587811" y="5704672"/>
            <a:ext cx="4419600" cy="175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9600"/>
            <a:ext cx="4510087" cy="566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219200"/>
            <a:ext cx="1600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Xmas Skit </a:t>
            </a:r>
          </a:p>
          <a:p>
            <a:endParaRPr lang="en-US" dirty="0"/>
          </a:p>
          <a:p>
            <a:r>
              <a:rPr lang="en-US" dirty="0" smtClean="0"/>
              <a:t>(long time ago, Tony as Tommy Lee)</a:t>
            </a:r>
          </a:p>
          <a:p>
            <a:endParaRPr lang="en-US" dirty="0" smtClean="0"/>
          </a:p>
          <a:p>
            <a:r>
              <a:rPr lang="en-US" dirty="0" smtClean="0"/>
              <a:t>(under fearless  leader ship of Ken Bloom)</a:t>
            </a:r>
            <a:endParaRPr lang="en-US" dirty="0"/>
          </a:p>
        </p:txBody>
      </p:sp>
      <p:sp>
        <p:nvSpPr>
          <p:cNvPr id="5" name="AutoShape 4" descr="Image result for Tommy L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048000"/>
            <a:ext cx="16002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86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9600"/>
            <a:ext cx="4510087" cy="566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219200"/>
            <a:ext cx="1600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Xmas Skit </a:t>
            </a:r>
          </a:p>
          <a:p>
            <a:endParaRPr lang="en-US" dirty="0"/>
          </a:p>
          <a:p>
            <a:r>
              <a:rPr lang="en-US" dirty="0" smtClean="0"/>
              <a:t>(long time ago, Tony as Tommy Lee)</a:t>
            </a:r>
          </a:p>
          <a:p>
            <a:endParaRPr lang="en-US" dirty="0" smtClean="0"/>
          </a:p>
          <a:p>
            <a:r>
              <a:rPr lang="en-US" dirty="0" smtClean="0"/>
              <a:t>(under fearless  leader ship of Ken Bloom)</a:t>
            </a:r>
            <a:endParaRPr lang="en-US" dirty="0"/>
          </a:p>
        </p:txBody>
      </p:sp>
      <p:sp>
        <p:nvSpPr>
          <p:cNvPr id="5" name="AutoShape 4" descr="Image result for Tommy L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048000"/>
            <a:ext cx="16002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4038600" y="4038600"/>
            <a:ext cx="1600200" cy="838200"/>
          </a:xfrm>
          <a:prstGeom prst="ellipse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67200" y="2743200"/>
            <a:ext cx="1600200" cy="838200"/>
          </a:xfrm>
          <a:prstGeom prst="ellipse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2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436132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Chest hair….very manly….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90600" y="58674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is a positive outcome:  assign a value  M=+1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2057400"/>
            <a:ext cx="2552700" cy="3205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03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7000" y="1436132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Breast  hair….maybe not so  manly….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58674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is a negative outcome:  assign a value  M=-1</a:t>
            </a:r>
            <a:endParaRPr lang="en-US" sz="2800" dirty="0"/>
          </a:p>
        </p:txBody>
      </p:sp>
      <p:sp>
        <p:nvSpPr>
          <p:cNvPr id="4" name="AutoShape 4" descr="Image result for manboob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338513" y="2505075"/>
            <a:ext cx="2466975" cy="1847850"/>
            <a:chOff x="3338513" y="2505075"/>
            <a:chExt cx="2466975" cy="1847850"/>
          </a:xfrm>
        </p:grpSpPr>
        <p:pic>
          <p:nvPicPr>
            <p:cNvPr id="1638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8513" y="2505075"/>
              <a:ext cx="2466975" cy="184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4648200" y="2667000"/>
              <a:ext cx="4572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372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squash s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38600" y="838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</a:t>
            </a:r>
            <a:r>
              <a:rPr lang="en-US" sz="3200" dirty="0" smtClean="0"/>
              <a:t>ood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2743200" y="4876800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But Tony could tear a muscle and loose:</a:t>
            </a:r>
            <a:endParaRPr lang="en-US" sz="2800" dirty="0"/>
          </a:p>
          <a:p>
            <a:r>
              <a:rPr lang="en-US" sz="2800" dirty="0" smtClean="0"/>
              <a:t>M</a:t>
            </a:r>
            <a:r>
              <a:rPr lang="en-US" sz="2800" baseline="-25000" dirty="0" smtClean="0"/>
              <a:t>HL</a:t>
            </a:r>
            <a:r>
              <a:rPr lang="en-US" sz="2800" dirty="0" smtClean="0"/>
              <a:t>=+1                            M</a:t>
            </a:r>
            <a:r>
              <a:rPr lang="en-US" sz="2800" baseline="-25000" dirty="0" smtClean="0"/>
              <a:t>HR</a:t>
            </a:r>
            <a:r>
              <a:rPr lang="en-US" sz="2800" dirty="0" smtClean="0"/>
              <a:t>=-1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362199" y="5943600"/>
            <a:ext cx="5105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Note P=M</a:t>
            </a:r>
            <a:r>
              <a:rPr lang="en-US" sz="3200" baseline="-25000" dirty="0" smtClean="0"/>
              <a:t>HL</a:t>
            </a:r>
            <a:r>
              <a:rPr lang="en-US" sz="3200" dirty="0" smtClean="0"/>
              <a:t>×M</a:t>
            </a:r>
            <a:r>
              <a:rPr lang="en-US" sz="3200" baseline="-25000" dirty="0" smtClean="0"/>
              <a:t>HR</a:t>
            </a:r>
            <a:r>
              <a:rPr lang="en-US" sz="3200" dirty="0" smtClean="0"/>
              <a:t>=-1</a:t>
            </a:r>
            <a:endParaRPr lang="en-US" sz="3200" dirty="0"/>
          </a:p>
        </p:txBody>
      </p:sp>
      <p:sp>
        <p:nvSpPr>
          <p:cNvPr id="3" name="AutoShape 2" descr="Image result for foo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391" y="168592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4" y="2955562"/>
            <a:ext cx="1543049" cy="193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5105400" y="3000373"/>
            <a:ext cx="2466975" cy="1847850"/>
            <a:chOff x="3338513" y="2505075"/>
            <a:chExt cx="2466975" cy="1847850"/>
          </a:xfrm>
        </p:grpSpPr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8513" y="2505075"/>
              <a:ext cx="2466975" cy="184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Oval 13"/>
            <p:cNvSpPr/>
            <p:nvPr/>
          </p:nvSpPr>
          <p:spPr>
            <a:xfrm>
              <a:off x="4648200" y="2667000"/>
              <a:ext cx="4572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743200" y="447889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xercise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29300" y="447889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exercise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05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1295400"/>
            <a:ext cx="6629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Entanglement, Squash, </a:t>
            </a:r>
          </a:p>
          <a:p>
            <a:pPr algn="ctr"/>
            <a:r>
              <a:rPr lang="en-US" sz="4400" dirty="0" smtClean="0"/>
              <a:t>and </a:t>
            </a:r>
            <a:r>
              <a:rPr lang="en-US" sz="4400" dirty="0" err="1" smtClean="0"/>
              <a:t>Breasthair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5477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8382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Clauser</a:t>
            </a:r>
            <a:r>
              <a:rPr lang="en-US" dirty="0" smtClean="0"/>
              <a:t> Horne </a:t>
            </a:r>
            <a:r>
              <a:rPr lang="en-US" dirty="0" err="1" smtClean="0"/>
              <a:t>Shimony</a:t>
            </a:r>
            <a:r>
              <a:rPr lang="en-US" dirty="0" smtClean="0"/>
              <a:t> Holt version of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13716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Bell’s inequality,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2101572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aking the Einstein-</a:t>
            </a:r>
            <a:r>
              <a:rPr lang="en-US" dirty="0" err="1" smtClean="0"/>
              <a:t>Podolsky</a:t>
            </a:r>
            <a:r>
              <a:rPr lang="en-US" dirty="0" smtClean="0"/>
              <a:t>-Rosen paradox testable.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3276600"/>
            <a:ext cx="6400800" cy="1343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aseline="-25000" dirty="0"/>
          </a:p>
          <a:p>
            <a:pPr algn="ctr"/>
            <a:r>
              <a:rPr lang="en-US" sz="6000" dirty="0" smtClean="0"/>
              <a:t>-2≤P</a:t>
            </a:r>
            <a:r>
              <a:rPr lang="en-US" sz="6000" baseline="-25000" dirty="0" smtClean="0"/>
              <a:t>av</a:t>
            </a:r>
            <a:r>
              <a:rPr lang="en-US" sz="6000" dirty="0" smtClean="0"/>
              <a:t>≤2</a:t>
            </a:r>
            <a:endParaRPr lang="en-US" sz="6000" dirty="0"/>
          </a:p>
        </p:txBody>
      </p:sp>
      <p:sp>
        <p:nvSpPr>
          <p:cNvPr id="8" name="Rectangle 7"/>
          <p:cNvSpPr/>
          <p:nvPr/>
        </p:nvSpPr>
        <p:spPr>
          <a:xfrm>
            <a:off x="2209800" y="5867400"/>
            <a:ext cx="518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Bell's theorem tells us NOT what quantum mechanics IS, but what quantum mechanics IS NOT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3033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8382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Clauser</a:t>
            </a:r>
            <a:r>
              <a:rPr lang="en-US" dirty="0" smtClean="0"/>
              <a:t> Horne </a:t>
            </a:r>
            <a:r>
              <a:rPr lang="en-US" dirty="0" err="1" smtClean="0"/>
              <a:t>Shimony</a:t>
            </a:r>
            <a:r>
              <a:rPr lang="en-US" dirty="0" smtClean="0"/>
              <a:t> Holt version of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13716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Bell’s inequality,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2101572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aking the Einstein-</a:t>
            </a:r>
            <a:r>
              <a:rPr lang="en-US" dirty="0" err="1" smtClean="0"/>
              <a:t>Podolsky</a:t>
            </a:r>
            <a:r>
              <a:rPr lang="en-US" dirty="0" smtClean="0"/>
              <a:t>-Rosen paradox testable.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3276600"/>
            <a:ext cx="6400800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P=M</a:t>
            </a:r>
            <a:r>
              <a:rPr lang="en-US" sz="3200" baseline="-25000" dirty="0" smtClean="0"/>
              <a:t>L</a:t>
            </a:r>
            <a:r>
              <a:rPr lang="en-US" sz="3200" dirty="0" smtClean="0"/>
              <a:t>M</a:t>
            </a:r>
            <a:r>
              <a:rPr lang="en-US" sz="3200" baseline="-25000" dirty="0" smtClean="0"/>
              <a:t>R</a:t>
            </a:r>
            <a:r>
              <a:rPr lang="en-US" sz="3200" dirty="0" smtClean="0"/>
              <a:t>+M</a:t>
            </a:r>
            <a:r>
              <a:rPr lang="en-US" sz="3200" baseline="-25000" dirty="0" smtClean="0"/>
              <a:t>LH</a:t>
            </a:r>
            <a:r>
              <a:rPr lang="en-US" sz="3200" dirty="0" smtClean="0"/>
              <a:t>M</a:t>
            </a:r>
            <a:r>
              <a:rPr lang="en-US" sz="3200" baseline="-25000" dirty="0" smtClean="0"/>
              <a:t>RH</a:t>
            </a:r>
            <a:r>
              <a:rPr lang="en-US" sz="3200" dirty="0" smtClean="0"/>
              <a:t>+</a:t>
            </a:r>
            <a:r>
              <a:rPr lang="en-US" sz="3200" dirty="0" smtClean="0"/>
              <a:t>M</a:t>
            </a:r>
            <a:r>
              <a:rPr lang="en-US" sz="3200" baseline="-25000" dirty="0" smtClean="0"/>
              <a:t>L</a:t>
            </a:r>
            <a:r>
              <a:rPr lang="en-US" sz="3200" dirty="0" smtClean="0"/>
              <a:t>M</a:t>
            </a:r>
            <a:r>
              <a:rPr lang="en-US" sz="3200" baseline="-25000" dirty="0" smtClean="0"/>
              <a:t>RH</a:t>
            </a:r>
            <a:r>
              <a:rPr lang="en-US" sz="3200" dirty="0" smtClean="0"/>
              <a:t>-</a:t>
            </a:r>
            <a:r>
              <a:rPr lang="en-US" sz="3200" dirty="0" smtClean="0"/>
              <a:t>M</a:t>
            </a:r>
            <a:r>
              <a:rPr lang="en-US" sz="3200" baseline="-25000" dirty="0" smtClean="0"/>
              <a:t>LH</a:t>
            </a:r>
            <a:r>
              <a:rPr lang="en-US" sz="3200" dirty="0" smtClean="0"/>
              <a:t>M</a:t>
            </a:r>
            <a:r>
              <a:rPr lang="en-US" sz="3200" baseline="-25000" dirty="0" smtClean="0"/>
              <a:t>R</a:t>
            </a:r>
          </a:p>
          <a:p>
            <a:endParaRPr lang="en-US" sz="3200" baseline="-25000" dirty="0"/>
          </a:p>
          <a:p>
            <a:pPr algn="ctr"/>
            <a:r>
              <a:rPr lang="en-US" sz="6000" dirty="0" smtClean="0"/>
              <a:t>-2≤P</a:t>
            </a:r>
            <a:r>
              <a:rPr lang="en-US" sz="6000" baseline="-25000" dirty="0" smtClean="0"/>
              <a:t>av</a:t>
            </a:r>
            <a:r>
              <a:rPr lang="en-US" sz="6000" dirty="0" smtClean="0"/>
              <a:t>≤2</a:t>
            </a:r>
            <a:endParaRPr lang="en-US"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1600200" y="5113000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Now let’s try to break this limit by putting in as much correlation as we can.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14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00200" y="609600"/>
            <a:ext cx="6934200" cy="3703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P=M</a:t>
            </a:r>
            <a:r>
              <a:rPr lang="en-US" sz="3200" baseline="-25000" dirty="0" smtClean="0"/>
              <a:t>L</a:t>
            </a:r>
            <a:r>
              <a:rPr lang="en-US" sz="3200" dirty="0" smtClean="0"/>
              <a:t>M</a:t>
            </a:r>
            <a:r>
              <a:rPr lang="en-US" sz="3200" baseline="-25000" dirty="0" smtClean="0"/>
              <a:t>R</a:t>
            </a:r>
            <a:r>
              <a:rPr lang="en-US" sz="3200" dirty="0" smtClean="0"/>
              <a:t>+M</a:t>
            </a:r>
            <a:r>
              <a:rPr lang="en-US" sz="3200" baseline="-25000" dirty="0" smtClean="0"/>
              <a:t>LH</a:t>
            </a:r>
            <a:r>
              <a:rPr lang="en-US" sz="3200" dirty="0" smtClean="0"/>
              <a:t>M</a:t>
            </a:r>
            <a:r>
              <a:rPr lang="en-US" sz="3200" baseline="-25000" dirty="0" smtClean="0"/>
              <a:t>RH</a:t>
            </a:r>
            <a:r>
              <a:rPr lang="en-US" sz="3200" dirty="0" smtClean="0"/>
              <a:t>+</a:t>
            </a:r>
            <a:r>
              <a:rPr lang="en-US" sz="3200" dirty="0" smtClean="0"/>
              <a:t>M</a:t>
            </a:r>
            <a:r>
              <a:rPr lang="en-US" sz="3200" baseline="-25000" dirty="0" smtClean="0"/>
              <a:t>L</a:t>
            </a:r>
            <a:r>
              <a:rPr lang="en-US" sz="3200" dirty="0" smtClean="0"/>
              <a:t>M</a:t>
            </a:r>
            <a:r>
              <a:rPr lang="en-US" sz="3200" baseline="-25000" dirty="0" smtClean="0"/>
              <a:t>RH</a:t>
            </a:r>
            <a:r>
              <a:rPr lang="en-US" sz="3200" dirty="0" smtClean="0"/>
              <a:t>-</a:t>
            </a:r>
            <a:r>
              <a:rPr lang="en-US" sz="3200" dirty="0" smtClean="0"/>
              <a:t>M</a:t>
            </a:r>
            <a:r>
              <a:rPr lang="en-US" sz="3200" baseline="-25000" dirty="0" smtClean="0"/>
              <a:t>LH</a:t>
            </a:r>
            <a:r>
              <a:rPr lang="en-US" sz="3200" dirty="0" smtClean="0"/>
              <a:t>M</a:t>
            </a:r>
            <a:r>
              <a:rPr lang="en-US" sz="3200" baseline="-25000" dirty="0" smtClean="0"/>
              <a:t>R</a:t>
            </a:r>
          </a:p>
          <a:p>
            <a:endParaRPr lang="en-US" sz="3200" baseline="-25000" dirty="0" smtClean="0"/>
          </a:p>
          <a:p>
            <a:r>
              <a:rPr lang="en-US" sz="3200" dirty="0" smtClean="0"/>
              <a:t>P=(+1)(+1)+(+1)(-1)+(+1)(-1)-(+1)(+1)=-2</a:t>
            </a:r>
            <a:endParaRPr lang="en-US" sz="3200" baseline="-25000" dirty="0" smtClean="0"/>
          </a:p>
          <a:p>
            <a:endParaRPr lang="en-US" sz="3200" baseline="-25000" dirty="0" smtClean="0"/>
          </a:p>
          <a:p>
            <a:r>
              <a:rPr lang="en-US" sz="3200" dirty="0" smtClean="0"/>
              <a:t>P=(+1)(-1)+(+1)(-1)+(+1)(-1)-(+1)(-1)=-2</a:t>
            </a:r>
            <a:endParaRPr lang="en-US" sz="3200" baseline="-25000" dirty="0" smtClean="0"/>
          </a:p>
          <a:p>
            <a:endParaRPr lang="en-US" sz="3200" baseline="-25000" dirty="0" smtClean="0"/>
          </a:p>
          <a:p>
            <a:r>
              <a:rPr lang="en-US" sz="3200" dirty="0" smtClean="0"/>
              <a:t>P=(+1)(+1)+(-1)(-1)+(+1)(-1)-(-1)(+1)=+2</a:t>
            </a:r>
            <a:endParaRPr lang="en-US" sz="3200" baseline="-25000" dirty="0"/>
          </a:p>
          <a:p>
            <a:endParaRPr lang="en-US" sz="3200" baseline="-25000" dirty="0" smtClean="0"/>
          </a:p>
          <a:p>
            <a:endParaRPr lang="en-US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5300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00200" y="609600"/>
            <a:ext cx="6934200" cy="3703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P=M</a:t>
            </a:r>
            <a:r>
              <a:rPr lang="en-US" sz="3200" baseline="-25000" dirty="0" smtClean="0"/>
              <a:t>L</a:t>
            </a:r>
            <a:r>
              <a:rPr lang="en-US" sz="3200" dirty="0" smtClean="0"/>
              <a:t>M</a:t>
            </a:r>
            <a:r>
              <a:rPr lang="en-US" sz="3200" baseline="-25000" dirty="0" smtClean="0"/>
              <a:t>R</a:t>
            </a:r>
            <a:r>
              <a:rPr lang="en-US" sz="3200" dirty="0" smtClean="0"/>
              <a:t>+M</a:t>
            </a:r>
            <a:r>
              <a:rPr lang="en-US" sz="3200" baseline="-25000" dirty="0" smtClean="0"/>
              <a:t>LH</a:t>
            </a:r>
            <a:r>
              <a:rPr lang="en-US" sz="3200" dirty="0" smtClean="0"/>
              <a:t>M</a:t>
            </a:r>
            <a:r>
              <a:rPr lang="en-US" sz="3200" baseline="-25000" dirty="0" smtClean="0"/>
              <a:t>RH</a:t>
            </a:r>
            <a:r>
              <a:rPr lang="en-US" sz="3200" dirty="0" smtClean="0"/>
              <a:t>+</a:t>
            </a:r>
            <a:r>
              <a:rPr lang="en-US" sz="3200" dirty="0" smtClean="0"/>
              <a:t>M</a:t>
            </a:r>
            <a:r>
              <a:rPr lang="en-US" sz="3200" baseline="-25000" dirty="0" smtClean="0"/>
              <a:t>L</a:t>
            </a:r>
            <a:r>
              <a:rPr lang="en-US" sz="3200" dirty="0" smtClean="0"/>
              <a:t>M</a:t>
            </a:r>
            <a:r>
              <a:rPr lang="en-US" sz="3200" baseline="-25000" dirty="0" smtClean="0"/>
              <a:t>RH</a:t>
            </a:r>
            <a:r>
              <a:rPr lang="en-US" sz="3200" dirty="0" smtClean="0"/>
              <a:t>-</a:t>
            </a:r>
            <a:r>
              <a:rPr lang="en-US" sz="3200" dirty="0" smtClean="0"/>
              <a:t>M</a:t>
            </a:r>
            <a:r>
              <a:rPr lang="en-US" sz="3200" baseline="-25000" dirty="0" smtClean="0"/>
              <a:t>LH</a:t>
            </a:r>
            <a:r>
              <a:rPr lang="en-US" sz="3200" dirty="0" smtClean="0"/>
              <a:t>M</a:t>
            </a:r>
            <a:r>
              <a:rPr lang="en-US" sz="3200" baseline="-25000" dirty="0" smtClean="0"/>
              <a:t>R</a:t>
            </a:r>
          </a:p>
          <a:p>
            <a:endParaRPr lang="en-US" sz="3200" baseline="-25000" dirty="0" smtClean="0"/>
          </a:p>
          <a:p>
            <a:r>
              <a:rPr lang="en-US" sz="3200" dirty="0" smtClean="0"/>
              <a:t>P=(+1)(+1)+(+1)(-1)+(+1)(-1)-(+1)(+1)=-2</a:t>
            </a:r>
            <a:endParaRPr lang="en-US" sz="3200" baseline="-25000" dirty="0" smtClean="0"/>
          </a:p>
          <a:p>
            <a:endParaRPr lang="en-US" sz="3200" baseline="-25000" dirty="0" smtClean="0"/>
          </a:p>
          <a:p>
            <a:r>
              <a:rPr lang="en-US" sz="3200" dirty="0" smtClean="0"/>
              <a:t>P=(+1)(-1)+(+1)(-1)+(+1)(-1)-(+1)(-1)=-2</a:t>
            </a:r>
            <a:endParaRPr lang="en-US" sz="3200" baseline="-25000" dirty="0" smtClean="0"/>
          </a:p>
          <a:p>
            <a:endParaRPr lang="en-US" sz="3200" baseline="-25000" dirty="0" smtClean="0"/>
          </a:p>
          <a:p>
            <a:r>
              <a:rPr lang="en-US" sz="3200" dirty="0" smtClean="0"/>
              <a:t>P=(+1)(+1)+(-1)(-1)+(+1)(-1)-(-1)(+1)=+2</a:t>
            </a:r>
            <a:endParaRPr lang="en-US" sz="3200" baseline="-25000" dirty="0"/>
          </a:p>
          <a:p>
            <a:endParaRPr lang="en-US" sz="3200" baseline="-25000" dirty="0" smtClean="0"/>
          </a:p>
          <a:p>
            <a:endParaRPr lang="en-US" sz="3200" baseline="-25000" dirty="0"/>
          </a:p>
        </p:txBody>
      </p:sp>
      <p:sp>
        <p:nvSpPr>
          <p:cNvPr id="3" name="Rectangle 2"/>
          <p:cNvSpPr/>
          <p:nvPr/>
        </p:nvSpPr>
        <p:spPr>
          <a:xfrm>
            <a:off x="5029200" y="5334000"/>
            <a:ext cx="312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-2≤P</a:t>
            </a:r>
            <a:r>
              <a:rPr lang="en-US" sz="4000" baseline="-25000" dirty="0" smtClean="0"/>
              <a:t>av</a:t>
            </a:r>
            <a:r>
              <a:rPr lang="en-US" sz="4000" dirty="0" smtClean="0"/>
              <a:t>≤2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2209800" y="4313178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P</a:t>
            </a:r>
            <a:r>
              <a:rPr lang="en-US" sz="3200" baseline="-25000" dirty="0" err="1" smtClean="0"/>
              <a:t>av</a:t>
            </a:r>
            <a:r>
              <a:rPr lang="en-US" sz="3200" dirty="0" smtClean="0"/>
              <a:t>=[(-2)+(-2)+(+2)]/3=-2/3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6002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838200"/>
            <a:ext cx="754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do we get  when we do the measurement for photons (or electrons or atoms, etc.)??</a:t>
            </a:r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We get up to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4313178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P</a:t>
            </a:r>
            <a:r>
              <a:rPr lang="en-US" sz="3200" baseline="-25000" dirty="0" err="1" smtClean="0"/>
              <a:t>av</a:t>
            </a:r>
            <a:r>
              <a:rPr lang="en-US" sz="3200" dirty="0" smtClean="0"/>
              <a:t>=2.8      !!!!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54102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0558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1" t="29808" r="42292" b="14230"/>
          <a:stretch/>
        </p:blipFill>
        <p:spPr bwMode="auto">
          <a:xfrm>
            <a:off x="119504" y="3448050"/>
            <a:ext cx="3761491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76400"/>
            <a:ext cx="19621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4572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“Spooky Action at a Distance”</a:t>
            </a:r>
            <a:endParaRPr lang="en-US" sz="4000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t="50000" r="52083" b="40577"/>
          <a:stretch/>
        </p:blipFill>
        <p:spPr bwMode="auto">
          <a:xfrm>
            <a:off x="533400" y="1676400"/>
            <a:ext cx="56769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2843212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1947 Born-Einstein Letters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28800" y="2362200"/>
            <a:ext cx="2209800" cy="2476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7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096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Why do we care?</a:t>
            </a:r>
            <a:endParaRPr lang="en-US" sz="3600" dirty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5385" r="34479" b="17307"/>
          <a:stretch/>
        </p:blipFill>
        <p:spPr bwMode="auto">
          <a:xfrm>
            <a:off x="2286000" y="1600200"/>
            <a:ext cx="5562600" cy="437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1600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2004: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6172574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is “Quantum Cryptography”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933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75078"/>
            <a:ext cx="4701728" cy="264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8" t="20000" r="36459" b="53269"/>
          <a:stretch/>
        </p:blipFill>
        <p:spPr bwMode="auto">
          <a:xfrm>
            <a:off x="609600" y="533400"/>
            <a:ext cx="79248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2590800" y="4414838"/>
            <a:ext cx="914400" cy="2333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20695672">
            <a:off x="2590800" y="4114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interact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3900" y="3931898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+1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838199" y="4674848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</a:t>
            </a:r>
            <a:r>
              <a:rPr lang="en-US" sz="2800" dirty="0" smtClean="0"/>
              <a:t>1</a:t>
            </a:r>
            <a:endParaRPr lang="en-US" sz="2800" dirty="0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4" r="27501" b="1999"/>
          <a:stretch/>
        </p:blipFill>
        <p:spPr bwMode="auto">
          <a:xfrm>
            <a:off x="1676400" y="3912848"/>
            <a:ext cx="448840" cy="198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4" r="27501" b="1999"/>
          <a:stretch/>
        </p:blipFill>
        <p:spPr bwMode="auto">
          <a:xfrm flipV="1">
            <a:off x="3810000" y="3463872"/>
            <a:ext cx="448840" cy="198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31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75078"/>
            <a:ext cx="4701728" cy="264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8" t="20000" r="36459" b="53269"/>
          <a:stretch/>
        </p:blipFill>
        <p:spPr bwMode="auto">
          <a:xfrm>
            <a:off x="609600" y="533400"/>
            <a:ext cx="79248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2590800" y="4414838"/>
            <a:ext cx="914400" cy="2333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20695672">
            <a:off x="2590800" y="4114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interact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3900" y="3931898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+1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838199" y="4674848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</a:t>
            </a:r>
            <a:r>
              <a:rPr lang="en-US" sz="2800" dirty="0" smtClean="0"/>
              <a:t>1</a:t>
            </a:r>
            <a:endParaRPr lang="en-US" sz="2800" dirty="0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4" r="27501" b="1999"/>
          <a:stretch/>
        </p:blipFill>
        <p:spPr bwMode="auto">
          <a:xfrm>
            <a:off x="1676400" y="3912848"/>
            <a:ext cx="448840" cy="198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4" r="27501" b="1999"/>
          <a:stretch/>
        </p:blipFill>
        <p:spPr bwMode="auto">
          <a:xfrm flipV="1">
            <a:off x="3810000" y="3463872"/>
            <a:ext cx="448840" cy="198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089119"/>
            <a:ext cx="4024312" cy="321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53200" y="6172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4503289" y="4514958"/>
            <a:ext cx="15735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entanglement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96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67200" y="-2457450"/>
            <a:ext cx="16383000" cy="1228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66800"/>
            <a:ext cx="3505200" cy="4578668"/>
          </a:xfrm>
          <a:prstGeom prst="rect">
            <a:avLst/>
          </a:prstGeom>
          <a:noFill/>
          <a:ln>
            <a:noFill/>
          </a:ln>
          <a:effectLst>
            <a:glow rad="762000">
              <a:schemeClr val="accent1">
                <a:satMod val="175000"/>
                <a:alpha val="40000"/>
              </a:schemeClr>
            </a:glo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53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1295400"/>
            <a:ext cx="6629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Entanglement, Squash, </a:t>
            </a:r>
          </a:p>
          <a:p>
            <a:pPr algn="ctr"/>
            <a:r>
              <a:rPr lang="en-US" sz="4400" dirty="0" smtClean="0"/>
              <a:t>and </a:t>
            </a:r>
            <a:r>
              <a:rPr lang="en-US" sz="4400" dirty="0" err="1" smtClean="0"/>
              <a:t>Breasthair</a:t>
            </a:r>
            <a:endParaRPr lang="en-US" sz="4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9170" y="2051387"/>
            <a:ext cx="289883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67200" y="2743200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Chesthair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4495800" y="50292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Was this a lost in translation Dutch perversion??? Or maybe not…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26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8" t="20000" r="36459" b="53269"/>
          <a:stretch/>
        </p:blipFill>
        <p:spPr bwMode="auto">
          <a:xfrm>
            <a:off x="609600" y="1066800"/>
            <a:ext cx="79248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4267200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task…explain entanglement…and why we care …</a:t>
            </a:r>
          </a:p>
          <a:p>
            <a:endParaRPr lang="en-US" dirty="0"/>
          </a:p>
          <a:p>
            <a:r>
              <a:rPr lang="en-US" dirty="0" smtClean="0"/>
              <a:t>I need ….outcomes ….and … correlation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18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erman Batelaan\AppData\Local\Microsoft\Windows\Temporary Internet Files\Content.Outlook\UNOXWI4I\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1436132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Tony  winner of squash  championships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95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erman Batelaan\AppData\Local\Microsoft\Windows\Temporary Internet Files\Content.Outlook\UNOXWI4I\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1436132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Tony  winner of squash  championships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90600" y="58674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is a positive outcome:  assign a value  M=+1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1618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erman Batelaan, 42, of Lincoln, NE, lays on the court in exhaustion after defeating Antonius De Leon, 41, of Denver, in the A men&amp;#8217;s singles fin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33600"/>
            <a:ext cx="3657600" cy="241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1600200"/>
            <a:ext cx="281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Batelaan lost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85900" y="5245387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Bad outcome…assign a  value of  M=-1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515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squash s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7" y="1676400"/>
            <a:ext cx="23717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0" y="8382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Tony Starace  vs Herman Batelaan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1987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squash s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7" y="1676400"/>
            <a:ext cx="23717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0" y="8382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Tony Starace  vs Herman Batelaan</a:t>
            </a:r>
            <a:endParaRPr lang="en-US" sz="3200" dirty="0"/>
          </a:p>
        </p:txBody>
      </p:sp>
      <p:pic>
        <p:nvPicPr>
          <p:cNvPr id="6" name="Picture 2" descr="C:\Users\Herman Batelaan\AppData\Local\Microsoft\Windows\Temporary Internet Files\Content.Outlook\UNOXWI4I\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99" y="3028949"/>
            <a:ext cx="2209799" cy="165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erman Batelaan, 42, of Lincoln, NE, lays on the court in exhaustion after defeating Antonius De Leon, 41, of Denver, in the A men&amp;#8217;s singles fina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3200400"/>
            <a:ext cx="2193632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0" y="4876800"/>
            <a:ext cx="579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Tony obviously wins:</a:t>
            </a:r>
            <a:endParaRPr lang="en-US" sz="2800" dirty="0"/>
          </a:p>
          <a:p>
            <a:r>
              <a:rPr lang="en-US" sz="2800" dirty="0" smtClean="0"/>
              <a:t>M</a:t>
            </a:r>
            <a:r>
              <a:rPr lang="en-US" sz="2800" baseline="-25000" dirty="0" smtClean="0"/>
              <a:t>L</a:t>
            </a:r>
            <a:r>
              <a:rPr lang="en-US" sz="2800" dirty="0" smtClean="0"/>
              <a:t>=1                            M</a:t>
            </a:r>
            <a:r>
              <a:rPr lang="en-US" sz="2800" baseline="-25000" dirty="0" smtClean="0"/>
              <a:t>R</a:t>
            </a:r>
            <a:r>
              <a:rPr lang="en-US" sz="2800" dirty="0" smtClean="0"/>
              <a:t>=-1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362199" y="5943600"/>
            <a:ext cx="5105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Note P=M</a:t>
            </a:r>
            <a:r>
              <a:rPr lang="en-US" sz="3200" baseline="-25000" dirty="0" smtClean="0"/>
              <a:t>L</a:t>
            </a:r>
            <a:r>
              <a:rPr lang="en-US" sz="3200" dirty="0" smtClean="0"/>
              <a:t>×M</a:t>
            </a:r>
            <a:r>
              <a:rPr lang="en-US" sz="3200" baseline="-25000" dirty="0" smtClean="0"/>
              <a:t>R</a:t>
            </a:r>
            <a:r>
              <a:rPr lang="en-US" sz="3200" dirty="0" smtClean="0"/>
              <a:t>=-1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3779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551</Words>
  <Application>Microsoft Office PowerPoint</Application>
  <PresentationFormat>On-screen Show (4:3)</PresentationFormat>
  <Paragraphs>100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Herman Batelaan</dc:creator>
  <cp:lastModifiedBy>Herman Batelaan</cp:lastModifiedBy>
  <cp:revision>23</cp:revision>
  <dcterms:created xsi:type="dcterms:W3CDTF">2015-08-21T13:32:55Z</dcterms:created>
  <dcterms:modified xsi:type="dcterms:W3CDTF">2015-08-22T02:07:34Z</dcterms:modified>
</cp:coreProperties>
</file>