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3" r:id="rId3"/>
    <p:sldId id="260" r:id="rId4"/>
    <p:sldId id="264" r:id="rId5"/>
    <p:sldId id="271" r:id="rId6"/>
    <p:sldId id="270" r:id="rId7"/>
    <p:sldId id="262" r:id="rId8"/>
    <p:sldId id="272" r:id="rId9"/>
    <p:sldId id="261" r:id="rId10"/>
    <p:sldId id="273" r:id="rId11"/>
    <p:sldId id="257" r:id="rId12"/>
    <p:sldId id="265" r:id="rId13"/>
    <p:sldId id="266" r:id="rId14"/>
    <p:sldId id="277" r:id="rId15"/>
    <p:sldId id="267" r:id="rId16"/>
    <p:sldId id="279" r:id="rId17"/>
    <p:sldId id="268" r:id="rId18"/>
    <p:sldId id="27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94660"/>
  </p:normalViewPr>
  <p:slideViewPr>
    <p:cSldViewPr snapToGrid="0">
      <p:cViewPr varScale="1">
        <p:scale>
          <a:sx n="58" d="100"/>
          <a:sy n="58" d="100"/>
        </p:scale>
        <p:origin x="948" y="56"/>
      </p:cViewPr>
      <p:guideLst/>
    </p:cSldViewPr>
  </p:slideViewPr>
  <p:notesTextViewPr>
    <p:cViewPr>
      <p:scale>
        <a:sx n="3" d="2"/>
        <a:sy n="3" d="2"/>
      </p:scale>
      <p:origin x="0" y="0"/>
    </p:cViewPr>
  </p:notesTextViewPr>
  <p:notesViewPr>
    <p:cSldViewPr snapToGrid="0">
      <p:cViewPr>
        <p:scale>
          <a:sx n="100" d="100"/>
          <a:sy n="100" d="100"/>
        </p:scale>
        <p:origin x="1628" y="-8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559F6-149F-4886-942D-3520DC501806}" type="datetimeFigureOut">
              <a:rPr lang="en-US" smtClean="0"/>
              <a:t>8/23/2015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49E0F-E98E-44AC-8140-C0ABC996BBB1}" type="slidenum">
              <a:rPr lang="en-US" smtClean="0"/>
              <a:t>‹#›</a:t>
            </a:fld>
            <a:endParaRPr lang="en-US" dirty="0"/>
          </a:p>
        </p:txBody>
      </p:sp>
    </p:spTree>
    <p:extLst>
      <p:ext uri="{BB962C8B-B14F-4D97-AF65-F5344CB8AC3E}">
        <p14:creationId xmlns:p14="http://schemas.microsoft.com/office/powerpoint/2010/main" val="173347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delighted to be here today. I’ve always admired Tony, especially for what I’ll call his characteristic </a:t>
            </a:r>
            <a:r>
              <a:rPr lang="en-US" b="1" i="1" dirty="0" smtClean="0"/>
              <a:t>rational optimism</a:t>
            </a:r>
            <a:r>
              <a:rPr lang="en-US" dirty="0" smtClean="0"/>
              <a:t>, two words you don’t often hear describing the same person these days. </a:t>
            </a:r>
          </a:p>
          <a:p>
            <a:endParaRPr lang="en-US" dirty="0"/>
          </a:p>
          <a:p>
            <a:r>
              <a:rPr lang="en-US" dirty="0" smtClean="0"/>
              <a:t>Of course, we tend to admire traits we don’t share, which, I suppose, would make me an </a:t>
            </a:r>
            <a:r>
              <a:rPr lang="en-US" b="1" i="1" dirty="0" smtClean="0"/>
              <a:t>irrational pessimist</a:t>
            </a:r>
            <a:r>
              <a:rPr lang="en-US" dirty="0" smtClean="0"/>
              <a:t>. (Hey, if the shoe fits …)</a:t>
            </a:r>
          </a:p>
          <a:p>
            <a:endParaRPr lang="en-US" dirty="0" smtClean="0"/>
          </a:p>
          <a:p>
            <a:r>
              <a:rPr lang="en-US" dirty="0" smtClean="0"/>
              <a:t>Tony’s ability to find opportunities where other people only see problems has made him an excellent mentor of young researchers, as well as a very persuasive classroom teacher.</a:t>
            </a:r>
            <a:r>
              <a:rPr lang="en-US" dirty="0"/>
              <a:t> </a:t>
            </a:r>
            <a:endParaRPr lang="en-US" dirty="0" smtClean="0"/>
          </a:p>
          <a:p>
            <a:endParaRPr lang="en-US" dirty="0"/>
          </a:p>
          <a:p>
            <a:r>
              <a:rPr lang="en-US" dirty="0" smtClean="0"/>
              <a:t>My talk today is as much about teaching and pedagogy as it is about research, though I admit that the line between the two activities has been fading for me, at least with respect to this topic. For the subject of this talk is quantum mechanics, and quantum mechanics is a strange and wonderful subject. </a:t>
            </a:r>
          </a:p>
          <a:p>
            <a:endParaRPr lang="en-US" dirty="0" smtClean="0"/>
          </a:p>
        </p:txBody>
      </p:sp>
      <p:sp>
        <p:nvSpPr>
          <p:cNvPr id="4" name="Slide Number Placeholder 3"/>
          <p:cNvSpPr>
            <a:spLocks noGrp="1"/>
          </p:cNvSpPr>
          <p:nvPr>
            <p:ph type="sldNum" sz="quarter" idx="10"/>
          </p:nvPr>
        </p:nvSpPr>
        <p:spPr/>
        <p:txBody>
          <a:bodyPr/>
          <a:lstStyle/>
          <a:p>
            <a:fld id="{D3949E0F-E98E-44AC-8140-C0ABC996BBB1}" type="slidenum">
              <a:rPr lang="en-US" smtClean="0"/>
              <a:t>1</a:t>
            </a:fld>
            <a:endParaRPr lang="en-US" dirty="0"/>
          </a:p>
        </p:txBody>
      </p:sp>
    </p:spTree>
    <p:extLst>
      <p:ext uri="{BB962C8B-B14F-4D97-AF65-F5344CB8AC3E}">
        <p14:creationId xmlns:p14="http://schemas.microsoft.com/office/powerpoint/2010/main" val="143128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postulate contains several terms that require clarification. </a:t>
            </a:r>
          </a:p>
          <a:p>
            <a:r>
              <a:rPr lang="en-US" dirty="0"/>
              <a:t>Familiar from Newtonian mechanics, the concept of a “state” of a physical system refers simply to that </a:t>
            </a:r>
            <a:r>
              <a:rPr lang="en-US" i="1" dirty="0"/>
              <a:t>information</a:t>
            </a:r>
            <a:r>
              <a:rPr lang="en-US" dirty="0"/>
              <a:t> that is required to predict the outcomes of experimental observations. The word “pure” is used to stipulate that the states of interest here are those for which a maximal amount of information is available. </a:t>
            </a:r>
            <a:endParaRPr lang="en-US" dirty="0" smtClean="0"/>
          </a:p>
          <a:p>
            <a:endParaRPr lang="en-US" dirty="0"/>
          </a:p>
          <a:p>
            <a:r>
              <a:rPr lang="en-US" dirty="0" smtClean="0"/>
              <a:t>By </a:t>
            </a:r>
            <a:r>
              <a:rPr lang="en-US" dirty="0"/>
              <a:t>an “individual physical system”, the postulate refers to a single particle, or to a single complex of interacting particles, such as a nucleus, atom, molecule, cluster, or solid, </a:t>
            </a:r>
            <a:r>
              <a:rPr lang="en-US" i="1" dirty="0"/>
              <a:t>as opposed to an ensemble of such systems</a:t>
            </a:r>
            <a:r>
              <a:rPr lang="en-US" dirty="0"/>
              <a:t>. </a:t>
            </a:r>
            <a:endParaRPr lang="en-US" dirty="0" smtClean="0"/>
          </a:p>
          <a:p>
            <a:endParaRPr lang="en-US" dirty="0"/>
          </a:p>
          <a:p>
            <a:r>
              <a:rPr lang="en-US" dirty="0" smtClean="0"/>
              <a:t>The “ </a:t>
            </a:r>
            <a:r>
              <a:rPr lang="en-US" dirty="0"/>
              <a:t>set of experimental </a:t>
            </a:r>
            <a:r>
              <a:rPr lang="en-US" dirty="0" smtClean="0"/>
              <a:t>propositions also </a:t>
            </a:r>
            <a:r>
              <a:rPr lang="en-US" dirty="0"/>
              <a:t>has a specific meaning. These propositions are of the Boolean True/False (or Yes/No) type, but with the essential qualification that quantum propositions can be either </a:t>
            </a:r>
            <a:r>
              <a:rPr lang="en-US" i="1" dirty="0"/>
              <a:t>definite</a:t>
            </a:r>
            <a:r>
              <a:rPr lang="en-US" dirty="0"/>
              <a:t> (True or False) or </a:t>
            </a:r>
            <a:r>
              <a:rPr lang="en-US" i="1" dirty="0"/>
              <a:t>indefinite</a:t>
            </a:r>
            <a:r>
              <a:rPr lang="en-US" dirty="0"/>
              <a:t>. </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D3949E0F-E98E-44AC-8140-C0ABC996BBB1}" type="slidenum">
              <a:rPr lang="en-US" smtClean="0"/>
              <a:t>10</a:t>
            </a:fld>
            <a:endParaRPr lang="en-US" dirty="0"/>
          </a:p>
        </p:txBody>
      </p:sp>
    </p:spTree>
    <p:extLst>
      <p:ext uri="{BB962C8B-B14F-4D97-AF65-F5344CB8AC3E}">
        <p14:creationId xmlns:p14="http://schemas.microsoft.com/office/powerpoint/2010/main" val="129494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An example of such a proposition is the statement “</a:t>
                </a:r>
                <a:r>
                  <a:rPr lang="en-US" i="1" dirty="0"/>
                  <a:t>The z-component of the total angular momentum of this atom is</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𝑧</m:t>
                        </m:r>
                      </m:sub>
                    </m:sSub>
                    <m:r>
                      <a:rPr lang="en-US" i="1">
                        <a:latin typeface="Cambria Math" panose="02040503050406030204" pitchFamily="18" charset="0"/>
                      </a:rPr>
                      <m:t>=+ℏ/2</m:t>
                    </m:r>
                  </m:oMath>
                </a14:m>
                <a:r>
                  <a:rPr lang="en-US" dirty="0"/>
                  <a:t>.” The truth of this proposition depends on the preparation of the atom. If the atom was prepared (or selected) with</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𝑧</m:t>
                        </m:r>
                      </m:sub>
                    </m:sSub>
                    <m:r>
                      <a:rPr lang="en-US" i="1">
                        <a:latin typeface="Cambria Math" panose="02040503050406030204" pitchFamily="18" charset="0"/>
                      </a:rPr>
                      <m:t>=+ℏ/2</m:t>
                    </m:r>
                  </m:oMath>
                </a14:m>
                <a:r>
                  <a:rPr lang="en-US" dirty="0"/>
                  <a:t>, then the proposition is true; if it was prepared (or selected) with</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𝑧</m:t>
                        </m:r>
                      </m:sub>
                    </m:sSub>
                    <m:r>
                      <a:rPr lang="en-US" i="1">
                        <a:latin typeface="Cambria Math" panose="02040503050406030204" pitchFamily="18" charset="0"/>
                      </a:rPr>
                      <m:t>=−ℏ/2</m:t>
                    </m:r>
                  </m:oMath>
                </a14:m>
                <a:r>
                  <a:rPr lang="en-US" dirty="0"/>
                  <a:t>, then the proposition is false. Alternatively, if the atom was initially prepared (or selected) with, say,</a:t>
                </a:r>
                <a:r>
                  <a:rPr lang="en-US" dirty="0" smtClean="0"/>
                  <a:t> </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𝑦</m:t>
                        </m:r>
                      </m:sub>
                    </m:sSub>
                    <m:r>
                      <a:rPr lang="en-US" i="1">
                        <a:latin typeface="Cambria Math" panose="02040503050406030204" pitchFamily="18" charset="0"/>
                      </a:rPr>
                      <m:t>=+ℏ/2</m:t>
                    </m:r>
                  </m:oMath>
                </a14:m>
                <a:r>
                  <a:rPr lang="en-US" dirty="0"/>
                  <a:t>, then the proposition is indefinite. The term indefinite indicates that detection of the atom with a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𝑧</m:t>
                        </m:r>
                      </m:e>
                    </m:acc>
                  </m:oMath>
                </a14:m>
                <a:r>
                  <a:rPr lang="en-US" dirty="0"/>
                  <a:t>-Stern-</a:t>
                </a:r>
                <a:r>
                  <a:rPr lang="en-US" dirty="0" err="1"/>
                  <a:t>Gerlach</a:t>
                </a:r>
                <a:r>
                  <a:rPr lang="en-US" dirty="0"/>
                  <a:t> apparatus may yield a count (or event) in either of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𝑧</m:t>
                        </m:r>
                      </m:sub>
                    </m:sSub>
                    <m:r>
                      <a:rPr lang="en-US" i="1">
                        <a:latin typeface="Cambria Math" panose="02040503050406030204" pitchFamily="18" charset="0"/>
                      </a:rPr>
                      <m:t>=±ℏ/2</m:t>
                    </m:r>
                  </m:oMath>
                </a14:m>
                <a:r>
                  <a:rPr lang="en-US" dirty="0"/>
                  <a:t> detectors</a:t>
                </a:r>
                <a:r>
                  <a:rPr lang="en-US" dirty="0" smtClean="0"/>
                  <a:t>.</a:t>
                </a:r>
              </a:p>
              <a:p>
                <a:endParaRPr lang="en-US" dirty="0"/>
              </a:p>
              <a:p>
                <a:r>
                  <a:rPr lang="en-US" dirty="0"/>
                  <a:t>To more fully appreciate </a:t>
                </a:r>
                <a:r>
                  <a:rPr lang="en-US" dirty="0" err="1"/>
                  <a:t>Hartle’s</a:t>
                </a:r>
                <a:r>
                  <a:rPr lang="en-US" dirty="0"/>
                  <a:t> definition of the state of an individual quantum system, consider </a:t>
                </a:r>
                <a:r>
                  <a:rPr lang="en-US" dirty="0" smtClean="0"/>
                  <a:t>this </a:t>
                </a:r>
                <a:r>
                  <a:rPr lang="en-US" dirty="0"/>
                  <a:t>elementary truth table of a spin-half </a:t>
                </a:r>
                <a:r>
                  <a:rPr lang="en-US" dirty="0" smtClean="0"/>
                  <a:t>atom. </a:t>
                </a:r>
                <a:r>
                  <a:rPr lang="en-US" dirty="0"/>
                  <a:t>Four alternative propositions are listed in the left-hand column. In actuality, there are an infinite number of propositions, since the unit vector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𝑛</m:t>
                        </m:r>
                      </m:e>
                    </m:acc>
                  </m:oMath>
                </a14:m>
                <a:r>
                  <a:rPr lang="en-US" dirty="0"/>
                  <a:t> ranges over the surface of a sphere. Using </a:t>
                </a:r>
                <a:r>
                  <a:rPr lang="en-US" dirty="0" err="1"/>
                  <a:t>Hartle’s</a:t>
                </a:r>
                <a:r>
                  <a:rPr lang="en-US" dirty="0"/>
                  <a:t> terminology, each </a:t>
                </a:r>
                <a:r>
                  <a:rPr lang="en-US" i="1" dirty="0"/>
                  <a:t>column</a:t>
                </a:r>
                <a:r>
                  <a:rPr lang="en-US" dirty="0"/>
                  <a:t> of the table, such as the one highlighted, represents a pure quantum state of an individual spin-half system, and that state can be uniquely labeled by the true proposition in the column. </a:t>
                </a:r>
                <a:r>
                  <a:rPr lang="en-US" dirty="0"/>
                  <a:t>This table IS quantum information. A column of the table represents all of the information that can be known about an individual spin-half system. The column IS a state.</a:t>
                </a:r>
              </a:p>
              <a:p>
                <a:endParaRPr lang="en-US" dirty="0"/>
              </a:p>
            </p:txBody>
          </p:sp>
        </mc:Choice>
        <mc:Fallback>
          <p:sp>
            <p:nvSpPr>
              <p:cNvPr id="3" name="Notes Placeholder 2"/>
              <p:cNvSpPr>
                <a:spLocks noGrp="1"/>
              </p:cNvSpPr>
              <p:nvPr>
                <p:ph type="body" idx="1"/>
              </p:nvPr>
            </p:nvSpPr>
            <p:spPr/>
            <p:txBody>
              <a:bodyPr/>
              <a:lstStyle/>
              <a:p>
                <a:r>
                  <a:rPr lang="en-US" dirty="0"/>
                  <a:t>An example of such a proposition is the statement “</a:t>
                </a:r>
                <a:r>
                  <a:rPr lang="en-US" i="1" dirty="0"/>
                  <a:t>The z-component of the total angular momentum of this atom is</a:t>
                </a:r>
                <a:r>
                  <a:rPr lang="en-US" dirty="0"/>
                  <a:t> </a:t>
                </a:r>
                <a:r>
                  <a:rPr lang="en-US" i="0">
                    <a:latin typeface="Cambria Math" panose="02040503050406030204" pitchFamily="18" charset="0"/>
                  </a:rPr>
                  <a:t>𝐽_𝑧=+ℏ/2</a:t>
                </a:r>
                <a:r>
                  <a:rPr lang="en-US" dirty="0"/>
                  <a:t>.” The truth of this proposition depends on the preparation of the atom. If the atom was prepared (or selected) with</a:t>
                </a:r>
                <a:r>
                  <a:rPr lang="en-US" i="0">
                    <a:latin typeface="Cambria Math" panose="02040503050406030204" pitchFamily="18" charset="0"/>
                  </a:rPr>
                  <a:t> 𝐽_𝑧=+ℏ/2</a:t>
                </a:r>
                <a:r>
                  <a:rPr lang="en-US" dirty="0"/>
                  <a:t>, then the proposition is true; if it was prepared (or selected) with</a:t>
                </a:r>
                <a:r>
                  <a:rPr lang="en-US" i="0">
                    <a:latin typeface="Cambria Math" panose="02040503050406030204" pitchFamily="18" charset="0"/>
                  </a:rPr>
                  <a:t> 𝐽_𝑧=−ℏ/2</a:t>
                </a:r>
                <a:r>
                  <a:rPr lang="en-US" dirty="0"/>
                  <a:t>, then the proposition is false. Alternatively, if the atom was initially prepared (or selected) with, say,</a:t>
                </a:r>
                <a:r>
                  <a:rPr lang="en-US" dirty="0" smtClean="0"/>
                  <a:t> </a:t>
                </a:r>
                <a:r>
                  <a:rPr lang="en-US" i="0">
                    <a:latin typeface="Cambria Math" panose="02040503050406030204" pitchFamily="18" charset="0"/>
                  </a:rPr>
                  <a:t> 𝐽_𝑦=+ℏ/2</a:t>
                </a:r>
                <a:r>
                  <a:rPr lang="en-US" dirty="0"/>
                  <a:t>, then the proposition is indefinite. The term indefinite indicates that detection of the atom with a </a:t>
                </a:r>
                <a:r>
                  <a:rPr lang="en-US" i="0">
                    <a:latin typeface="Cambria Math" panose="02040503050406030204" pitchFamily="18" charset="0"/>
                  </a:rPr>
                  <a:t>𝑧 ̂</a:t>
                </a:r>
                <a:r>
                  <a:rPr lang="en-US" dirty="0"/>
                  <a:t>-Stern-</a:t>
                </a:r>
                <a:r>
                  <a:rPr lang="en-US" dirty="0" err="1"/>
                  <a:t>Gerlach</a:t>
                </a:r>
                <a:r>
                  <a:rPr lang="en-US" dirty="0"/>
                  <a:t> apparatus may yield a count (or event) in either of the </a:t>
                </a:r>
                <a:r>
                  <a:rPr lang="en-US" i="0">
                    <a:latin typeface="Cambria Math" panose="02040503050406030204" pitchFamily="18" charset="0"/>
                  </a:rPr>
                  <a:t>𝐽_𝑧=±ℏ/2</a:t>
                </a:r>
                <a:r>
                  <a:rPr lang="en-US" dirty="0"/>
                  <a:t> detectors</a:t>
                </a:r>
                <a:r>
                  <a:rPr lang="en-US" dirty="0" smtClean="0"/>
                  <a:t>.</a:t>
                </a:r>
              </a:p>
              <a:p>
                <a:endParaRPr lang="en-US" dirty="0"/>
              </a:p>
              <a:p>
                <a:r>
                  <a:rPr lang="en-US" dirty="0"/>
                  <a:t>To more fully appreciate </a:t>
                </a:r>
                <a:r>
                  <a:rPr lang="en-US" dirty="0" err="1"/>
                  <a:t>Hartle’s</a:t>
                </a:r>
                <a:r>
                  <a:rPr lang="en-US" dirty="0"/>
                  <a:t> definition of the state of an individual quantum system, consider </a:t>
                </a:r>
                <a:r>
                  <a:rPr lang="en-US" dirty="0" smtClean="0"/>
                  <a:t>this </a:t>
                </a:r>
                <a:r>
                  <a:rPr lang="en-US" dirty="0"/>
                  <a:t>elementary truth table of a spin-half </a:t>
                </a:r>
                <a:r>
                  <a:rPr lang="en-US" dirty="0" smtClean="0"/>
                  <a:t>atom. </a:t>
                </a:r>
                <a:r>
                  <a:rPr lang="en-US" dirty="0"/>
                  <a:t>Four alternative propositions are listed in the left-hand column. In actuality, there are an infinite number of propositions, since the unit vector </a:t>
                </a:r>
                <a:r>
                  <a:rPr lang="en-US" i="0">
                    <a:latin typeface="Cambria Math" panose="02040503050406030204" pitchFamily="18" charset="0"/>
                  </a:rPr>
                  <a:t>𝑛 ̂</a:t>
                </a:r>
                <a:r>
                  <a:rPr lang="en-US" dirty="0"/>
                  <a:t> ranges over the surface of a sphere. Using </a:t>
                </a:r>
                <a:r>
                  <a:rPr lang="en-US" dirty="0" err="1"/>
                  <a:t>Hartle’s</a:t>
                </a:r>
                <a:r>
                  <a:rPr lang="en-US" dirty="0"/>
                  <a:t> terminology, each </a:t>
                </a:r>
                <a:r>
                  <a:rPr lang="en-US" i="1" dirty="0"/>
                  <a:t>column</a:t>
                </a:r>
                <a:r>
                  <a:rPr lang="en-US" dirty="0"/>
                  <a:t> of the table, such as the one highlighted, represents a pure quantum state of an individual spin-half system, and that state can be uniquely labeled by the true proposition in the column. </a:t>
                </a:r>
                <a:r>
                  <a:rPr lang="en-US" dirty="0"/>
                  <a:t>This table IS quantum information. A column of the table represents all of the information that can be known about an individual spin-half system. The column IS a state.</a:t>
                </a:r>
              </a:p>
              <a:p>
                <a:endParaRPr lang="en-US" dirty="0"/>
              </a:p>
            </p:txBody>
          </p:sp>
        </mc:Fallback>
      </mc:AlternateContent>
      <p:sp>
        <p:nvSpPr>
          <p:cNvPr id="4" name="Slide Number Placeholder 3"/>
          <p:cNvSpPr>
            <a:spLocks noGrp="1"/>
          </p:cNvSpPr>
          <p:nvPr>
            <p:ph type="sldNum" sz="quarter" idx="10"/>
          </p:nvPr>
        </p:nvSpPr>
        <p:spPr/>
        <p:txBody>
          <a:bodyPr/>
          <a:lstStyle/>
          <a:p>
            <a:fld id="{D3949E0F-E98E-44AC-8140-C0ABC996BBB1}" type="slidenum">
              <a:rPr lang="en-US" smtClean="0"/>
              <a:t>11</a:t>
            </a:fld>
            <a:endParaRPr lang="en-US" dirty="0"/>
          </a:p>
        </p:txBody>
      </p:sp>
    </p:spTree>
    <p:extLst>
      <p:ext uri="{BB962C8B-B14F-4D97-AF65-F5344CB8AC3E}">
        <p14:creationId xmlns:p14="http://schemas.microsoft.com/office/powerpoint/2010/main" val="1884462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Quantum mechanics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does </a:t>
                </a:r>
                <a:r>
                  <a:rPr lang="en-US" sz="1200" b="0" i="0" u="none" strike="noStrike" kern="1200" baseline="0" dirty="0" smtClean="0">
                    <a:solidFill>
                      <a:schemeClr val="tx1"/>
                    </a:solidFill>
                    <a:latin typeface="+mn-lt"/>
                    <a:ea typeface="+mn-ea"/>
                    <a:cs typeface="+mn-cs"/>
                  </a:rPr>
                  <a:t>not predict the outcome of an </a:t>
                </a:r>
                <a:r>
                  <a:rPr lang="en-US" sz="1200" b="0" i="0" u="none" strike="noStrike" kern="1200" baseline="0" dirty="0" smtClean="0">
                    <a:solidFill>
                      <a:schemeClr val="tx1"/>
                    </a:solidFill>
                    <a:latin typeface="+mn-lt"/>
                    <a:ea typeface="+mn-ea"/>
                    <a:cs typeface="+mn-cs"/>
                  </a:rPr>
                  <a:t>indefinite </a:t>
                </a:r>
                <a:r>
                  <a:rPr lang="en-US" sz="1200" b="0" i="0" u="none" strike="noStrike" kern="1200" baseline="0" dirty="0" smtClean="0">
                    <a:solidFill>
                      <a:schemeClr val="tx1"/>
                    </a:solidFill>
                    <a:latin typeface="+mn-lt"/>
                    <a:ea typeface="+mn-ea"/>
                    <a:cs typeface="+mn-cs"/>
                  </a:rPr>
                  <a:t>proposition</a:t>
                </a:r>
              </a:p>
              <a:p>
                <a:r>
                  <a:rPr lang="en-US" sz="1200" b="0" i="0" u="none" strike="noStrike" kern="1200" baseline="0" dirty="0" smtClean="0">
                    <a:solidFill>
                      <a:schemeClr val="tx1"/>
                    </a:solidFill>
                    <a:latin typeface="+mn-lt"/>
                    <a:ea typeface="+mn-ea"/>
                    <a:cs typeface="+mn-cs"/>
                  </a:rPr>
                  <a:t>for an individual physical system</a:t>
                </a:r>
                <a:r>
                  <a:rPr lang="en-US" sz="1200" b="0" i="0" u="none" strike="noStrike" kern="1200" baseline="0" dirty="0" smtClean="0">
                    <a:solidFill>
                      <a:schemeClr val="tx1"/>
                    </a:solidFill>
                    <a:latin typeface="+mn-lt"/>
                    <a:ea typeface="+mn-ea"/>
                    <a:cs typeface="+mn-cs"/>
                  </a:rPr>
                  <a:t>. (Jim </a:t>
                </a:r>
                <a:r>
                  <a:rPr lang="en-US" sz="1200" b="0" i="0" u="none" strike="noStrike" kern="1200" baseline="0" dirty="0" err="1" smtClean="0">
                    <a:solidFill>
                      <a:schemeClr val="tx1"/>
                    </a:solidFill>
                    <a:latin typeface="+mn-lt"/>
                    <a:ea typeface="+mn-ea"/>
                    <a:cs typeface="+mn-cs"/>
                  </a:rPr>
                  <a:t>Hartle</a:t>
                </a:r>
                <a:r>
                  <a:rPr lang="en-US" sz="1200" b="0" i="0" u="none" strike="noStrike" kern="1200" baseline="0" dirty="0" smtClean="0">
                    <a:solidFill>
                      <a:schemeClr val="tx1"/>
                    </a:solidFill>
                    <a:latin typeface="+mn-lt"/>
                    <a:ea typeface="+mn-ea"/>
                    <a:cs typeface="+mn-cs"/>
                  </a:rPr>
                  <a:t>)</a:t>
                </a:r>
              </a:p>
              <a:p>
                <a:endParaRPr lang="en-US" dirty="0"/>
              </a:p>
              <a:p>
                <a:r>
                  <a:rPr lang="en-US" dirty="0" smtClean="0"/>
                  <a:t>When one combines the vector space analysis resulting from item 1, with the randomness assertion of item 2, </a:t>
                </a:r>
                <a:r>
                  <a:rPr lang="en-US" dirty="0" err="1" smtClean="0"/>
                  <a:t>Born’s</a:t>
                </a:r>
                <a:r>
                  <a:rPr lang="en-US" dirty="0" smtClean="0"/>
                  <a:t>  rule result immediately.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Ψ</m:t>
                        </m:r>
                      </m:e>
                      <m:sup>
                        <m:r>
                          <a:rPr lang="en-US" b="0" i="1" smtClean="0">
                            <a:latin typeface="Cambria Math" panose="02040503050406030204" pitchFamily="18" charset="0"/>
                          </a:rPr>
                          <m:t>∗</m:t>
                        </m:r>
                      </m:sup>
                    </m:sSup>
                    <m:r>
                      <m:rPr>
                        <m:sty m:val="p"/>
                      </m:rPr>
                      <a:rPr lang="en-US" b="0" i="0" smtClean="0">
                        <a:latin typeface="Cambria Math" panose="02040503050406030204" pitchFamily="18" charset="0"/>
                      </a:rPr>
                      <m:t>Ψ</m:t>
                    </m:r>
                    <m:r>
                      <a:rPr lang="en-US" b="0" i="1" smtClean="0">
                        <a:latin typeface="Cambria Math" panose="02040503050406030204" pitchFamily="18" charset="0"/>
                      </a:rPr>
                      <m:t>. </m:t>
                    </m:r>
                  </m:oMath>
                </a14:m>
                <a:endParaRPr lang="en-US" dirty="0"/>
              </a:p>
            </p:txBody>
          </p:sp>
        </mc:Choice>
        <mc:Fallback>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Quantum mechanics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does </a:t>
                </a:r>
                <a:r>
                  <a:rPr lang="en-US" sz="1200" b="0" i="0" u="none" strike="noStrike" kern="1200" baseline="0" dirty="0" smtClean="0">
                    <a:solidFill>
                      <a:schemeClr val="tx1"/>
                    </a:solidFill>
                    <a:latin typeface="+mn-lt"/>
                    <a:ea typeface="+mn-ea"/>
                    <a:cs typeface="+mn-cs"/>
                  </a:rPr>
                  <a:t>not predict the outcome of an </a:t>
                </a:r>
                <a:r>
                  <a:rPr lang="en-US" sz="1200" b="0" i="0" u="none" strike="noStrike" kern="1200" baseline="0" dirty="0" smtClean="0">
                    <a:solidFill>
                      <a:schemeClr val="tx1"/>
                    </a:solidFill>
                    <a:latin typeface="+mn-lt"/>
                    <a:ea typeface="+mn-ea"/>
                    <a:cs typeface="+mn-cs"/>
                  </a:rPr>
                  <a:t>indefinite </a:t>
                </a:r>
                <a:r>
                  <a:rPr lang="en-US" sz="1200" b="0" i="0" u="none" strike="noStrike" kern="1200" baseline="0" dirty="0" smtClean="0">
                    <a:solidFill>
                      <a:schemeClr val="tx1"/>
                    </a:solidFill>
                    <a:latin typeface="+mn-lt"/>
                    <a:ea typeface="+mn-ea"/>
                    <a:cs typeface="+mn-cs"/>
                  </a:rPr>
                  <a:t>proposition</a:t>
                </a:r>
              </a:p>
              <a:p>
                <a:r>
                  <a:rPr lang="en-US" sz="1200" b="0" i="0" u="none" strike="noStrike" kern="1200" baseline="0" dirty="0" smtClean="0">
                    <a:solidFill>
                      <a:schemeClr val="tx1"/>
                    </a:solidFill>
                    <a:latin typeface="+mn-lt"/>
                    <a:ea typeface="+mn-ea"/>
                    <a:cs typeface="+mn-cs"/>
                  </a:rPr>
                  <a:t>for an individual physical system</a:t>
                </a:r>
                <a:r>
                  <a:rPr lang="en-US" sz="1200" b="0" i="0" u="none" strike="noStrike" kern="1200" baseline="0" dirty="0" smtClean="0">
                    <a:solidFill>
                      <a:schemeClr val="tx1"/>
                    </a:solidFill>
                    <a:latin typeface="+mn-lt"/>
                    <a:ea typeface="+mn-ea"/>
                    <a:cs typeface="+mn-cs"/>
                  </a:rPr>
                  <a:t>. (Jim </a:t>
                </a:r>
                <a:r>
                  <a:rPr lang="en-US" sz="1200" b="0" i="0" u="none" strike="noStrike" kern="1200" baseline="0" dirty="0" err="1" smtClean="0">
                    <a:solidFill>
                      <a:schemeClr val="tx1"/>
                    </a:solidFill>
                    <a:latin typeface="+mn-lt"/>
                    <a:ea typeface="+mn-ea"/>
                    <a:cs typeface="+mn-cs"/>
                  </a:rPr>
                  <a:t>Hartle</a:t>
                </a:r>
                <a:r>
                  <a:rPr lang="en-US" sz="1200" b="0" i="0" u="none" strike="noStrike" kern="1200" baseline="0" dirty="0" smtClean="0">
                    <a:solidFill>
                      <a:schemeClr val="tx1"/>
                    </a:solidFill>
                    <a:latin typeface="+mn-lt"/>
                    <a:ea typeface="+mn-ea"/>
                    <a:cs typeface="+mn-cs"/>
                  </a:rPr>
                  <a:t>)</a:t>
                </a:r>
              </a:p>
              <a:p>
                <a:endParaRPr lang="en-US" dirty="0"/>
              </a:p>
              <a:p>
                <a:r>
                  <a:rPr lang="en-US" dirty="0" smtClean="0"/>
                  <a:t>When one combines the vector space analysis resulting from item 1, with the randomness assertion of item 2, </a:t>
                </a:r>
                <a:r>
                  <a:rPr lang="en-US" dirty="0" err="1" smtClean="0"/>
                  <a:t>Born’s</a:t>
                </a:r>
                <a:r>
                  <a:rPr lang="en-US" dirty="0" smtClean="0"/>
                  <a:t>  rule result immediately. </a:t>
                </a:r>
                <a:r>
                  <a:rPr lang="en-US" b="0" i="0" smtClean="0">
                    <a:latin typeface="Cambria Math" panose="02040503050406030204" pitchFamily="18" charset="0"/>
                  </a:rPr>
                  <a:t>𝑃=Ψ^∗ Ψ. </a:t>
                </a:r>
                <a:endParaRPr lang="en-US" dirty="0"/>
              </a:p>
            </p:txBody>
          </p:sp>
        </mc:Fallback>
      </mc:AlternateContent>
      <p:sp>
        <p:nvSpPr>
          <p:cNvPr id="4" name="Slide Number Placeholder 3"/>
          <p:cNvSpPr>
            <a:spLocks noGrp="1"/>
          </p:cNvSpPr>
          <p:nvPr>
            <p:ph type="sldNum" sz="quarter" idx="10"/>
          </p:nvPr>
        </p:nvSpPr>
        <p:spPr/>
        <p:txBody>
          <a:bodyPr/>
          <a:lstStyle/>
          <a:p>
            <a:fld id="{D3949E0F-E98E-44AC-8140-C0ABC996BBB1}" type="slidenum">
              <a:rPr lang="en-US" smtClean="0"/>
              <a:t>12</a:t>
            </a:fld>
            <a:endParaRPr lang="en-US" dirty="0"/>
          </a:p>
        </p:txBody>
      </p:sp>
    </p:spTree>
    <p:extLst>
      <p:ext uri="{BB962C8B-B14F-4D97-AF65-F5344CB8AC3E}">
        <p14:creationId xmlns:p14="http://schemas.microsoft.com/office/powerpoint/2010/main" val="168307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a:t>
            </a:r>
            <a:r>
              <a:rPr lang="en-US" baseline="30000" dirty="0" smtClean="0"/>
              <a:t>rd</a:t>
            </a:r>
            <a:r>
              <a:rPr lang="en-US" dirty="0" smtClean="0"/>
              <a:t> item in the list simply notes the manifest symmetries of isolated physical systems: reproducibility in time, independence of the reference frame.</a:t>
            </a:r>
            <a:endParaRPr lang="en-US" dirty="0"/>
          </a:p>
        </p:txBody>
      </p:sp>
      <p:sp>
        <p:nvSpPr>
          <p:cNvPr id="4" name="Slide Number Placeholder 3"/>
          <p:cNvSpPr>
            <a:spLocks noGrp="1"/>
          </p:cNvSpPr>
          <p:nvPr>
            <p:ph type="sldNum" sz="quarter" idx="10"/>
          </p:nvPr>
        </p:nvSpPr>
        <p:spPr/>
        <p:txBody>
          <a:bodyPr/>
          <a:lstStyle/>
          <a:p>
            <a:fld id="{D3949E0F-E98E-44AC-8140-C0ABC996BBB1}" type="slidenum">
              <a:rPr lang="en-US" smtClean="0"/>
              <a:t>13</a:t>
            </a:fld>
            <a:endParaRPr lang="en-US" dirty="0"/>
          </a:p>
        </p:txBody>
      </p:sp>
    </p:spTree>
    <p:extLst>
      <p:ext uri="{BB962C8B-B14F-4D97-AF65-F5344CB8AC3E}">
        <p14:creationId xmlns:p14="http://schemas.microsoft.com/office/powerpoint/2010/main" val="2850724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invariance of the probability under these symmetry operations in turn implies the time-dependent Schrodinger equation and the canonical commutation relations (Cavagnero, unpublished).  </a:t>
            </a:r>
            <a:endParaRPr lang="en-US" dirty="0"/>
          </a:p>
        </p:txBody>
      </p:sp>
      <p:sp>
        <p:nvSpPr>
          <p:cNvPr id="4" name="Slide Number Placeholder 3"/>
          <p:cNvSpPr>
            <a:spLocks noGrp="1"/>
          </p:cNvSpPr>
          <p:nvPr>
            <p:ph type="sldNum" sz="quarter" idx="10"/>
          </p:nvPr>
        </p:nvSpPr>
        <p:spPr/>
        <p:txBody>
          <a:bodyPr/>
          <a:lstStyle/>
          <a:p>
            <a:fld id="{D3949E0F-E98E-44AC-8140-C0ABC996BBB1}" type="slidenum">
              <a:rPr lang="en-US" smtClean="0"/>
              <a:t>14</a:t>
            </a:fld>
            <a:endParaRPr lang="en-US" dirty="0"/>
          </a:p>
        </p:txBody>
      </p:sp>
    </p:spTree>
    <p:extLst>
      <p:ext uri="{BB962C8B-B14F-4D97-AF65-F5344CB8AC3E}">
        <p14:creationId xmlns:p14="http://schemas.microsoft.com/office/powerpoint/2010/main" val="1670154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remaining task is to set the scales of mass, length and time, a feat which is accomplished by associating the generators of space and time translations with the momentum and energy, respectively. </a:t>
            </a:r>
          </a:p>
          <a:p>
            <a:endParaRPr lang="en-US" dirty="0"/>
          </a:p>
          <a:p>
            <a:endParaRPr lang="en-US" dirty="0"/>
          </a:p>
        </p:txBody>
      </p:sp>
      <p:sp>
        <p:nvSpPr>
          <p:cNvPr id="4" name="Slide Number Placeholder 3"/>
          <p:cNvSpPr>
            <a:spLocks noGrp="1"/>
          </p:cNvSpPr>
          <p:nvPr>
            <p:ph type="sldNum" sz="quarter" idx="10"/>
          </p:nvPr>
        </p:nvSpPr>
        <p:spPr/>
        <p:txBody>
          <a:bodyPr/>
          <a:lstStyle/>
          <a:p>
            <a:fld id="{D3949E0F-E98E-44AC-8140-C0ABC996BBB1}" type="slidenum">
              <a:rPr lang="en-US" smtClean="0"/>
              <a:t>15</a:t>
            </a:fld>
            <a:endParaRPr lang="en-US" dirty="0"/>
          </a:p>
        </p:txBody>
      </p:sp>
    </p:spTree>
    <p:extLst>
      <p:ext uri="{BB962C8B-B14F-4D97-AF65-F5344CB8AC3E}">
        <p14:creationId xmlns:p14="http://schemas.microsoft.com/office/powerpoint/2010/main" val="2535277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a:xfrm>
                <a:off x="685800" y="4495800"/>
                <a:ext cx="5486400" cy="3600450"/>
              </a:xfrm>
            </p:spPr>
            <p:txBody>
              <a:bodyPr/>
              <a:lstStyle/>
              <a:p>
                <a:r>
                  <a:rPr lang="en-US" dirty="0" smtClean="0"/>
                  <a:t>So, for years I have used these 4 falsifiable empirical “postulates” to “derive” the conventional postulates of quantum mechanics. </a:t>
                </a:r>
              </a:p>
              <a:p>
                <a:endParaRPr lang="en-US" dirty="0"/>
              </a:p>
              <a:p>
                <a:r>
                  <a:rPr lang="en-US" dirty="0" smtClean="0"/>
                  <a:t>(Note that, in the limit that </a:t>
                </a:r>
                <a14:m>
                  <m:oMath xmlns:m="http://schemas.openxmlformats.org/officeDocument/2006/math">
                    <m:r>
                      <a:rPr lang="en-US" b="0" i="1" smtClean="0">
                        <a:latin typeface="Cambria Math" panose="02040503050406030204" pitchFamily="18" charset="0"/>
                      </a:rPr>
                      <m:t>ℏ→0</m:t>
                    </m:r>
                  </m:oMath>
                </a14:m>
                <a:r>
                  <a:rPr lang="en-US" dirty="0" smtClean="0"/>
                  <a:t>, all scales vanish. In addition, items 1 and 2 become meaningless, as there is no way to distinguish spin up and spin down particles.)</a:t>
                </a:r>
              </a:p>
              <a:p>
                <a:endParaRPr lang="en-US" dirty="0"/>
              </a:p>
              <a:p>
                <a:r>
                  <a:rPr lang="en-US" dirty="0" smtClean="0"/>
                  <a:t>Have I been doing my students an injustice all these years?</a:t>
                </a:r>
              </a:p>
              <a:p>
                <a:endParaRPr lang="en-US" dirty="0"/>
              </a:p>
              <a:p>
                <a:endParaRPr lang="en-US" dirty="0"/>
              </a:p>
            </p:txBody>
          </p:sp>
        </mc:Choice>
        <mc:Fallback>
          <p:sp>
            <p:nvSpPr>
              <p:cNvPr id="3" name="Notes Placeholder 2"/>
              <p:cNvSpPr>
                <a:spLocks noGrp="1"/>
              </p:cNvSpPr>
              <p:nvPr>
                <p:ph type="body" idx="1"/>
              </p:nvPr>
            </p:nvSpPr>
            <p:spPr>
              <a:xfrm>
                <a:off x="685800" y="4495800"/>
                <a:ext cx="5486400" cy="3600450"/>
              </a:xfrm>
            </p:spPr>
            <p:txBody>
              <a:bodyPr/>
              <a:lstStyle/>
              <a:p>
                <a:r>
                  <a:rPr lang="en-US" dirty="0" smtClean="0"/>
                  <a:t>So, for years I have used these 4 falsifiable empirical “postulates” to “derive” the conventional postulates of quantum mechanics. </a:t>
                </a:r>
              </a:p>
              <a:p>
                <a:endParaRPr lang="en-US" dirty="0"/>
              </a:p>
              <a:p>
                <a:r>
                  <a:rPr lang="en-US" dirty="0" smtClean="0"/>
                  <a:t>(Note that, in the limit that </a:t>
                </a:r>
                <a:r>
                  <a:rPr lang="en-US" b="0" i="0" smtClean="0">
                    <a:latin typeface="Cambria Math" panose="02040503050406030204" pitchFamily="18" charset="0"/>
                  </a:rPr>
                  <a:t>ℏ→0</a:t>
                </a:r>
                <a:r>
                  <a:rPr lang="en-US" dirty="0" smtClean="0"/>
                  <a:t>, all scales vanish. In addition, items 1 and 2 become meaningless, as there is no way to distinguish spin up and spin down particles.)</a:t>
                </a:r>
              </a:p>
              <a:p>
                <a:endParaRPr lang="en-US" dirty="0"/>
              </a:p>
              <a:p>
                <a:r>
                  <a:rPr lang="en-US" dirty="0" smtClean="0"/>
                  <a:t>Have I been doing my students an injustice all these years?</a:t>
                </a:r>
              </a:p>
              <a:p>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D3949E0F-E98E-44AC-8140-C0ABC996BBB1}" type="slidenum">
              <a:rPr lang="en-US" smtClean="0"/>
              <a:t>16</a:t>
            </a:fld>
            <a:endParaRPr lang="en-US" dirty="0"/>
          </a:p>
        </p:txBody>
      </p:sp>
    </p:spTree>
    <p:extLst>
      <p:ext uri="{BB962C8B-B14F-4D97-AF65-F5344CB8AC3E}">
        <p14:creationId xmlns:p14="http://schemas.microsoft.com/office/powerpoint/2010/main" val="1108992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one distinguish the various interpretations of quantum mechanics, if not empirically? </a:t>
            </a:r>
            <a:endParaRPr lang="en-US" dirty="0"/>
          </a:p>
        </p:txBody>
      </p:sp>
      <p:sp>
        <p:nvSpPr>
          <p:cNvPr id="4" name="Slide Number Placeholder 3"/>
          <p:cNvSpPr>
            <a:spLocks noGrp="1"/>
          </p:cNvSpPr>
          <p:nvPr>
            <p:ph type="sldNum" sz="quarter" idx="10"/>
          </p:nvPr>
        </p:nvSpPr>
        <p:spPr/>
        <p:txBody>
          <a:bodyPr/>
          <a:lstStyle/>
          <a:p>
            <a:fld id="{D3949E0F-E98E-44AC-8140-C0ABC996BBB1}" type="slidenum">
              <a:rPr lang="en-US" smtClean="0"/>
              <a:t>17</a:t>
            </a:fld>
            <a:endParaRPr lang="en-US"/>
          </a:p>
        </p:txBody>
      </p:sp>
    </p:spTree>
    <p:extLst>
      <p:ext uri="{BB962C8B-B14F-4D97-AF65-F5344CB8AC3E}">
        <p14:creationId xmlns:p14="http://schemas.microsoft.com/office/powerpoint/2010/main" val="3355363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my lackluster conclusions. </a:t>
            </a:r>
            <a:endParaRPr lang="en-US" dirty="0"/>
          </a:p>
        </p:txBody>
      </p:sp>
      <p:sp>
        <p:nvSpPr>
          <p:cNvPr id="4" name="Slide Number Placeholder 3"/>
          <p:cNvSpPr>
            <a:spLocks noGrp="1"/>
          </p:cNvSpPr>
          <p:nvPr>
            <p:ph type="sldNum" sz="quarter" idx="10"/>
          </p:nvPr>
        </p:nvSpPr>
        <p:spPr/>
        <p:txBody>
          <a:bodyPr/>
          <a:lstStyle/>
          <a:p>
            <a:fld id="{D3949E0F-E98E-44AC-8140-C0ABC996BBB1}" type="slidenum">
              <a:rPr lang="en-US" smtClean="0"/>
              <a:t>18</a:t>
            </a:fld>
            <a:endParaRPr lang="en-US" dirty="0"/>
          </a:p>
        </p:txBody>
      </p:sp>
    </p:spTree>
    <p:extLst>
      <p:ext uri="{BB962C8B-B14F-4D97-AF65-F5344CB8AC3E}">
        <p14:creationId xmlns:p14="http://schemas.microsoft.com/office/powerpoint/2010/main" val="2939561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characteristic which Tony shares with my thesis advisor, Ugo </a:t>
            </a:r>
            <a:r>
              <a:rPr lang="en-US" dirty="0" err="1" smtClean="0"/>
              <a:t>Fano</a:t>
            </a:r>
            <a:r>
              <a:rPr lang="en-US" dirty="0" smtClean="0"/>
              <a:t>, is the emphasis they place on  careful articulation of difficult issues. </a:t>
            </a:r>
          </a:p>
          <a:p>
            <a:endParaRPr lang="en-US" dirty="0"/>
          </a:p>
          <a:p>
            <a:r>
              <a:rPr lang="en-US" dirty="0" smtClean="0"/>
              <a:t>I have done my best to follow their lead in this regard, and </a:t>
            </a:r>
            <a:r>
              <a:rPr lang="en-US" i="1" dirty="0" smtClean="0"/>
              <a:t> hope that my students are better for it. </a:t>
            </a:r>
          </a:p>
          <a:p>
            <a:endParaRPr lang="en-US" i="1" dirty="0"/>
          </a:p>
          <a:p>
            <a:r>
              <a:rPr lang="en-US" i="1" dirty="0" smtClean="0"/>
              <a:t>Thanks, Tony</a:t>
            </a:r>
            <a:endParaRPr lang="en-US" dirty="0"/>
          </a:p>
        </p:txBody>
      </p:sp>
      <p:sp>
        <p:nvSpPr>
          <p:cNvPr id="4" name="Slide Number Placeholder 3"/>
          <p:cNvSpPr>
            <a:spLocks noGrp="1"/>
          </p:cNvSpPr>
          <p:nvPr>
            <p:ph type="sldNum" sz="quarter" idx="10"/>
          </p:nvPr>
        </p:nvSpPr>
        <p:spPr/>
        <p:txBody>
          <a:bodyPr/>
          <a:lstStyle/>
          <a:p>
            <a:fld id="{D3949E0F-E98E-44AC-8140-C0ABC996BBB1}" type="slidenum">
              <a:rPr lang="en-US" smtClean="0"/>
              <a:t>19</a:t>
            </a:fld>
            <a:endParaRPr lang="en-US"/>
          </a:p>
        </p:txBody>
      </p:sp>
    </p:spTree>
    <p:extLst>
      <p:ext uri="{BB962C8B-B14F-4D97-AF65-F5344CB8AC3E}">
        <p14:creationId xmlns:p14="http://schemas.microsoft.com/office/powerpoint/2010/main" val="259514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listen to the various talks today, perhaps you will reflect upon the extraordinary success of quantum mechanics as a description of, and predictive tool for, a wide array of physical phenomena. The accuracy with which modern experiments in AMO physics are theoretically predicted or reproduced by quantum mechanics is nothing short of astonishing. And yet, despite great advances in coincidence detection, in quantum state control, and in the elimination of temperature as a relevant variable in many experiments, the subject remains as conceptually challenging today as it was a half-century ago. </a:t>
            </a:r>
            <a:endParaRPr lang="en-US" dirty="0" smtClean="0"/>
          </a:p>
          <a:p>
            <a:endParaRPr lang="en-US" dirty="0"/>
          </a:p>
          <a:p>
            <a:r>
              <a:rPr lang="en-US" dirty="0" smtClean="0"/>
              <a:t>I </a:t>
            </a:r>
            <a:r>
              <a:rPr lang="en-US" dirty="0" smtClean="0"/>
              <a:t>don’t believe that pedagogy has kept pace with other developments in the field. </a:t>
            </a:r>
          </a:p>
          <a:p>
            <a:endParaRPr lang="en-US" dirty="0"/>
          </a:p>
          <a:p>
            <a:r>
              <a:rPr lang="en-US" dirty="0" smtClean="0"/>
              <a:t>What Feynman said in 1965 is probably just as true today. And that is a sobering thought.</a:t>
            </a:r>
          </a:p>
          <a:p>
            <a:endParaRPr lang="en-US" dirty="0"/>
          </a:p>
          <a:p>
            <a:r>
              <a:rPr lang="en-US" dirty="0" smtClean="0"/>
              <a:t>For example, if Feynman is still right, then that means that none of today’s speakers understand what they are talking about. (If you disagree with that conclusion, then you can take it up with Feynman.)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3949E0F-E98E-44AC-8140-C0ABC996BBB1}" type="slidenum">
              <a:rPr lang="en-US" smtClean="0"/>
              <a:t>2</a:t>
            </a:fld>
            <a:endParaRPr lang="en-US" dirty="0"/>
          </a:p>
        </p:txBody>
      </p:sp>
    </p:spTree>
    <p:extLst>
      <p:ext uri="{BB962C8B-B14F-4D97-AF65-F5344CB8AC3E}">
        <p14:creationId xmlns:p14="http://schemas.microsoft.com/office/powerpoint/2010/main" val="220491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nature abhors a vacuum, and so our collective lack of understanding of quantum mechanics has produced a proliferation of interpretations over the last 80 years. There are so-called collapse theories, many-worlds theories, hidden variable theories (only some of which have been discarded), information-based theories, and some others that generally fall under the  heading of ensemble interpretations.  </a:t>
            </a:r>
          </a:p>
          <a:p>
            <a:endParaRPr lang="en-US" dirty="0"/>
          </a:p>
          <a:p>
            <a:r>
              <a:rPr lang="en-US" dirty="0" smtClean="0"/>
              <a:t>One generally hears little about these theories within the AMO community, which seems far more focused on applications of quantum mechanics, and on extending the domain of applications through both technological and computational advances. </a:t>
            </a:r>
            <a:endParaRPr lang="en-US" dirty="0"/>
          </a:p>
        </p:txBody>
      </p:sp>
      <p:sp>
        <p:nvSpPr>
          <p:cNvPr id="4" name="Slide Number Placeholder 3"/>
          <p:cNvSpPr>
            <a:spLocks noGrp="1"/>
          </p:cNvSpPr>
          <p:nvPr>
            <p:ph type="sldNum" sz="quarter" idx="10"/>
          </p:nvPr>
        </p:nvSpPr>
        <p:spPr/>
        <p:txBody>
          <a:bodyPr/>
          <a:lstStyle/>
          <a:p>
            <a:fld id="{D3949E0F-E98E-44AC-8140-C0ABC996BBB1}" type="slidenum">
              <a:rPr lang="en-US" smtClean="0"/>
              <a:t>3</a:t>
            </a:fld>
            <a:endParaRPr lang="en-US"/>
          </a:p>
        </p:txBody>
      </p:sp>
    </p:spTree>
    <p:extLst>
      <p:ext uri="{BB962C8B-B14F-4D97-AF65-F5344CB8AC3E}">
        <p14:creationId xmlns:p14="http://schemas.microsoft.com/office/powerpoint/2010/main" val="4181181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many AMO scientists might subscribe to (or at least appreciate) the point of view expressed by Freeman Dyson in 2007 … a view which I shared and often discussed with students in my own classes over the past 20 years. </a:t>
            </a:r>
          </a:p>
          <a:p>
            <a:endParaRPr lang="en-US" dirty="0"/>
          </a:p>
          <a:p>
            <a:r>
              <a:rPr lang="en-US" dirty="0" smtClean="0"/>
              <a:t>I guess we could call this the Nike interpretation, and add that to the list … just do it!</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D3949E0F-E98E-44AC-8140-C0ABC996BBB1}" type="slidenum">
              <a:rPr lang="en-US" smtClean="0"/>
              <a:t>4</a:t>
            </a:fld>
            <a:endParaRPr lang="en-US"/>
          </a:p>
        </p:txBody>
      </p:sp>
    </p:spTree>
    <p:extLst>
      <p:ext uri="{BB962C8B-B14F-4D97-AF65-F5344CB8AC3E}">
        <p14:creationId xmlns:p14="http://schemas.microsoft.com/office/powerpoint/2010/main" val="352311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But my view of this approach, at least from a pedagogical perspective, has changed in recent years, prodded by the publication of Steven Weinberg’s lecture notes in quantum mechanics in 2013. This excellent text reminds me of Schiff’s out of print book, which is where I first studied the subject. Weinberg includes a section of his text, Section 3.7, in which he discusses at some length the various interpretations, and in which he debunks all of them, arriving at a remarkably frank conclusion which is even stronger than Feynman’s comment 48 years earlier. </a:t>
            </a:r>
          </a:p>
          <a:p>
            <a:endParaRPr lang="en-US" dirty="0"/>
          </a:p>
          <a:p>
            <a:r>
              <a:rPr lang="en-US" dirty="0" smtClean="0"/>
              <a:t>Much of his discussion centers on the so-called “measurement problem,” how one might incorporate the measurement apparatus, and possibly observers, in quantum calculations, even in principle. </a:t>
            </a:r>
            <a:r>
              <a:rPr lang="en-US" dirty="0"/>
              <a:t>H</a:t>
            </a:r>
            <a:r>
              <a:rPr lang="en-US" dirty="0" smtClean="0"/>
              <a:t>e describes attempts to resolve this problem by deriving the Born Rule from the time-dependent Schrodinger equation. That is to say, he, and a growing number of other authors attempt to use our ignorance of the microscopic details of the apparatus and the environment to explain the origin of quantum randomness and uncertainty. </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D3949E0F-E98E-44AC-8140-C0ABC996BBB1}" type="slidenum">
              <a:rPr lang="en-US" smtClean="0"/>
              <a:t>5</a:t>
            </a:fld>
            <a:endParaRPr lang="en-US"/>
          </a:p>
        </p:txBody>
      </p:sp>
    </p:spTree>
    <p:extLst>
      <p:ext uri="{BB962C8B-B14F-4D97-AF65-F5344CB8AC3E}">
        <p14:creationId xmlns:p14="http://schemas.microsoft.com/office/powerpoint/2010/main" val="388583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25500"/>
            <a:ext cx="5486400" cy="3086100"/>
          </a:xfrm>
        </p:spPr>
      </p:sp>
      <p:sp>
        <p:nvSpPr>
          <p:cNvPr id="3" name="Notes Placeholder 2"/>
          <p:cNvSpPr>
            <a:spLocks noGrp="1"/>
          </p:cNvSpPr>
          <p:nvPr>
            <p:ph type="body" idx="1"/>
          </p:nvPr>
        </p:nvSpPr>
        <p:spPr/>
        <p:txBody>
          <a:bodyPr/>
          <a:lstStyle/>
          <a:p>
            <a:r>
              <a:rPr lang="en-US" dirty="0" smtClean="0"/>
              <a:t>This approach to quantum mechanics is strange to me. It </a:t>
            </a:r>
            <a:r>
              <a:rPr lang="en-US" dirty="0" smtClean="0"/>
              <a:t>has culminated</a:t>
            </a:r>
            <a:r>
              <a:rPr lang="en-US" dirty="0" smtClean="0"/>
              <a:t> </a:t>
            </a:r>
            <a:r>
              <a:rPr lang="en-US" dirty="0" smtClean="0"/>
              <a:t>in a Physics Today article by </a:t>
            </a:r>
            <a:r>
              <a:rPr lang="en-US" dirty="0" err="1" smtClean="0"/>
              <a:t>Zurek</a:t>
            </a:r>
            <a:r>
              <a:rPr lang="en-US" dirty="0" smtClean="0"/>
              <a:t> which appeared in October of last year, in which the Born rule is derived “or at least motivate[d]” by consideration of the role of the environment on the measurement process. </a:t>
            </a:r>
          </a:p>
          <a:p>
            <a:endParaRPr lang="en-US" dirty="0"/>
          </a:p>
          <a:p>
            <a:r>
              <a:rPr lang="en-US" dirty="0" smtClean="0"/>
              <a:t>The quantum mechanics described in this article is barely recognizable; it involves a fair number of constructs that are rarely discussed in textbooks … pointer states, </a:t>
            </a:r>
            <a:r>
              <a:rPr lang="en-US" dirty="0" err="1" smtClean="0"/>
              <a:t>decoherence</a:t>
            </a:r>
            <a:r>
              <a:rPr lang="en-US" dirty="0" smtClean="0"/>
              <a:t>, entanglement-assisted invariance (or </a:t>
            </a:r>
            <a:r>
              <a:rPr lang="en-US" dirty="0" err="1" smtClean="0"/>
              <a:t>en</a:t>
            </a:r>
            <a:r>
              <a:rPr lang="en-US" dirty="0" smtClean="0"/>
              <a:t>-variance), and even something called quantum Darwinism. </a:t>
            </a:r>
            <a:endParaRPr lang="en-US" dirty="0"/>
          </a:p>
        </p:txBody>
      </p:sp>
      <p:sp>
        <p:nvSpPr>
          <p:cNvPr id="4" name="Slide Number Placeholder 3"/>
          <p:cNvSpPr>
            <a:spLocks noGrp="1"/>
          </p:cNvSpPr>
          <p:nvPr>
            <p:ph type="sldNum" sz="quarter" idx="10"/>
          </p:nvPr>
        </p:nvSpPr>
        <p:spPr/>
        <p:txBody>
          <a:bodyPr/>
          <a:lstStyle/>
          <a:p>
            <a:fld id="{D3949E0F-E98E-44AC-8140-C0ABC996BBB1}" type="slidenum">
              <a:rPr lang="en-US" smtClean="0"/>
              <a:t>6</a:t>
            </a:fld>
            <a:endParaRPr lang="en-US"/>
          </a:p>
        </p:txBody>
      </p:sp>
    </p:spTree>
    <p:extLst>
      <p:ext uri="{BB962C8B-B14F-4D97-AF65-F5344CB8AC3E}">
        <p14:creationId xmlns:p14="http://schemas.microsoft.com/office/powerpoint/2010/main" val="191927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Zurek</a:t>
            </a:r>
            <a:r>
              <a:rPr lang="en-US" dirty="0" smtClean="0"/>
              <a:t> (of Kibble and </a:t>
            </a:r>
            <a:r>
              <a:rPr lang="en-US" dirty="0" err="1" smtClean="0"/>
              <a:t>Zurek</a:t>
            </a:r>
            <a:r>
              <a:rPr lang="en-US" dirty="0" smtClean="0"/>
              <a:t> fame, to CMPs) doesn’t just add these new constructs to the familiar paradigm, he decimates the paradigm … eliminating the spectral postulate, the collapse postulate, and the Born rule; or rather, claiming that these three postulates are instead emergent properties of a system which includes the macroscopic apparatus and environment. </a:t>
            </a:r>
            <a:endParaRPr lang="en-US" dirty="0"/>
          </a:p>
        </p:txBody>
      </p:sp>
      <p:sp>
        <p:nvSpPr>
          <p:cNvPr id="4" name="Slide Number Placeholder 3"/>
          <p:cNvSpPr>
            <a:spLocks noGrp="1"/>
          </p:cNvSpPr>
          <p:nvPr>
            <p:ph type="sldNum" sz="quarter" idx="10"/>
          </p:nvPr>
        </p:nvSpPr>
        <p:spPr/>
        <p:txBody>
          <a:bodyPr/>
          <a:lstStyle/>
          <a:p>
            <a:fld id="{D3949E0F-E98E-44AC-8140-C0ABC996BBB1}" type="slidenum">
              <a:rPr lang="en-US" smtClean="0"/>
              <a:t>7</a:t>
            </a:fld>
            <a:endParaRPr lang="en-US"/>
          </a:p>
        </p:txBody>
      </p:sp>
    </p:spTree>
    <p:extLst>
      <p:ext uri="{BB962C8B-B14F-4D97-AF65-F5344CB8AC3E}">
        <p14:creationId xmlns:p14="http://schemas.microsoft.com/office/powerpoint/2010/main" val="304954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t>
            </a:r>
            <a:r>
              <a:rPr lang="en-US" dirty="0" err="1" smtClean="0"/>
              <a:t>Zurek’s</a:t>
            </a:r>
            <a:r>
              <a:rPr lang="en-US" dirty="0" smtClean="0"/>
              <a:t> analysis is correct, then quantum mechanics is not the theory we thought it was, the theory we have been teaching and using for 90 years. It is a simpler and better theory, with fewer postulates, and fewer assumptions. </a:t>
            </a:r>
          </a:p>
          <a:p>
            <a:endParaRPr lang="en-US" dirty="0"/>
          </a:p>
          <a:p>
            <a:r>
              <a:rPr lang="en-US" dirty="0" smtClean="0"/>
              <a:t>But it troubles me very deeply, and I have spent a  good deal of time trying to articulate why. That’s what I would like to do in the remaining time that is left to me  today. </a:t>
            </a:r>
            <a:endParaRPr lang="en-US" dirty="0"/>
          </a:p>
        </p:txBody>
      </p:sp>
      <p:sp>
        <p:nvSpPr>
          <p:cNvPr id="4" name="Slide Number Placeholder 3"/>
          <p:cNvSpPr>
            <a:spLocks noGrp="1"/>
          </p:cNvSpPr>
          <p:nvPr>
            <p:ph type="sldNum" sz="quarter" idx="10"/>
          </p:nvPr>
        </p:nvSpPr>
        <p:spPr/>
        <p:txBody>
          <a:bodyPr/>
          <a:lstStyle/>
          <a:p>
            <a:fld id="{D3949E0F-E98E-44AC-8140-C0ABC996BBB1}" type="slidenum">
              <a:rPr lang="en-US" smtClean="0"/>
              <a:t>8</a:t>
            </a:fld>
            <a:endParaRPr lang="en-US"/>
          </a:p>
        </p:txBody>
      </p:sp>
    </p:spTree>
    <p:extLst>
      <p:ext uri="{BB962C8B-B14F-4D97-AF65-F5344CB8AC3E}">
        <p14:creationId xmlns:p14="http://schemas.microsoft.com/office/powerpoint/2010/main" val="263089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many years I have regarded quantum mechanics as an empirical science based on 4 observations. I hesitate to call these “postulates” … if they are postulates, then they have greater similarity to the postulates of Special Relativity, then to the postulates of quantum mechanics. </a:t>
            </a:r>
          </a:p>
          <a:p>
            <a:endParaRPr lang="en-US" dirty="0"/>
          </a:p>
          <a:p>
            <a:r>
              <a:rPr lang="en-US" dirty="0" smtClean="0"/>
              <a:t>They are observations culled from a large number of experiments, and are just as subject to the slings and arrows of outrageous fortune as are any other experimental “facts”.  They are, I think, falsifiable facts. And they imply the entire structure of quantum mechanics contained within the conventional postulates of quantum mechanics. </a:t>
            </a:r>
          </a:p>
          <a:p>
            <a:endParaRPr lang="en-US" dirty="0"/>
          </a:p>
          <a:p>
            <a:r>
              <a:rPr lang="en-US" dirty="0" smtClean="0"/>
              <a:t>I attribute them, in large part, to Jim </a:t>
            </a:r>
            <a:r>
              <a:rPr lang="en-US" dirty="0" err="1" smtClean="0"/>
              <a:t>Hartle</a:t>
            </a:r>
            <a:r>
              <a:rPr lang="en-US" dirty="0" smtClean="0"/>
              <a:t>, since he generated #2 in its simplest form, though he would probably attribute them to von Neumann, who revealed the nature of quantum logic, and to Dirac, who reconciled it with human logic. </a:t>
            </a:r>
            <a:endParaRPr lang="en-US" dirty="0"/>
          </a:p>
        </p:txBody>
      </p:sp>
      <p:sp>
        <p:nvSpPr>
          <p:cNvPr id="4" name="Slide Number Placeholder 3"/>
          <p:cNvSpPr>
            <a:spLocks noGrp="1"/>
          </p:cNvSpPr>
          <p:nvPr>
            <p:ph type="sldNum" sz="quarter" idx="10"/>
          </p:nvPr>
        </p:nvSpPr>
        <p:spPr/>
        <p:txBody>
          <a:bodyPr/>
          <a:lstStyle/>
          <a:p>
            <a:fld id="{D3949E0F-E98E-44AC-8140-C0ABC996BBB1}" type="slidenum">
              <a:rPr lang="en-US" smtClean="0"/>
              <a:t>9</a:t>
            </a:fld>
            <a:endParaRPr lang="en-US" dirty="0"/>
          </a:p>
        </p:txBody>
      </p:sp>
    </p:spTree>
    <p:extLst>
      <p:ext uri="{BB962C8B-B14F-4D97-AF65-F5344CB8AC3E}">
        <p14:creationId xmlns:p14="http://schemas.microsoft.com/office/powerpoint/2010/main" val="3075661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D7699A-80CB-4B39-A83F-BCD93889B555}"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A94B3-E9C7-4640-98CC-43302A2903F8}" type="slidenum">
              <a:rPr lang="en-US" smtClean="0"/>
              <a:t>‹#›</a:t>
            </a:fld>
            <a:endParaRPr lang="en-US"/>
          </a:p>
        </p:txBody>
      </p:sp>
    </p:spTree>
    <p:extLst>
      <p:ext uri="{BB962C8B-B14F-4D97-AF65-F5344CB8AC3E}">
        <p14:creationId xmlns:p14="http://schemas.microsoft.com/office/powerpoint/2010/main" val="334361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D7699A-80CB-4B39-A83F-BCD93889B555}"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A94B3-E9C7-4640-98CC-43302A2903F8}" type="slidenum">
              <a:rPr lang="en-US" smtClean="0"/>
              <a:t>‹#›</a:t>
            </a:fld>
            <a:endParaRPr lang="en-US"/>
          </a:p>
        </p:txBody>
      </p:sp>
    </p:spTree>
    <p:extLst>
      <p:ext uri="{BB962C8B-B14F-4D97-AF65-F5344CB8AC3E}">
        <p14:creationId xmlns:p14="http://schemas.microsoft.com/office/powerpoint/2010/main" val="6618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D7699A-80CB-4B39-A83F-BCD93889B555}"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A94B3-E9C7-4640-98CC-43302A2903F8}" type="slidenum">
              <a:rPr lang="en-US" smtClean="0"/>
              <a:t>‹#›</a:t>
            </a:fld>
            <a:endParaRPr lang="en-US"/>
          </a:p>
        </p:txBody>
      </p:sp>
    </p:spTree>
    <p:extLst>
      <p:ext uri="{BB962C8B-B14F-4D97-AF65-F5344CB8AC3E}">
        <p14:creationId xmlns:p14="http://schemas.microsoft.com/office/powerpoint/2010/main" val="325366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D7699A-80CB-4B39-A83F-BCD93889B555}"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A94B3-E9C7-4640-98CC-43302A2903F8}" type="slidenum">
              <a:rPr lang="en-US" smtClean="0"/>
              <a:t>‹#›</a:t>
            </a:fld>
            <a:endParaRPr lang="en-US"/>
          </a:p>
        </p:txBody>
      </p:sp>
    </p:spTree>
    <p:extLst>
      <p:ext uri="{BB962C8B-B14F-4D97-AF65-F5344CB8AC3E}">
        <p14:creationId xmlns:p14="http://schemas.microsoft.com/office/powerpoint/2010/main" val="46672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7699A-80CB-4B39-A83F-BCD93889B555}"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A94B3-E9C7-4640-98CC-43302A2903F8}" type="slidenum">
              <a:rPr lang="en-US" smtClean="0"/>
              <a:t>‹#›</a:t>
            </a:fld>
            <a:endParaRPr lang="en-US"/>
          </a:p>
        </p:txBody>
      </p:sp>
    </p:spTree>
    <p:extLst>
      <p:ext uri="{BB962C8B-B14F-4D97-AF65-F5344CB8AC3E}">
        <p14:creationId xmlns:p14="http://schemas.microsoft.com/office/powerpoint/2010/main" val="375107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D7699A-80CB-4B39-A83F-BCD93889B555}"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A94B3-E9C7-4640-98CC-43302A2903F8}" type="slidenum">
              <a:rPr lang="en-US" smtClean="0"/>
              <a:t>‹#›</a:t>
            </a:fld>
            <a:endParaRPr lang="en-US"/>
          </a:p>
        </p:txBody>
      </p:sp>
    </p:spTree>
    <p:extLst>
      <p:ext uri="{BB962C8B-B14F-4D97-AF65-F5344CB8AC3E}">
        <p14:creationId xmlns:p14="http://schemas.microsoft.com/office/powerpoint/2010/main" val="67615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D7699A-80CB-4B39-A83F-BCD93889B555}" type="datetimeFigureOut">
              <a:rPr lang="en-US" smtClean="0"/>
              <a:t>8/23/2015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EA94B3-E9C7-4640-98CC-43302A2903F8}" type="slidenum">
              <a:rPr lang="en-US" smtClean="0"/>
              <a:t>‹#›</a:t>
            </a:fld>
            <a:endParaRPr lang="en-US"/>
          </a:p>
        </p:txBody>
      </p:sp>
    </p:spTree>
    <p:extLst>
      <p:ext uri="{BB962C8B-B14F-4D97-AF65-F5344CB8AC3E}">
        <p14:creationId xmlns:p14="http://schemas.microsoft.com/office/powerpoint/2010/main" val="238613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D7699A-80CB-4B39-A83F-BCD93889B555}" type="datetimeFigureOut">
              <a:rPr lang="en-US" smtClean="0"/>
              <a:t>8/23/2015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EA94B3-E9C7-4640-98CC-43302A2903F8}" type="slidenum">
              <a:rPr lang="en-US" smtClean="0"/>
              <a:t>‹#›</a:t>
            </a:fld>
            <a:endParaRPr lang="en-US"/>
          </a:p>
        </p:txBody>
      </p:sp>
    </p:spTree>
    <p:extLst>
      <p:ext uri="{BB962C8B-B14F-4D97-AF65-F5344CB8AC3E}">
        <p14:creationId xmlns:p14="http://schemas.microsoft.com/office/powerpoint/2010/main" val="391292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699A-80CB-4B39-A83F-BCD93889B555}" type="datetimeFigureOut">
              <a:rPr lang="en-US" smtClean="0"/>
              <a:t>8/23/2015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EA94B3-E9C7-4640-98CC-43302A2903F8}" type="slidenum">
              <a:rPr lang="en-US" smtClean="0"/>
              <a:t>‹#›</a:t>
            </a:fld>
            <a:endParaRPr lang="en-US"/>
          </a:p>
        </p:txBody>
      </p:sp>
    </p:spTree>
    <p:extLst>
      <p:ext uri="{BB962C8B-B14F-4D97-AF65-F5344CB8AC3E}">
        <p14:creationId xmlns:p14="http://schemas.microsoft.com/office/powerpoint/2010/main" val="303285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699A-80CB-4B39-A83F-BCD93889B555}"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A94B3-E9C7-4640-98CC-43302A2903F8}" type="slidenum">
              <a:rPr lang="en-US" smtClean="0"/>
              <a:t>‹#›</a:t>
            </a:fld>
            <a:endParaRPr lang="en-US"/>
          </a:p>
        </p:txBody>
      </p:sp>
    </p:spTree>
    <p:extLst>
      <p:ext uri="{BB962C8B-B14F-4D97-AF65-F5344CB8AC3E}">
        <p14:creationId xmlns:p14="http://schemas.microsoft.com/office/powerpoint/2010/main" val="292581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7699A-80CB-4B39-A83F-BCD93889B555}"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A94B3-E9C7-4640-98CC-43302A2903F8}" type="slidenum">
              <a:rPr lang="en-US" smtClean="0"/>
              <a:t>‹#›</a:t>
            </a:fld>
            <a:endParaRPr lang="en-US"/>
          </a:p>
        </p:txBody>
      </p:sp>
    </p:spTree>
    <p:extLst>
      <p:ext uri="{BB962C8B-B14F-4D97-AF65-F5344CB8AC3E}">
        <p14:creationId xmlns:p14="http://schemas.microsoft.com/office/powerpoint/2010/main" val="291228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7699A-80CB-4B39-A83F-BCD93889B555}" type="datetimeFigureOut">
              <a:rPr lang="en-US" smtClean="0"/>
              <a:t>8/23/2015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A94B3-E9C7-4640-98CC-43302A2903F8}" type="slidenum">
              <a:rPr lang="en-US" smtClean="0"/>
              <a:t>‹#›</a:t>
            </a:fld>
            <a:endParaRPr lang="en-US"/>
          </a:p>
        </p:txBody>
      </p:sp>
    </p:spTree>
    <p:extLst>
      <p:ext uri="{BB962C8B-B14F-4D97-AF65-F5344CB8AC3E}">
        <p14:creationId xmlns:p14="http://schemas.microsoft.com/office/powerpoint/2010/main" val="1552862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pload.wikimedia.org/wikipedia/commons/b/b2/Juglans_mandshurica_nutshell.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upload.wikimedia.org/wikipedia/commons/b/b2/Juglans_mandshurica_nutshell.jp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Interpretations_of_quantum_mechanic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3010" y="6397674"/>
            <a:ext cx="9144000" cy="369332"/>
          </a:xfrm>
          <a:prstGeom prst="rect">
            <a:avLst/>
          </a:prstGeom>
        </p:spPr>
        <p:txBody>
          <a:bodyPr wrap="square">
            <a:spAutoFit/>
          </a:bodyPr>
          <a:lstStyle/>
          <a:p>
            <a:r>
              <a:rPr lang="en-US" dirty="0" smtClean="0">
                <a:hlinkClick r:id="rId3"/>
              </a:rPr>
              <a:t>https://upload.wikimedia.org/wikipedia/commons/b/b2/Juglans_mandshurica_nutshell.jpg</a:t>
            </a:r>
            <a:r>
              <a:rPr lang="en-US" dirty="0" smtClean="0"/>
              <a:t> </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030233" cy="6767006"/>
          </a:xfrm>
          <a:prstGeom prst="rect">
            <a:avLst/>
          </a:prstGeom>
        </p:spPr>
      </p:pic>
    </p:spTree>
    <p:extLst>
      <p:ext uri="{BB962C8B-B14F-4D97-AF65-F5344CB8AC3E}">
        <p14:creationId xmlns:p14="http://schemas.microsoft.com/office/powerpoint/2010/main" val="354790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36320" y="426719"/>
            <a:ext cx="10099040" cy="606221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036321" y="426719"/>
            <a:ext cx="10099040" cy="1677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450206" y="724601"/>
                <a:ext cx="8916202" cy="5670207"/>
              </a:xfrm>
              <a:prstGeom prst="rect">
                <a:avLst/>
              </a:prstGeom>
            </p:spPr>
            <p:txBody>
              <a:bodyPr wrap="square">
                <a:spAutoFit/>
              </a:bodyPr>
              <a:lstStyle/>
              <a:p>
                <a:pPr marL="342900" indent="-342900">
                  <a:buAutoNum type="arabicPeriod"/>
                </a:pPr>
                <a:r>
                  <a:rPr lang="en-US" sz="2000" b="1" i="1" dirty="0" smtClean="0">
                    <a:latin typeface="Times New Roman" panose="02020603050405020304" pitchFamily="18" charset="0"/>
                    <a:cs typeface="Times New Roman" panose="02020603050405020304" pitchFamily="18" charset="0"/>
                  </a:rPr>
                  <a:t>The </a:t>
                </a:r>
                <a:r>
                  <a:rPr lang="en-US" sz="2000" b="1" i="1" dirty="0">
                    <a:latin typeface="Times New Roman" panose="02020603050405020304" pitchFamily="18" charset="0"/>
                    <a:cs typeface="Times New Roman" panose="02020603050405020304" pitchFamily="18" charset="0"/>
                  </a:rPr>
                  <a:t>pure states of an individual physical system are identified by a set of definite or indefinite experimental propositions. There exists a strict correspondence between this set of propositions and the set of subspaces of a linear vector </a:t>
                </a:r>
                <a:r>
                  <a:rPr lang="en-US" sz="2000" b="1" i="1" dirty="0" smtClean="0">
                    <a:latin typeface="Times New Roman" panose="02020603050405020304" pitchFamily="18" charset="0"/>
                    <a:cs typeface="Times New Roman" panose="02020603050405020304" pitchFamily="18" charset="0"/>
                  </a:rPr>
                  <a:t>space. [J</a:t>
                </a:r>
                <a:r>
                  <a:rPr lang="en-US" sz="2000" b="1" i="1" dirty="0">
                    <a:latin typeface="Times New Roman" panose="02020603050405020304" pitchFamily="18" charset="0"/>
                    <a:cs typeface="Times New Roman" panose="02020603050405020304" pitchFamily="18" charset="0"/>
                  </a:rPr>
                  <a:t>. B. </a:t>
                </a:r>
                <a:r>
                  <a:rPr lang="en-US" sz="2000" b="1" i="1" dirty="0" err="1">
                    <a:latin typeface="Times New Roman" panose="02020603050405020304" pitchFamily="18" charset="0"/>
                    <a:cs typeface="Times New Roman" panose="02020603050405020304" pitchFamily="18" charset="0"/>
                  </a:rPr>
                  <a:t>Hartle</a:t>
                </a:r>
                <a:r>
                  <a:rPr lang="en-US" sz="2000" b="1" i="1"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Am</a:t>
                </a:r>
                <a:r>
                  <a:rPr lang="en-US" sz="2000" b="1" i="1" dirty="0">
                    <a:latin typeface="Times New Roman" panose="02020603050405020304" pitchFamily="18" charset="0"/>
                    <a:cs typeface="Times New Roman" panose="02020603050405020304" pitchFamily="18" charset="0"/>
                  </a:rPr>
                  <a:t>. J. Phys. 36, 704 (1968</a:t>
                </a:r>
                <a:r>
                  <a:rPr lang="en-US" sz="2000" b="1" i="1" dirty="0" smtClean="0">
                    <a:latin typeface="Times New Roman" panose="02020603050405020304" pitchFamily="18" charset="0"/>
                    <a:cs typeface="Times New Roman" panose="02020603050405020304" pitchFamily="18" charset="0"/>
                  </a:rPr>
                  <a:t>).]</a:t>
                </a:r>
              </a:p>
              <a:p>
                <a:pPr marL="342900" indent="-342900">
                  <a:buAutoNum type="arabicPeriod"/>
                </a:pPr>
                <a:endParaRPr lang="en-US" sz="2000" b="1" i="1" dirty="0">
                  <a:latin typeface="Times New Roman" panose="02020603050405020304" pitchFamily="18" charset="0"/>
                  <a:cs typeface="Times New Roman" panose="02020603050405020304" pitchFamily="18" charset="0"/>
                </a:endParaRPr>
              </a:p>
              <a:p>
                <a:pPr marL="342900" indent="-342900">
                  <a:buAutoNum type="arabicPeriod"/>
                </a:pP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a given state, definite propositions are either true or false, while indefinite propositions are decided at </a:t>
                </a:r>
                <a:r>
                  <a:rPr lang="en-US" sz="2000" dirty="0" smtClean="0">
                    <a:latin typeface="Times New Roman" panose="02020603050405020304" pitchFamily="18" charset="0"/>
                    <a:cs typeface="Times New Roman" panose="02020603050405020304" pitchFamily="18" charset="0"/>
                  </a:rPr>
                  <a:t>random.</a:t>
                </a:r>
              </a:p>
              <a:p>
                <a:pPr marL="342900" indent="-342900">
                  <a:buAutoNum type="arabicPeriod"/>
                </a:pPr>
                <a:endParaRPr lang="en-US" sz="2000" dirty="0">
                  <a:latin typeface="Times New Roman" panose="02020603050405020304" pitchFamily="18" charset="0"/>
                  <a:cs typeface="Times New Roman" panose="02020603050405020304" pitchFamily="18" charset="0"/>
                </a:endParaRPr>
              </a:p>
              <a:p>
                <a:pPr marL="342900" indent="-342900">
                  <a:buAutoNum type="arabicPeriod"/>
                </a:pPr>
                <a:r>
                  <a:rPr lang="en-US" sz="2000" dirty="0" smtClean="0">
                    <a:latin typeface="Times New Roman" panose="02020603050405020304" pitchFamily="18" charset="0"/>
                    <a:cs typeface="Times New Roman" panose="02020603050405020304" pitchFamily="18" charset="0"/>
                  </a:rPr>
                  <a:t>Observed </a:t>
                </a:r>
                <a:r>
                  <a:rPr lang="en-US" sz="2000" dirty="0">
                    <a:latin typeface="Times New Roman" panose="02020603050405020304" pitchFamily="18" charset="0"/>
                    <a:cs typeface="Times New Roman" panose="02020603050405020304" pitchFamily="18" charset="0"/>
                  </a:rPr>
                  <a:t>probabilities are reproducible within the limits of statistical precision, and are also independent of the location, orientation, and state of motion of the inertial reference frame in which experiments are </a:t>
                </a:r>
                <a:r>
                  <a:rPr lang="en-US" sz="2000" dirty="0" smtClean="0">
                    <a:latin typeface="Times New Roman" panose="02020603050405020304" pitchFamily="18" charset="0"/>
                    <a:cs typeface="Times New Roman" panose="02020603050405020304" pitchFamily="18" charset="0"/>
                  </a:rPr>
                  <a:t>conducted.</a:t>
                </a:r>
              </a:p>
              <a:p>
                <a:pPr marL="342900" indent="-342900">
                  <a:buAutoNum type="arabicPeriod"/>
                </a:pPr>
                <a:endParaRPr lang="en-US" sz="2000" dirty="0" smtClean="0">
                  <a:latin typeface="Times New Roman" panose="02020603050405020304" pitchFamily="18" charset="0"/>
                  <a:cs typeface="Times New Roman" panose="02020603050405020304" pitchFamily="18" charset="0"/>
                </a:endParaRPr>
              </a:p>
              <a:p>
                <a:pPr marL="342900" indent="-342900">
                  <a:buAutoNum type="arabicPeriod"/>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generators of space and time translations, </a:t>
                </a:r>
                <a14:m>
                  <m:oMath xmlns:m="http://schemas.openxmlformats.org/officeDocument/2006/math">
                    <m:d>
                      <m:dPr>
                        <m:begChr m:val="{"/>
                        <m:endChr m:val="}"/>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𝐾</m:t>
                                </m:r>
                              </m:e>
                            </m:acc>
                          </m:e>
                        </m:acc>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Ω</m:t>
                            </m:r>
                          </m:e>
                        </m:acc>
                      </m:e>
                    </m:d>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are associated with the total momentum and energy of the system through the operator form of </a:t>
                </a:r>
                <a:r>
                  <a:rPr lang="en-US" sz="2000" dirty="0" err="1">
                    <a:latin typeface="Times New Roman" panose="02020603050405020304" pitchFamily="18" charset="0"/>
                    <a:cs typeface="Times New Roman" panose="02020603050405020304" pitchFamily="18" charset="0"/>
                  </a:rPr>
                  <a:t>deBroglie's</a:t>
                </a:r>
                <a:r>
                  <a:rPr lang="en-US" sz="2000" dirty="0">
                    <a:latin typeface="Times New Roman" panose="02020603050405020304" pitchFamily="18" charset="0"/>
                    <a:cs typeface="Times New Roman" panose="02020603050405020304" pitchFamily="18" charset="0"/>
                  </a:rPr>
                  <a:t> relation </a:t>
                </a:r>
                <a14:m>
                  <m:oMath xmlns:m="http://schemas.openxmlformats.org/officeDocument/2006/math">
                    <m:acc>
                      <m:accPr>
                        <m:chr m:val="̂"/>
                        <m:ctrlPr>
                          <a:rPr lang="en-US" sz="2000" b="0" i="1" smtClean="0">
                            <a:latin typeface="Cambria Math" panose="02040503050406030204" pitchFamily="18" charset="0"/>
                          </a:rPr>
                        </m:ctrlPr>
                      </m:acc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𝑃</m:t>
                            </m:r>
                          </m:e>
                        </m:acc>
                      </m:e>
                    </m:acc>
                    <m:r>
                      <a:rPr lang="en-US" sz="2000" b="0" i="1" dirty="0" smtClean="0">
                        <a:latin typeface="Cambria Math" panose="02040503050406030204" pitchFamily="18" charset="0"/>
                      </a:rPr>
                      <m:t>=ℏ </m:t>
                    </m:r>
                    <m:acc>
                      <m:accPr>
                        <m:chr m:val="̂"/>
                        <m:ctrlPr>
                          <a:rPr lang="en-US" sz="2000" b="0" i="1" dirty="0" smtClean="0">
                            <a:latin typeface="Cambria Math" panose="02040503050406030204" pitchFamily="18" charset="0"/>
                          </a:rPr>
                        </m:ctrlPr>
                      </m:accPr>
                      <m:e>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𝐾</m:t>
                            </m:r>
                          </m:e>
                        </m:acc>
                      </m:e>
                    </m:acc>
                  </m:oMath>
                </a14:m>
                <a:r>
                  <a:rPr lang="en-US" sz="2000" dirty="0" smtClean="0">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rPr>
                  <a:t>it's </a:t>
                </a:r>
                <a:r>
                  <a:rPr lang="en-US" sz="2000" dirty="0" smtClean="0">
                    <a:latin typeface="Times New Roman" panose="02020603050405020304" pitchFamily="18" charset="0"/>
                    <a:cs typeface="Times New Roman" panose="02020603050405020304" pitchFamily="18" charset="0"/>
                  </a:rPr>
                  <a:t>analogue,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r>
                      <a:rPr lang="en-US" sz="2000" b="0" i="1" dirty="0" smtClean="0">
                        <a:latin typeface="Cambria Math" panose="02040503050406030204" pitchFamily="18" charset="0"/>
                      </a:rPr>
                      <m:t>=ℏ </m:t>
                    </m:r>
                    <m:acc>
                      <m:accPr>
                        <m:chr m:val="̂"/>
                        <m:ctrlPr>
                          <a:rPr lang="en-US" sz="2000" b="0" i="1" dirty="0" smtClean="0">
                            <a:latin typeface="Cambria Math" panose="02040503050406030204" pitchFamily="18" charset="0"/>
                          </a:rPr>
                        </m:ctrlPr>
                      </m:accPr>
                      <m:e>
                        <m:r>
                          <m:rPr>
                            <m:sty m:val="p"/>
                          </m:rPr>
                          <a:rPr lang="en-US" sz="2000" b="0" i="0" dirty="0" smtClean="0">
                            <a:latin typeface="Cambria Math" panose="02040503050406030204" pitchFamily="18" charset="0"/>
                          </a:rPr>
                          <m:t>Ω</m:t>
                        </m:r>
                      </m:e>
                    </m:acc>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total energy and momentum of an isolated system are related by the </a:t>
                </a:r>
                <a:r>
                  <a:rPr lang="en-US" sz="2000" dirty="0" err="1">
                    <a:latin typeface="Times New Roman" panose="02020603050405020304" pitchFamily="18" charset="0"/>
                    <a:cs typeface="Times New Roman" panose="02020603050405020304" pitchFamily="18" charset="0"/>
                  </a:rPr>
                  <a:t>relativistically</a:t>
                </a:r>
                <a:r>
                  <a:rPr lang="en-US" sz="2000" dirty="0">
                    <a:latin typeface="Times New Roman" panose="02020603050405020304" pitchFamily="18" charset="0"/>
                    <a:cs typeface="Times New Roman" panose="02020603050405020304" pitchFamily="18" charset="0"/>
                  </a:rPr>
                  <a:t> invariant rest mass, such that </a:t>
                </a:r>
                <a14:m>
                  <m:oMath xmlns:m="http://schemas.openxmlformats.org/officeDocument/2006/math">
                    <m:sSup>
                      <m:sSupPr>
                        <m:ctrlPr>
                          <a:rPr lang="en-US" sz="2000" b="0" i="1" dirty="0"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m:t>
                    </m:r>
                    <m:acc>
                      <m:accPr>
                        <m:chr m:val="̂"/>
                        <m:ctrlPr>
                          <a:rPr lang="en-US" sz="2000" b="0" i="1" dirty="0" smtClean="0">
                            <a:latin typeface="Cambria Math" panose="02040503050406030204" pitchFamily="18" charset="0"/>
                          </a:rPr>
                        </m:ctrlPr>
                      </m:accPr>
                      <m:e>
                        <m:sSup>
                          <m:sSupPr>
                            <m:ctrlPr>
                              <a:rPr lang="en-US" sz="2000" b="0" i="1" dirty="0" smtClean="0">
                                <a:latin typeface="Cambria Math" panose="02040503050406030204" pitchFamily="18" charset="0"/>
                              </a:rPr>
                            </m:ctrlPr>
                          </m:sSupPr>
                          <m:e>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𝑃</m:t>
                                </m:r>
                              </m:e>
                            </m:acc>
                          </m:e>
                          <m:sup>
                            <m:r>
                              <a:rPr lang="en-US" sz="2000" b="0" i="1" dirty="0" smtClean="0">
                                <a:latin typeface="Cambria Math" panose="02040503050406030204" pitchFamily="18" charset="0"/>
                              </a:rPr>
                              <m:t>2</m:t>
                            </m:r>
                          </m:sup>
                        </m:sSup>
                      </m:e>
                    </m:acc>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𝑐</m:t>
                        </m:r>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m:t>
                    </m:r>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𝑚</m:t>
                        </m:r>
                      </m:e>
                      <m:sub>
                        <m:r>
                          <a:rPr lang="en-US" sz="2000" b="0" i="1" dirty="0" smtClean="0">
                            <a:latin typeface="Cambria Math" panose="02040503050406030204" pitchFamily="18" charset="0"/>
                          </a:rPr>
                          <m:t>0</m:t>
                        </m:r>
                      </m:sub>
                      <m:sup>
                        <m:r>
                          <a:rPr lang="en-US" sz="2000" b="0" i="1" dirty="0" smtClean="0">
                            <a:latin typeface="Cambria Math" panose="02040503050406030204" pitchFamily="18" charset="0"/>
                          </a:rPr>
                          <m:t>2</m:t>
                        </m:r>
                      </m:sup>
                    </m:sSubSup>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𝑐</m:t>
                        </m:r>
                      </m:e>
                      <m:sup>
                        <m:r>
                          <a:rPr lang="en-US" sz="2000" b="0" i="1" dirty="0" smtClean="0">
                            <a:latin typeface="Cambria Math" panose="02040503050406030204" pitchFamily="18" charset="0"/>
                          </a:rPr>
                          <m:t>4</m:t>
                        </m:r>
                      </m:sup>
                    </m:sSup>
                    <m:r>
                      <a:rPr lang="en-US" sz="2000" b="0" i="1" dirty="0" smtClean="0">
                        <a:latin typeface="Cambria Math" panose="02040503050406030204" pitchFamily="18" charset="0"/>
                      </a:rPr>
                      <m:t> </m:t>
                    </m:r>
                  </m:oMath>
                </a14:m>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450206" y="724601"/>
                <a:ext cx="8916202" cy="5670207"/>
              </a:xfrm>
              <a:prstGeom prst="rect">
                <a:avLst/>
              </a:prstGeom>
              <a:blipFill rotWithShape="0">
                <a:blip r:embed="rId3"/>
                <a:stretch>
                  <a:fillRect l="-615" t="-645" r="-684" b="-968"/>
                </a:stretch>
              </a:blipFill>
            </p:spPr>
            <p:txBody>
              <a:bodyPr/>
              <a:lstStyle/>
              <a:p>
                <a:r>
                  <a:rPr lang="en-US">
                    <a:noFill/>
                  </a:rPr>
                  <a:t> </a:t>
                </a:r>
              </a:p>
            </p:txBody>
          </p:sp>
        </mc:Fallback>
      </mc:AlternateContent>
    </p:spTree>
    <p:extLst>
      <p:ext uri="{BB962C8B-B14F-4D97-AF65-F5344CB8AC3E}">
        <p14:creationId xmlns:p14="http://schemas.microsoft.com/office/powerpoint/2010/main" val="547912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6524" y="822370"/>
            <a:ext cx="11903242" cy="4764505"/>
            <a:chOff x="178933" y="1074946"/>
            <a:chExt cx="11903242" cy="4764505"/>
          </a:xfrm>
        </p:grpSpPr>
        <p:sp>
          <p:nvSpPr>
            <p:cNvPr id="2" name="Rounded Rectangle 1"/>
            <p:cNvSpPr/>
            <p:nvPr/>
          </p:nvSpPr>
          <p:spPr>
            <a:xfrm>
              <a:off x="178933" y="1074946"/>
              <a:ext cx="11903242" cy="4764505"/>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42" y="1601255"/>
              <a:ext cx="11218825" cy="3711889"/>
            </a:xfrm>
            <a:prstGeom prst="rect">
              <a:avLst/>
            </a:prstGeom>
          </p:spPr>
        </p:pic>
      </p:grpSp>
    </p:spTree>
    <p:extLst>
      <p:ext uri="{BB962C8B-B14F-4D97-AF65-F5344CB8AC3E}">
        <p14:creationId xmlns:p14="http://schemas.microsoft.com/office/powerpoint/2010/main" val="145764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36320" y="426719"/>
            <a:ext cx="10099040" cy="606221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036320" y="1825861"/>
            <a:ext cx="10099040" cy="994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450206" y="724601"/>
                <a:ext cx="8916202" cy="5362430"/>
              </a:xfrm>
              <a:prstGeom prst="rect">
                <a:avLst/>
              </a:prstGeom>
            </p:spPr>
            <p:txBody>
              <a:bodyPr wrap="square">
                <a:spAutoFit/>
              </a:bodyPr>
              <a:lstStyle/>
              <a:p>
                <a:pPr marL="342900" indent="-342900">
                  <a:buAutoNum type="arabicPeriod"/>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pure states of an individual physical system are identified by a set of definite or indefinite experimental propositions. There exists a strict correspondence between this set of propositions and the set of subspaces of a linear vector </a:t>
                </a:r>
                <a:r>
                  <a:rPr lang="en-US" sz="2000" dirty="0" smtClean="0">
                    <a:latin typeface="Times New Roman" panose="02020603050405020304" pitchFamily="18" charset="0"/>
                    <a:cs typeface="Times New Roman" panose="02020603050405020304" pitchFamily="18" charset="0"/>
                  </a:rPr>
                  <a:t>space.</a:t>
                </a:r>
              </a:p>
              <a:p>
                <a:pPr marL="342900" indent="-342900">
                  <a:buAutoNum type="arabicPeriod"/>
                </a:pPr>
                <a:endParaRPr lang="en-US" sz="2000" dirty="0" smtClean="0">
                  <a:latin typeface="Times New Roman" panose="02020603050405020304" pitchFamily="18" charset="0"/>
                  <a:cs typeface="Times New Roman" panose="02020603050405020304" pitchFamily="18" charset="0"/>
                </a:endParaRPr>
              </a:p>
              <a:p>
                <a:pPr marL="342900" indent="-342900">
                  <a:buAutoNum type="arabicPeriod"/>
                </a:pPr>
                <a:r>
                  <a:rPr lang="en-US" sz="2000" b="1" i="1" dirty="0" smtClean="0">
                    <a:latin typeface="Times New Roman" panose="02020603050405020304" pitchFamily="18" charset="0"/>
                    <a:cs typeface="Times New Roman" panose="02020603050405020304" pitchFamily="18" charset="0"/>
                  </a:rPr>
                  <a:t>For </a:t>
                </a:r>
                <a:r>
                  <a:rPr lang="en-US" sz="2000" b="1" i="1" dirty="0">
                    <a:latin typeface="Times New Roman" panose="02020603050405020304" pitchFamily="18" charset="0"/>
                    <a:cs typeface="Times New Roman" panose="02020603050405020304" pitchFamily="18" charset="0"/>
                  </a:rPr>
                  <a:t>a given state, definite propositions are either true or false, while indefinite propositions are decided at </a:t>
                </a:r>
                <a:r>
                  <a:rPr lang="en-US" sz="2000" b="1" i="1" dirty="0" smtClean="0">
                    <a:latin typeface="Times New Roman" panose="02020603050405020304" pitchFamily="18" charset="0"/>
                    <a:cs typeface="Times New Roman" panose="02020603050405020304" pitchFamily="18" charset="0"/>
                  </a:rPr>
                  <a:t>random.</a:t>
                </a:r>
              </a:p>
              <a:p>
                <a:pPr marL="342900" indent="-342900">
                  <a:buAutoNum type="arabicPeriod"/>
                </a:pPr>
                <a:endParaRPr lang="en-US" sz="2000" dirty="0">
                  <a:latin typeface="Times New Roman" panose="02020603050405020304" pitchFamily="18" charset="0"/>
                  <a:cs typeface="Times New Roman" panose="02020603050405020304" pitchFamily="18" charset="0"/>
                </a:endParaRPr>
              </a:p>
              <a:p>
                <a:pPr marL="342900" indent="-342900">
                  <a:buAutoNum type="arabicPeriod"/>
                </a:pPr>
                <a:r>
                  <a:rPr lang="en-US" sz="2000" dirty="0" smtClean="0">
                    <a:latin typeface="Times New Roman" panose="02020603050405020304" pitchFamily="18" charset="0"/>
                    <a:cs typeface="Times New Roman" panose="02020603050405020304" pitchFamily="18" charset="0"/>
                  </a:rPr>
                  <a:t>Observed </a:t>
                </a:r>
                <a:r>
                  <a:rPr lang="en-US" sz="2000" dirty="0">
                    <a:latin typeface="Times New Roman" panose="02020603050405020304" pitchFamily="18" charset="0"/>
                    <a:cs typeface="Times New Roman" panose="02020603050405020304" pitchFamily="18" charset="0"/>
                  </a:rPr>
                  <a:t>probabilities are reproducible within the limits of statistical precision, and are also independent of the location, orientation, and state of motion of the inertial reference frame in which experiments are </a:t>
                </a:r>
                <a:r>
                  <a:rPr lang="en-US" sz="2000" dirty="0" smtClean="0">
                    <a:latin typeface="Times New Roman" panose="02020603050405020304" pitchFamily="18" charset="0"/>
                    <a:cs typeface="Times New Roman" panose="02020603050405020304" pitchFamily="18" charset="0"/>
                  </a:rPr>
                  <a:t>conducted.</a:t>
                </a:r>
              </a:p>
              <a:p>
                <a:pPr marL="342900" indent="-342900">
                  <a:buAutoNum type="arabicPeriod"/>
                </a:pPr>
                <a:endParaRPr lang="en-US" sz="2000" dirty="0" smtClean="0">
                  <a:latin typeface="Times New Roman" panose="02020603050405020304" pitchFamily="18" charset="0"/>
                  <a:cs typeface="Times New Roman" panose="02020603050405020304" pitchFamily="18" charset="0"/>
                </a:endParaRPr>
              </a:p>
              <a:p>
                <a:pPr marL="342900" indent="-342900">
                  <a:buAutoNum type="arabicPeriod"/>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generators of space and time translations, </a:t>
                </a:r>
                <a14:m>
                  <m:oMath xmlns:m="http://schemas.openxmlformats.org/officeDocument/2006/math">
                    <m:d>
                      <m:dPr>
                        <m:begChr m:val="{"/>
                        <m:endChr m:val="}"/>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𝐾</m:t>
                                </m:r>
                              </m:e>
                            </m:acc>
                          </m:e>
                        </m:acc>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Ω</m:t>
                            </m:r>
                          </m:e>
                        </m:acc>
                      </m:e>
                    </m:d>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are associated with the total momentum and energy of the system through the operator form of </a:t>
                </a:r>
                <a:r>
                  <a:rPr lang="en-US" sz="2000" dirty="0" err="1">
                    <a:latin typeface="Times New Roman" panose="02020603050405020304" pitchFamily="18" charset="0"/>
                    <a:cs typeface="Times New Roman" panose="02020603050405020304" pitchFamily="18" charset="0"/>
                  </a:rPr>
                  <a:t>deBroglie's</a:t>
                </a:r>
                <a:r>
                  <a:rPr lang="en-US" sz="2000" dirty="0">
                    <a:latin typeface="Times New Roman" panose="02020603050405020304" pitchFamily="18" charset="0"/>
                    <a:cs typeface="Times New Roman" panose="02020603050405020304" pitchFamily="18" charset="0"/>
                  </a:rPr>
                  <a:t> relation </a:t>
                </a:r>
                <a14:m>
                  <m:oMath xmlns:m="http://schemas.openxmlformats.org/officeDocument/2006/math">
                    <m:acc>
                      <m:accPr>
                        <m:chr m:val="̂"/>
                        <m:ctrlPr>
                          <a:rPr lang="en-US" sz="2000" b="0" i="1" smtClean="0">
                            <a:latin typeface="Cambria Math" panose="02040503050406030204" pitchFamily="18" charset="0"/>
                          </a:rPr>
                        </m:ctrlPr>
                      </m:acc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𝑃</m:t>
                            </m:r>
                          </m:e>
                        </m:acc>
                      </m:e>
                    </m:acc>
                    <m:r>
                      <a:rPr lang="en-US" sz="2000" b="0" i="1" dirty="0" smtClean="0">
                        <a:latin typeface="Cambria Math" panose="02040503050406030204" pitchFamily="18" charset="0"/>
                      </a:rPr>
                      <m:t>=ℏ </m:t>
                    </m:r>
                    <m:acc>
                      <m:accPr>
                        <m:chr m:val="̂"/>
                        <m:ctrlPr>
                          <a:rPr lang="en-US" sz="2000" b="0" i="1" dirty="0" smtClean="0">
                            <a:latin typeface="Cambria Math" panose="02040503050406030204" pitchFamily="18" charset="0"/>
                          </a:rPr>
                        </m:ctrlPr>
                      </m:accPr>
                      <m:e>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𝐾</m:t>
                            </m:r>
                          </m:e>
                        </m:acc>
                      </m:e>
                    </m:acc>
                  </m:oMath>
                </a14:m>
                <a:r>
                  <a:rPr lang="en-US" sz="2000" dirty="0" smtClean="0">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rPr>
                  <a:t>it's </a:t>
                </a:r>
                <a:r>
                  <a:rPr lang="en-US" sz="2000" dirty="0" smtClean="0">
                    <a:latin typeface="Times New Roman" panose="02020603050405020304" pitchFamily="18" charset="0"/>
                    <a:cs typeface="Times New Roman" panose="02020603050405020304" pitchFamily="18" charset="0"/>
                  </a:rPr>
                  <a:t>analogue,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r>
                      <a:rPr lang="en-US" sz="2000" b="0" i="1" dirty="0" smtClean="0">
                        <a:latin typeface="Cambria Math" panose="02040503050406030204" pitchFamily="18" charset="0"/>
                      </a:rPr>
                      <m:t>=ℏ </m:t>
                    </m:r>
                    <m:acc>
                      <m:accPr>
                        <m:chr m:val="̂"/>
                        <m:ctrlPr>
                          <a:rPr lang="en-US" sz="2000" b="0" i="1" dirty="0" smtClean="0">
                            <a:latin typeface="Cambria Math" panose="02040503050406030204" pitchFamily="18" charset="0"/>
                          </a:rPr>
                        </m:ctrlPr>
                      </m:accPr>
                      <m:e>
                        <m:r>
                          <m:rPr>
                            <m:sty m:val="p"/>
                          </m:rPr>
                          <a:rPr lang="en-US" sz="2000" b="0" i="0" dirty="0" smtClean="0">
                            <a:latin typeface="Cambria Math" panose="02040503050406030204" pitchFamily="18" charset="0"/>
                          </a:rPr>
                          <m:t>Ω</m:t>
                        </m:r>
                      </m:e>
                    </m:acc>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total energy and momentum of an isolated system are related by the </a:t>
                </a:r>
                <a:r>
                  <a:rPr lang="en-US" sz="2000" dirty="0" err="1">
                    <a:latin typeface="Times New Roman" panose="02020603050405020304" pitchFamily="18" charset="0"/>
                    <a:cs typeface="Times New Roman" panose="02020603050405020304" pitchFamily="18" charset="0"/>
                  </a:rPr>
                  <a:t>relativistically</a:t>
                </a:r>
                <a:r>
                  <a:rPr lang="en-US" sz="2000" dirty="0">
                    <a:latin typeface="Times New Roman" panose="02020603050405020304" pitchFamily="18" charset="0"/>
                    <a:cs typeface="Times New Roman" panose="02020603050405020304" pitchFamily="18" charset="0"/>
                  </a:rPr>
                  <a:t> invariant rest mass, such that </a:t>
                </a:r>
                <a14:m>
                  <m:oMath xmlns:m="http://schemas.openxmlformats.org/officeDocument/2006/math">
                    <m:sSup>
                      <m:sSupPr>
                        <m:ctrlPr>
                          <a:rPr lang="en-US" sz="2000" b="0" i="1" dirty="0"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m:t>
                    </m:r>
                    <m:acc>
                      <m:accPr>
                        <m:chr m:val="̂"/>
                        <m:ctrlPr>
                          <a:rPr lang="en-US" sz="2000" b="0" i="1" dirty="0" smtClean="0">
                            <a:latin typeface="Cambria Math" panose="02040503050406030204" pitchFamily="18" charset="0"/>
                          </a:rPr>
                        </m:ctrlPr>
                      </m:accPr>
                      <m:e>
                        <m:sSup>
                          <m:sSupPr>
                            <m:ctrlPr>
                              <a:rPr lang="en-US" sz="2000" b="0" i="1" dirty="0" smtClean="0">
                                <a:latin typeface="Cambria Math" panose="02040503050406030204" pitchFamily="18" charset="0"/>
                              </a:rPr>
                            </m:ctrlPr>
                          </m:sSupPr>
                          <m:e>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𝑃</m:t>
                                </m:r>
                              </m:e>
                            </m:acc>
                          </m:e>
                          <m:sup>
                            <m:r>
                              <a:rPr lang="en-US" sz="2000" b="0" i="1" dirty="0" smtClean="0">
                                <a:latin typeface="Cambria Math" panose="02040503050406030204" pitchFamily="18" charset="0"/>
                              </a:rPr>
                              <m:t>2</m:t>
                            </m:r>
                          </m:sup>
                        </m:sSup>
                      </m:e>
                    </m:acc>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𝑐</m:t>
                        </m:r>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m:t>
                    </m:r>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𝑚</m:t>
                        </m:r>
                      </m:e>
                      <m:sub>
                        <m:r>
                          <a:rPr lang="en-US" sz="2000" b="0" i="1" dirty="0" smtClean="0">
                            <a:latin typeface="Cambria Math" panose="02040503050406030204" pitchFamily="18" charset="0"/>
                          </a:rPr>
                          <m:t>0</m:t>
                        </m:r>
                      </m:sub>
                      <m:sup>
                        <m:r>
                          <a:rPr lang="en-US" sz="2000" b="0" i="1" dirty="0" smtClean="0">
                            <a:latin typeface="Cambria Math" panose="02040503050406030204" pitchFamily="18" charset="0"/>
                          </a:rPr>
                          <m:t>2</m:t>
                        </m:r>
                      </m:sup>
                    </m:sSubSup>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𝑐</m:t>
                        </m:r>
                      </m:e>
                      <m:sup>
                        <m:r>
                          <a:rPr lang="en-US" sz="2000" b="0" i="1" dirty="0" smtClean="0">
                            <a:latin typeface="Cambria Math" panose="02040503050406030204" pitchFamily="18" charset="0"/>
                          </a:rPr>
                          <m:t>4</m:t>
                        </m:r>
                      </m:sup>
                    </m:sSup>
                    <m:r>
                      <a:rPr lang="en-US" sz="2000" b="0" i="1" dirty="0" smtClean="0">
                        <a:latin typeface="Cambria Math" panose="02040503050406030204" pitchFamily="18" charset="0"/>
                      </a:rPr>
                      <m:t> </m:t>
                    </m:r>
                  </m:oMath>
                </a14:m>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450206" y="724601"/>
                <a:ext cx="8916202" cy="5362430"/>
              </a:xfrm>
              <a:prstGeom prst="rect">
                <a:avLst/>
              </a:prstGeom>
              <a:blipFill rotWithShape="0">
                <a:blip r:embed="rId3"/>
                <a:stretch>
                  <a:fillRect l="-615" t="-682" r="-684" b="-1023"/>
                </a:stretch>
              </a:blipFill>
            </p:spPr>
            <p:txBody>
              <a:bodyPr/>
              <a:lstStyle/>
              <a:p>
                <a:r>
                  <a:rPr lang="en-US">
                    <a:noFill/>
                  </a:rPr>
                  <a:t> </a:t>
                </a:r>
              </a:p>
            </p:txBody>
          </p:sp>
        </mc:Fallback>
      </mc:AlternateContent>
    </p:spTree>
    <p:extLst>
      <p:ext uri="{BB962C8B-B14F-4D97-AF65-F5344CB8AC3E}">
        <p14:creationId xmlns:p14="http://schemas.microsoft.com/office/powerpoint/2010/main" val="4053178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36320" y="426719"/>
            <a:ext cx="10099040" cy="606221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036320" y="2784329"/>
            <a:ext cx="10099040" cy="1203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450206" y="724601"/>
                <a:ext cx="8916202" cy="5362430"/>
              </a:xfrm>
              <a:prstGeom prst="rect">
                <a:avLst/>
              </a:prstGeom>
            </p:spPr>
            <p:txBody>
              <a:bodyPr wrap="square">
                <a:spAutoFit/>
              </a:bodyPr>
              <a:lstStyle/>
              <a:p>
                <a:pPr marL="342900" indent="-342900">
                  <a:buAutoNum type="arabicPeriod"/>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pure states of an individual physical system are identified by a set of definite or indefinite experimental propositions. There exists a strict correspondence between this set of propositions and the set of subspaces of a linear vector </a:t>
                </a:r>
                <a:r>
                  <a:rPr lang="en-US" sz="2000" dirty="0" smtClean="0">
                    <a:latin typeface="Times New Roman" panose="02020603050405020304" pitchFamily="18" charset="0"/>
                    <a:cs typeface="Times New Roman" panose="02020603050405020304" pitchFamily="18" charset="0"/>
                  </a:rPr>
                  <a:t>space.</a:t>
                </a:r>
              </a:p>
              <a:p>
                <a:pPr marL="342900" indent="-342900">
                  <a:buAutoNum type="arabicPeriod"/>
                </a:pPr>
                <a:endParaRPr lang="en-US" sz="2000" dirty="0" smtClean="0">
                  <a:latin typeface="Times New Roman" panose="02020603050405020304" pitchFamily="18" charset="0"/>
                  <a:cs typeface="Times New Roman" panose="02020603050405020304" pitchFamily="18" charset="0"/>
                </a:endParaRPr>
              </a:p>
              <a:p>
                <a:pPr marL="342900" indent="-342900">
                  <a:buAutoNum type="arabicPeriod"/>
                </a:pP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a given state, definite propositions are either true or false, while indefinite propositions are decided at </a:t>
                </a:r>
                <a:r>
                  <a:rPr lang="en-US" sz="2000" dirty="0" smtClean="0">
                    <a:latin typeface="Times New Roman" panose="02020603050405020304" pitchFamily="18" charset="0"/>
                    <a:cs typeface="Times New Roman" panose="02020603050405020304" pitchFamily="18" charset="0"/>
                  </a:rPr>
                  <a:t>random.</a:t>
                </a:r>
              </a:p>
              <a:p>
                <a:pPr marL="342900" indent="-342900">
                  <a:buAutoNum type="arabicPeriod"/>
                </a:pPr>
                <a:endParaRPr lang="en-US" sz="2000" dirty="0">
                  <a:latin typeface="Times New Roman" panose="02020603050405020304" pitchFamily="18" charset="0"/>
                  <a:cs typeface="Times New Roman" panose="02020603050405020304" pitchFamily="18" charset="0"/>
                </a:endParaRPr>
              </a:p>
              <a:p>
                <a:pPr marL="342900" indent="-342900">
                  <a:buAutoNum type="arabicPeriod"/>
                </a:pPr>
                <a:r>
                  <a:rPr lang="en-US" sz="2000" b="1" i="1" dirty="0" smtClean="0">
                    <a:latin typeface="Times New Roman" panose="02020603050405020304" pitchFamily="18" charset="0"/>
                    <a:cs typeface="Times New Roman" panose="02020603050405020304" pitchFamily="18" charset="0"/>
                  </a:rPr>
                  <a:t>Observed </a:t>
                </a:r>
                <a:r>
                  <a:rPr lang="en-US" sz="2000" b="1" i="1" dirty="0">
                    <a:latin typeface="Times New Roman" panose="02020603050405020304" pitchFamily="18" charset="0"/>
                    <a:cs typeface="Times New Roman" panose="02020603050405020304" pitchFamily="18" charset="0"/>
                  </a:rPr>
                  <a:t>probabilities are reproducible within the limits of statistical precision, and are also independent of the location, orientation, and state of motion of the inertial reference frame in which experiments are </a:t>
                </a:r>
                <a:r>
                  <a:rPr lang="en-US" sz="2000" b="1" i="1" dirty="0" smtClean="0">
                    <a:latin typeface="Times New Roman" panose="02020603050405020304" pitchFamily="18" charset="0"/>
                    <a:cs typeface="Times New Roman" panose="02020603050405020304" pitchFamily="18" charset="0"/>
                  </a:rPr>
                  <a:t>conducted.</a:t>
                </a:r>
              </a:p>
              <a:p>
                <a:pPr marL="342900" indent="-342900">
                  <a:buAutoNum type="arabicPeriod"/>
                </a:pPr>
                <a:endParaRPr lang="en-US" sz="2000" dirty="0" smtClean="0">
                  <a:latin typeface="Times New Roman" panose="02020603050405020304" pitchFamily="18" charset="0"/>
                  <a:cs typeface="Times New Roman" panose="02020603050405020304" pitchFamily="18" charset="0"/>
                </a:endParaRPr>
              </a:p>
              <a:p>
                <a:pPr marL="342900" indent="-342900">
                  <a:buAutoNum type="arabicPeriod"/>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generators of space and time translations, </a:t>
                </a:r>
                <a14:m>
                  <m:oMath xmlns:m="http://schemas.openxmlformats.org/officeDocument/2006/math">
                    <m:d>
                      <m:dPr>
                        <m:begChr m:val="{"/>
                        <m:endChr m:val="}"/>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𝐾</m:t>
                                </m:r>
                              </m:e>
                            </m:acc>
                          </m:e>
                        </m:acc>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Ω</m:t>
                            </m:r>
                          </m:e>
                        </m:acc>
                      </m:e>
                    </m:d>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are associated with the total momentum and energy of the system through the operator form of </a:t>
                </a:r>
                <a:r>
                  <a:rPr lang="en-US" sz="2000" dirty="0" err="1">
                    <a:latin typeface="Times New Roman" panose="02020603050405020304" pitchFamily="18" charset="0"/>
                    <a:cs typeface="Times New Roman" panose="02020603050405020304" pitchFamily="18" charset="0"/>
                  </a:rPr>
                  <a:t>deBroglie's</a:t>
                </a:r>
                <a:r>
                  <a:rPr lang="en-US" sz="2000" dirty="0">
                    <a:latin typeface="Times New Roman" panose="02020603050405020304" pitchFamily="18" charset="0"/>
                    <a:cs typeface="Times New Roman" panose="02020603050405020304" pitchFamily="18" charset="0"/>
                  </a:rPr>
                  <a:t> relation </a:t>
                </a:r>
                <a14:m>
                  <m:oMath xmlns:m="http://schemas.openxmlformats.org/officeDocument/2006/math">
                    <m:acc>
                      <m:accPr>
                        <m:chr m:val="̂"/>
                        <m:ctrlPr>
                          <a:rPr lang="en-US" sz="2000" b="0" i="1" smtClean="0">
                            <a:latin typeface="Cambria Math" panose="02040503050406030204" pitchFamily="18" charset="0"/>
                          </a:rPr>
                        </m:ctrlPr>
                      </m:acc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𝑃</m:t>
                            </m:r>
                          </m:e>
                        </m:acc>
                      </m:e>
                    </m:acc>
                    <m:r>
                      <a:rPr lang="en-US" sz="2000" b="0" i="1" dirty="0" smtClean="0">
                        <a:latin typeface="Cambria Math" panose="02040503050406030204" pitchFamily="18" charset="0"/>
                      </a:rPr>
                      <m:t>=ℏ </m:t>
                    </m:r>
                    <m:acc>
                      <m:accPr>
                        <m:chr m:val="̂"/>
                        <m:ctrlPr>
                          <a:rPr lang="en-US" sz="2000" b="0" i="1" dirty="0" smtClean="0">
                            <a:latin typeface="Cambria Math" panose="02040503050406030204" pitchFamily="18" charset="0"/>
                          </a:rPr>
                        </m:ctrlPr>
                      </m:accPr>
                      <m:e>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𝐾</m:t>
                            </m:r>
                          </m:e>
                        </m:acc>
                      </m:e>
                    </m:acc>
                  </m:oMath>
                </a14:m>
                <a:r>
                  <a:rPr lang="en-US" sz="2000" dirty="0" smtClean="0">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rPr>
                  <a:t>it's </a:t>
                </a:r>
                <a:r>
                  <a:rPr lang="en-US" sz="2000" dirty="0" smtClean="0">
                    <a:latin typeface="Times New Roman" panose="02020603050405020304" pitchFamily="18" charset="0"/>
                    <a:cs typeface="Times New Roman" panose="02020603050405020304" pitchFamily="18" charset="0"/>
                  </a:rPr>
                  <a:t>analogue,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r>
                      <a:rPr lang="en-US" sz="2000" b="0" i="1" dirty="0" smtClean="0">
                        <a:latin typeface="Cambria Math" panose="02040503050406030204" pitchFamily="18" charset="0"/>
                      </a:rPr>
                      <m:t>=ℏ </m:t>
                    </m:r>
                    <m:acc>
                      <m:accPr>
                        <m:chr m:val="̂"/>
                        <m:ctrlPr>
                          <a:rPr lang="en-US" sz="2000" b="0" i="1" dirty="0" smtClean="0">
                            <a:latin typeface="Cambria Math" panose="02040503050406030204" pitchFamily="18" charset="0"/>
                          </a:rPr>
                        </m:ctrlPr>
                      </m:accPr>
                      <m:e>
                        <m:r>
                          <m:rPr>
                            <m:sty m:val="p"/>
                          </m:rPr>
                          <a:rPr lang="en-US" sz="2000" b="0" i="0" dirty="0" smtClean="0">
                            <a:latin typeface="Cambria Math" panose="02040503050406030204" pitchFamily="18" charset="0"/>
                          </a:rPr>
                          <m:t>Ω</m:t>
                        </m:r>
                      </m:e>
                    </m:acc>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total energy and momentum of an isolated system are related by the </a:t>
                </a:r>
                <a:r>
                  <a:rPr lang="en-US" sz="2000" dirty="0" err="1">
                    <a:latin typeface="Times New Roman" panose="02020603050405020304" pitchFamily="18" charset="0"/>
                    <a:cs typeface="Times New Roman" panose="02020603050405020304" pitchFamily="18" charset="0"/>
                  </a:rPr>
                  <a:t>relativistically</a:t>
                </a:r>
                <a:r>
                  <a:rPr lang="en-US" sz="2000" dirty="0">
                    <a:latin typeface="Times New Roman" panose="02020603050405020304" pitchFamily="18" charset="0"/>
                    <a:cs typeface="Times New Roman" panose="02020603050405020304" pitchFamily="18" charset="0"/>
                  </a:rPr>
                  <a:t> invariant rest mass, such that </a:t>
                </a:r>
                <a14:m>
                  <m:oMath xmlns:m="http://schemas.openxmlformats.org/officeDocument/2006/math">
                    <m:sSup>
                      <m:sSupPr>
                        <m:ctrlPr>
                          <a:rPr lang="en-US" sz="2000" b="0" i="1" dirty="0"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m:t>
                    </m:r>
                    <m:acc>
                      <m:accPr>
                        <m:chr m:val="̂"/>
                        <m:ctrlPr>
                          <a:rPr lang="en-US" sz="2000" b="0" i="1" dirty="0" smtClean="0">
                            <a:latin typeface="Cambria Math" panose="02040503050406030204" pitchFamily="18" charset="0"/>
                          </a:rPr>
                        </m:ctrlPr>
                      </m:accPr>
                      <m:e>
                        <m:sSup>
                          <m:sSupPr>
                            <m:ctrlPr>
                              <a:rPr lang="en-US" sz="2000" b="0" i="1" dirty="0" smtClean="0">
                                <a:latin typeface="Cambria Math" panose="02040503050406030204" pitchFamily="18" charset="0"/>
                              </a:rPr>
                            </m:ctrlPr>
                          </m:sSupPr>
                          <m:e>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𝑃</m:t>
                                </m:r>
                              </m:e>
                            </m:acc>
                          </m:e>
                          <m:sup>
                            <m:r>
                              <a:rPr lang="en-US" sz="2000" b="0" i="1" dirty="0" smtClean="0">
                                <a:latin typeface="Cambria Math" panose="02040503050406030204" pitchFamily="18" charset="0"/>
                              </a:rPr>
                              <m:t>2</m:t>
                            </m:r>
                          </m:sup>
                        </m:sSup>
                      </m:e>
                    </m:acc>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𝑐</m:t>
                        </m:r>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m:t>
                    </m:r>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𝑚</m:t>
                        </m:r>
                      </m:e>
                      <m:sub>
                        <m:r>
                          <a:rPr lang="en-US" sz="2000" b="0" i="1" dirty="0" smtClean="0">
                            <a:latin typeface="Cambria Math" panose="02040503050406030204" pitchFamily="18" charset="0"/>
                          </a:rPr>
                          <m:t>0</m:t>
                        </m:r>
                      </m:sub>
                      <m:sup>
                        <m:r>
                          <a:rPr lang="en-US" sz="2000" b="0" i="1" dirty="0" smtClean="0">
                            <a:latin typeface="Cambria Math" panose="02040503050406030204" pitchFamily="18" charset="0"/>
                          </a:rPr>
                          <m:t>2</m:t>
                        </m:r>
                      </m:sup>
                    </m:sSubSup>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𝑐</m:t>
                        </m:r>
                      </m:e>
                      <m:sup>
                        <m:r>
                          <a:rPr lang="en-US" sz="2000" b="0" i="1" dirty="0" smtClean="0">
                            <a:latin typeface="Cambria Math" panose="02040503050406030204" pitchFamily="18" charset="0"/>
                          </a:rPr>
                          <m:t>4</m:t>
                        </m:r>
                      </m:sup>
                    </m:sSup>
                    <m:r>
                      <a:rPr lang="en-US" sz="2000" b="0" i="1" dirty="0" smtClean="0">
                        <a:latin typeface="Cambria Math" panose="02040503050406030204" pitchFamily="18" charset="0"/>
                      </a:rPr>
                      <m:t> </m:t>
                    </m:r>
                  </m:oMath>
                </a14:m>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450206" y="724601"/>
                <a:ext cx="8916202" cy="5362430"/>
              </a:xfrm>
              <a:prstGeom prst="rect">
                <a:avLst/>
              </a:prstGeom>
              <a:blipFill rotWithShape="0">
                <a:blip r:embed="rId3"/>
                <a:stretch>
                  <a:fillRect l="-615" t="-682" r="-684" b="-1023"/>
                </a:stretch>
              </a:blipFill>
            </p:spPr>
            <p:txBody>
              <a:bodyPr/>
              <a:lstStyle/>
              <a:p>
                <a:r>
                  <a:rPr lang="en-US">
                    <a:noFill/>
                  </a:rPr>
                  <a:t> </a:t>
                </a:r>
              </a:p>
            </p:txBody>
          </p:sp>
        </mc:Fallback>
      </mc:AlternateContent>
    </p:spTree>
    <p:extLst>
      <p:ext uri="{BB962C8B-B14F-4D97-AF65-F5344CB8AC3E}">
        <p14:creationId xmlns:p14="http://schemas.microsoft.com/office/powerpoint/2010/main" val="2027463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25417" y="1520328"/>
            <a:ext cx="10377889" cy="262201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591" t="32907" r="17963" b="46842"/>
          <a:stretch/>
        </p:blipFill>
        <p:spPr>
          <a:xfrm>
            <a:off x="1299990" y="1916935"/>
            <a:ext cx="9627254" cy="1784733"/>
          </a:xfrm>
          <a:prstGeom prst="rect">
            <a:avLst/>
          </a:prstGeom>
        </p:spPr>
      </p:pic>
    </p:spTree>
    <p:extLst>
      <p:ext uri="{BB962C8B-B14F-4D97-AF65-F5344CB8AC3E}">
        <p14:creationId xmlns:p14="http://schemas.microsoft.com/office/powerpoint/2010/main" val="4035083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36320" y="426719"/>
            <a:ext cx="10099040" cy="606221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036320" y="4073302"/>
            <a:ext cx="10099040" cy="2415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450206" y="724601"/>
                <a:ext cx="8916202" cy="5362430"/>
              </a:xfrm>
              <a:prstGeom prst="rect">
                <a:avLst/>
              </a:prstGeom>
            </p:spPr>
            <p:txBody>
              <a:bodyPr wrap="square">
                <a:spAutoFit/>
              </a:bodyPr>
              <a:lstStyle/>
              <a:p>
                <a:pPr marL="342900" indent="-342900">
                  <a:buAutoNum type="arabicPeriod"/>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pure states of an individual physical system are identified by a set of definite or indefinite experimental propositions. There exists a strict correspondence between this set of propositions and the set of subspaces of a linear vector </a:t>
                </a:r>
                <a:r>
                  <a:rPr lang="en-US" sz="2000" dirty="0" smtClean="0">
                    <a:latin typeface="Times New Roman" panose="02020603050405020304" pitchFamily="18" charset="0"/>
                    <a:cs typeface="Times New Roman" panose="02020603050405020304" pitchFamily="18" charset="0"/>
                  </a:rPr>
                  <a:t>space.</a:t>
                </a:r>
              </a:p>
              <a:p>
                <a:pPr marL="342900" indent="-342900">
                  <a:buAutoNum type="arabicPeriod"/>
                </a:pPr>
                <a:endParaRPr lang="en-US" sz="2000" dirty="0" smtClean="0">
                  <a:latin typeface="Times New Roman" panose="02020603050405020304" pitchFamily="18" charset="0"/>
                  <a:cs typeface="Times New Roman" panose="02020603050405020304" pitchFamily="18" charset="0"/>
                </a:endParaRPr>
              </a:p>
              <a:p>
                <a:pPr marL="342900" indent="-342900">
                  <a:buAutoNum type="arabicPeriod"/>
                </a:pP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a given state, definite propositions are either true or false, while indefinite propositions are decided at </a:t>
                </a:r>
                <a:r>
                  <a:rPr lang="en-US" sz="2000" dirty="0" smtClean="0">
                    <a:latin typeface="Times New Roman" panose="02020603050405020304" pitchFamily="18" charset="0"/>
                    <a:cs typeface="Times New Roman" panose="02020603050405020304" pitchFamily="18" charset="0"/>
                  </a:rPr>
                  <a:t>random.</a:t>
                </a:r>
              </a:p>
              <a:p>
                <a:pPr marL="342900" indent="-342900">
                  <a:buAutoNum type="arabicPeriod"/>
                </a:pPr>
                <a:endParaRPr lang="en-US" sz="2000" dirty="0">
                  <a:latin typeface="Times New Roman" panose="02020603050405020304" pitchFamily="18" charset="0"/>
                  <a:cs typeface="Times New Roman" panose="02020603050405020304" pitchFamily="18" charset="0"/>
                </a:endParaRPr>
              </a:p>
              <a:p>
                <a:pPr marL="342900" indent="-342900">
                  <a:buAutoNum type="arabicPeriod"/>
                </a:pPr>
                <a:r>
                  <a:rPr lang="en-US" sz="2000" dirty="0" smtClean="0">
                    <a:latin typeface="Times New Roman" panose="02020603050405020304" pitchFamily="18" charset="0"/>
                    <a:cs typeface="Times New Roman" panose="02020603050405020304" pitchFamily="18" charset="0"/>
                  </a:rPr>
                  <a:t>Observed </a:t>
                </a:r>
                <a:r>
                  <a:rPr lang="en-US" sz="2000" dirty="0">
                    <a:latin typeface="Times New Roman" panose="02020603050405020304" pitchFamily="18" charset="0"/>
                    <a:cs typeface="Times New Roman" panose="02020603050405020304" pitchFamily="18" charset="0"/>
                  </a:rPr>
                  <a:t>probabilities are reproducible within the limits of statistical precision, and are also independent of the location, orientation, and state of motion of the inertial reference frame in which experiments are </a:t>
                </a:r>
                <a:r>
                  <a:rPr lang="en-US" sz="2000" dirty="0" smtClean="0">
                    <a:latin typeface="Times New Roman" panose="02020603050405020304" pitchFamily="18" charset="0"/>
                    <a:cs typeface="Times New Roman" panose="02020603050405020304" pitchFamily="18" charset="0"/>
                  </a:rPr>
                  <a:t>conducted.</a:t>
                </a:r>
              </a:p>
              <a:p>
                <a:pPr marL="342900" indent="-342900">
                  <a:buAutoNum type="arabicPeriod"/>
                </a:pPr>
                <a:endParaRPr lang="en-US" sz="2000" dirty="0" smtClean="0">
                  <a:latin typeface="Times New Roman" panose="02020603050405020304" pitchFamily="18" charset="0"/>
                  <a:cs typeface="Times New Roman" panose="02020603050405020304" pitchFamily="18" charset="0"/>
                </a:endParaRPr>
              </a:p>
              <a:p>
                <a:pPr marL="342900" indent="-342900">
                  <a:buAutoNum type="arabicPeriod"/>
                </a:pPr>
                <a:r>
                  <a:rPr lang="en-US" sz="2000" b="1" i="1" dirty="0" smtClean="0">
                    <a:latin typeface="Times New Roman" panose="02020603050405020304" pitchFamily="18" charset="0"/>
                    <a:cs typeface="Times New Roman" panose="02020603050405020304" pitchFamily="18" charset="0"/>
                  </a:rPr>
                  <a:t>The </a:t>
                </a:r>
                <a:r>
                  <a:rPr lang="en-US" sz="2000" b="1" i="1" dirty="0">
                    <a:latin typeface="Times New Roman" panose="02020603050405020304" pitchFamily="18" charset="0"/>
                    <a:cs typeface="Times New Roman" panose="02020603050405020304" pitchFamily="18" charset="0"/>
                  </a:rPr>
                  <a:t>generators of space and time translations, </a:t>
                </a:r>
                <a14:m>
                  <m:oMath xmlns:m="http://schemas.openxmlformats.org/officeDocument/2006/math">
                    <m:d>
                      <m:dPr>
                        <m:begChr m:val="{"/>
                        <m:endChr m:val="}"/>
                        <m:ctrlPr>
                          <a:rPr lang="en-US" sz="2000" b="1" i="1" smtClean="0">
                            <a:latin typeface="Cambria Math" panose="02040503050406030204" pitchFamily="18" charset="0"/>
                          </a:rPr>
                        </m:ctrlPr>
                      </m:dPr>
                      <m:e>
                        <m:acc>
                          <m:accPr>
                            <m:chr m:val="̂"/>
                            <m:ctrlPr>
                              <a:rPr lang="en-US" sz="2000" b="1" i="1" smtClean="0">
                                <a:latin typeface="Cambria Math" panose="02040503050406030204" pitchFamily="18" charset="0"/>
                              </a:rPr>
                            </m:ctrlPr>
                          </m:accPr>
                          <m:e>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𝑲</m:t>
                                </m:r>
                              </m:e>
                            </m:acc>
                          </m:e>
                        </m:acc>
                        <m:r>
                          <a:rPr lang="en-US" sz="2000" b="1" i="1" smtClean="0">
                            <a:latin typeface="Cambria Math" panose="02040503050406030204" pitchFamily="18" charset="0"/>
                          </a:rPr>
                          <m:t>, </m:t>
                        </m:r>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𝜴</m:t>
                            </m:r>
                          </m:e>
                        </m:acc>
                      </m:e>
                    </m:d>
                  </m:oMath>
                </a14:m>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are associated with the total momentum and energy of the system through the operator form of </a:t>
                </a:r>
                <a:r>
                  <a:rPr lang="en-US" sz="2000" b="1" i="1" dirty="0" err="1">
                    <a:latin typeface="Times New Roman" panose="02020603050405020304" pitchFamily="18" charset="0"/>
                    <a:cs typeface="Times New Roman" panose="02020603050405020304" pitchFamily="18" charset="0"/>
                  </a:rPr>
                  <a:t>deBroglie's</a:t>
                </a:r>
                <a:r>
                  <a:rPr lang="en-US" sz="2000" b="1" i="1" dirty="0">
                    <a:latin typeface="Times New Roman" panose="02020603050405020304" pitchFamily="18" charset="0"/>
                    <a:cs typeface="Times New Roman" panose="02020603050405020304" pitchFamily="18" charset="0"/>
                  </a:rPr>
                  <a:t> relation </a:t>
                </a:r>
                <a14:m>
                  <m:oMath xmlns:m="http://schemas.openxmlformats.org/officeDocument/2006/math">
                    <m:acc>
                      <m:accPr>
                        <m:chr m:val="̂"/>
                        <m:ctrlPr>
                          <a:rPr lang="en-US" sz="2000" b="1" i="1" smtClean="0">
                            <a:latin typeface="Cambria Math" panose="02040503050406030204" pitchFamily="18" charset="0"/>
                          </a:rPr>
                        </m:ctrlPr>
                      </m:accPr>
                      <m:e>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𝑷</m:t>
                            </m:r>
                          </m:e>
                        </m:acc>
                      </m:e>
                    </m:acc>
                    <m:r>
                      <a:rPr lang="en-US" sz="2000" b="1" i="1" dirty="0" smtClean="0">
                        <a:latin typeface="Cambria Math" panose="02040503050406030204" pitchFamily="18" charset="0"/>
                      </a:rPr>
                      <m:t>=ℏ </m:t>
                    </m:r>
                    <m:acc>
                      <m:accPr>
                        <m:chr m:val="̂"/>
                        <m:ctrlPr>
                          <a:rPr lang="en-US" sz="2000" b="1" i="1" dirty="0" smtClean="0">
                            <a:latin typeface="Cambria Math" panose="02040503050406030204" pitchFamily="18" charset="0"/>
                          </a:rPr>
                        </m:ctrlPr>
                      </m:accPr>
                      <m:e>
                        <m:acc>
                          <m:accPr>
                            <m:chr m:val="⃗"/>
                            <m:ctrlPr>
                              <a:rPr lang="en-US" sz="2000" b="1" i="1" dirty="0" smtClean="0">
                                <a:latin typeface="Cambria Math" panose="02040503050406030204" pitchFamily="18" charset="0"/>
                              </a:rPr>
                            </m:ctrlPr>
                          </m:accPr>
                          <m:e>
                            <m:r>
                              <a:rPr lang="en-US" sz="2000" b="1" i="1" dirty="0" smtClean="0">
                                <a:latin typeface="Cambria Math" panose="02040503050406030204" pitchFamily="18" charset="0"/>
                              </a:rPr>
                              <m:t>𝑲</m:t>
                            </m:r>
                          </m:e>
                        </m:acc>
                      </m:e>
                    </m:acc>
                  </m:oMath>
                </a14:m>
                <a:r>
                  <a:rPr lang="en-US" sz="2000" b="1" i="1" dirty="0" smtClean="0">
                    <a:latin typeface="Times New Roman" panose="02020603050405020304" pitchFamily="18" charset="0"/>
                    <a:cs typeface="Times New Roman" panose="02020603050405020304" pitchFamily="18" charset="0"/>
                  </a:rPr>
                  <a:t> and </a:t>
                </a:r>
                <a:r>
                  <a:rPr lang="en-US" sz="2000" b="1" i="1" dirty="0">
                    <a:latin typeface="Times New Roman" panose="02020603050405020304" pitchFamily="18" charset="0"/>
                    <a:cs typeface="Times New Roman" panose="02020603050405020304" pitchFamily="18" charset="0"/>
                  </a:rPr>
                  <a:t>it's </a:t>
                </a:r>
                <a:r>
                  <a:rPr lang="en-US" sz="2000" b="1" i="1" dirty="0" smtClean="0">
                    <a:latin typeface="Times New Roman" panose="02020603050405020304" pitchFamily="18" charset="0"/>
                    <a:cs typeface="Times New Roman" panose="02020603050405020304" pitchFamily="18" charset="0"/>
                  </a:rPr>
                  <a:t>analogue, </a:t>
                </a:r>
                <a14:m>
                  <m:oMath xmlns:m="http://schemas.openxmlformats.org/officeDocument/2006/math">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𝑯</m:t>
                        </m:r>
                      </m:e>
                    </m:acc>
                    <m:r>
                      <a:rPr lang="en-US" sz="2000" b="1" i="1" dirty="0" smtClean="0">
                        <a:latin typeface="Cambria Math" panose="02040503050406030204" pitchFamily="18" charset="0"/>
                      </a:rPr>
                      <m:t>=ℏ </m:t>
                    </m:r>
                    <m:acc>
                      <m:accPr>
                        <m:chr m:val="̂"/>
                        <m:ctrlPr>
                          <a:rPr lang="en-US" sz="2000" b="1" i="1" dirty="0" smtClean="0">
                            <a:latin typeface="Cambria Math" panose="02040503050406030204" pitchFamily="18" charset="0"/>
                          </a:rPr>
                        </m:ctrlPr>
                      </m:accPr>
                      <m:e>
                        <m:r>
                          <a:rPr lang="en-US" sz="2000" b="1" i="1" dirty="0" smtClean="0">
                            <a:latin typeface="Cambria Math" panose="02040503050406030204" pitchFamily="18" charset="0"/>
                          </a:rPr>
                          <m:t>𝜴</m:t>
                        </m:r>
                      </m:e>
                    </m:acc>
                  </m:oMath>
                </a14:m>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The total energy and momentum of an isolated system are related by the </a:t>
                </a:r>
                <a:r>
                  <a:rPr lang="en-US" sz="2000" b="1" i="1" dirty="0" err="1">
                    <a:latin typeface="Times New Roman" panose="02020603050405020304" pitchFamily="18" charset="0"/>
                    <a:cs typeface="Times New Roman" panose="02020603050405020304" pitchFamily="18" charset="0"/>
                  </a:rPr>
                  <a:t>relativistically</a:t>
                </a:r>
                <a:r>
                  <a:rPr lang="en-US" sz="2000" b="1" i="1" dirty="0">
                    <a:latin typeface="Times New Roman" panose="02020603050405020304" pitchFamily="18" charset="0"/>
                    <a:cs typeface="Times New Roman" panose="02020603050405020304" pitchFamily="18" charset="0"/>
                  </a:rPr>
                  <a:t> invariant rest mass, such that </a:t>
                </a:r>
                <a14:m>
                  <m:oMath xmlns:m="http://schemas.openxmlformats.org/officeDocument/2006/math">
                    <m:sSup>
                      <m:sSupPr>
                        <m:ctrlPr>
                          <a:rPr lang="en-US" sz="2000" b="1" i="1" dirty="0" smtClean="0">
                            <a:latin typeface="Cambria Math" panose="02040503050406030204" pitchFamily="18" charset="0"/>
                          </a:rPr>
                        </m:ctrlPr>
                      </m:sSupPr>
                      <m:e>
                        <m:acc>
                          <m:accPr>
                            <m:chr m:val="̂"/>
                            <m:ctrlPr>
                              <a:rPr lang="en-US" sz="2000" b="1" i="1" smtClean="0">
                                <a:latin typeface="Cambria Math" panose="02040503050406030204" pitchFamily="18" charset="0"/>
                              </a:rPr>
                            </m:ctrlPr>
                          </m:accPr>
                          <m:e>
                            <m:r>
                              <a:rPr lang="en-US" sz="2000" b="1" i="1" smtClean="0">
                                <a:latin typeface="Cambria Math" panose="02040503050406030204" pitchFamily="18" charset="0"/>
                              </a:rPr>
                              <m:t>𝑯</m:t>
                            </m:r>
                          </m:e>
                        </m:acc>
                      </m:e>
                      <m:sup>
                        <m:r>
                          <a:rPr lang="en-US" sz="2000" b="1" i="1" dirty="0" smtClean="0">
                            <a:latin typeface="Cambria Math" panose="02040503050406030204" pitchFamily="18" charset="0"/>
                          </a:rPr>
                          <m:t>𝟐</m:t>
                        </m:r>
                      </m:sup>
                    </m:sSup>
                    <m:r>
                      <a:rPr lang="en-US" sz="2000" b="1" i="1" dirty="0" smtClean="0">
                        <a:latin typeface="Cambria Math" panose="02040503050406030204" pitchFamily="18" charset="0"/>
                      </a:rPr>
                      <m:t>−</m:t>
                    </m:r>
                    <m:acc>
                      <m:accPr>
                        <m:chr m:val="̂"/>
                        <m:ctrlPr>
                          <a:rPr lang="en-US" sz="2000" b="1" i="1" dirty="0" smtClean="0">
                            <a:latin typeface="Cambria Math" panose="02040503050406030204" pitchFamily="18" charset="0"/>
                          </a:rPr>
                        </m:ctrlPr>
                      </m:accPr>
                      <m:e>
                        <m:sSup>
                          <m:sSupPr>
                            <m:ctrlPr>
                              <a:rPr lang="en-US" sz="2000" b="1" i="1" dirty="0" smtClean="0">
                                <a:latin typeface="Cambria Math" panose="02040503050406030204" pitchFamily="18" charset="0"/>
                              </a:rPr>
                            </m:ctrlPr>
                          </m:sSupPr>
                          <m:e>
                            <m:acc>
                              <m:accPr>
                                <m:chr m:val="⃗"/>
                                <m:ctrlPr>
                                  <a:rPr lang="en-US" sz="2000" b="1" i="1" dirty="0" smtClean="0">
                                    <a:latin typeface="Cambria Math" panose="02040503050406030204" pitchFamily="18" charset="0"/>
                                  </a:rPr>
                                </m:ctrlPr>
                              </m:accPr>
                              <m:e>
                                <m:r>
                                  <a:rPr lang="en-US" sz="2000" b="1" i="1" dirty="0" smtClean="0">
                                    <a:latin typeface="Cambria Math" panose="02040503050406030204" pitchFamily="18" charset="0"/>
                                  </a:rPr>
                                  <m:t>𝑷</m:t>
                                </m:r>
                              </m:e>
                            </m:acc>
                          </m:e>
                          <m:sup>
                            <m:r>
                              <a:rPr lang="en-US" sz="2000" b="1" i="1" dirty="0" smtClean="0">
                                <a:latin typeface="Cambria Math" panose="02040503050406030204" pitchFamily="18" charset="0"/>
                              </a:rPr>
                              <m:t>𝟐</m:t>
                            </m:r>
                          </m:sup>
                        </m:sSup>
                      </m:e>
                    </m:acc>
                    <m:sSup>
                      <m:sSupPr>
                        <m:ctrlPr>
                          <a:rPr lang="en-US" sz="2000" b="1" i="1" dirty="0" smtClean="0">
                            <a:latin typeface="Cambria Math" panose="02040503050406030204" pitchFamily="18" charset="0"/>
                          </a:rPr>
                        </m:ctrlPr>
                      </m:sSupPr>
                      <m:e>
                        <m:r>
                          <a:rPr lang="en-US" sz="2000" b="1" i="1" dirty="0" smtClean="0">
                            <a:latin typeface="Cambria Math" panose="02040503050406030204" pitchFamily="18" charset="0"/>
                          </a:rPr>
                          <m:t>𝒄</m:t>
                        </m:r>
                      </m:e>
                      <m:sup>
                        <m:r>
                          <a:rPr lang="en-US" sz="2000" b="1" i="1" dirty="0" smtClean="0">
                            <a:latin typeface="Cambria Math" panose="02040503050406030204" pitchFamily="18" charset="0"/>
                          </a:rPr>
                          <m:t>𝟐</m:t>
                        </m:r>
                      </m:sup>
                    </m:sSup>
                    <m:r>
                      <a:rPr lang="en-US" sz="2000" b="1" i="1" dirty="0" smtClean="0">
                        <a:latin typeface="Cambria Math" panose="02040503050406030204" pitchFamily="18" charset="0"/>
                      </a:rPr>
                      <m:t>=</m:t>
                    </m:r>
                    <m:sSubSup>
                      <m:sSubSupPr>
                        <m:ctrlPr>
                          <a:rPr lang="en-US" sz="2000" b="1" i="1" dirty="0" smtClean="0">
                            <a:latin typeface="Cambria Math" panose="02040503050406030204" pitchFamily="18" charset="0"/>
                          </a:rPr>
                        </m:ctrlPr>
                      </m:sSubSupPr>
                      <m:e>
                        <m:r>
                          <a:rPr lang="en-US" sz="2000" b="1" i="1" dirty="0" smtClean="0">
                            <a:latin typeface="Cambria Math" panose="02040503050406030204" pitchFamily="18" charset="0"/>
                          </a:rPr>
                          <m:t>𝒎</m:t>
                        </m:r>
                      </m:e>
                      <m:sub>
                        <m:r>
                          <a:rPr lang="en-US" sz="2000" b="1" i="1" dirty="0" smtClean="0">
                            <a:latin typeface="Cambria Math" panose="02040503050406030204" pitchFamily="18" charset="0"/>
                          </a:rPr>
                          <m:t>𝟎</m:t>
                        </m:r>
                      </m:sub>
                      <m:sup>
                        <m:r>
                          <a:rPr lang="en-US" sz="2000" b="1" i="1" dirty="0" smtClean="0">
                            <a:latin typeface="Cambria Math" panose="02040503050406030204" pitchFamily="18" charset="0"/>
                          </a:rPr>
                          <m:t>𝟐</m:t>
                        </m:r>
                      </m:sup>
                    </m:sSubSup>
                    <m:sSup>
                      <m:sSupPr>
                        <m:ctrlPr>
                          <a:rPr lang="en-US" sz="2000" b="1" i="1" dirty="0" smtClean="0">
                            <a:latin typeface="Cambria Math" panose="02040503050406030204" pitchFamily="18" charset="0"/>
                          </a:rPr>
                        </m:ctrlPr>
                      </m:sSupPr>
                      <m:e>
                        <m:r>
                          <a:rPr lang="en-US" sz="2000" b="1" i="1" dirty="0" smtClean="0">
                            <a:latin typeface="Cambria Math" panose="02040503050406030204" pitchFamily="18" charset="0"/>
                          </a:rPr>
                          <m:t>𝒄</m:t>
                        </m:r>
                      </m:e>
                      <m:sup>
                        <m:r>
                          <a:rPr lang="en-US" sz="2000" b="1" i="1" dirty="0" smtClean="0">
                            <a:latin typeface="Cambria Math" panose="02040503050406030204" pitchFamily="18" charset="0"/>
                          </a:rPr>
                          <m:t>𝟒</m:t>
                        </m:r>
                      </m:sup>
                    </m:sSup>
                    <m:r>
                      <a:rPr lang="en-US" sz="2000" b="1" i="1" dirty="0" smtClean="0">
                        <a:latin typeface="Cambria Math" panose="02040503050406030204" pitchFamily="18" charset="0"/>
                      </a:rPr>
                      <m:t> </m:t>
                    </m:r>
                  </m:oMath>
                </a14:m>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450206" y="724601"/>
                <a:ext cx="8916202" cy="5362430"/>
              </a:xfrm>
              <a:prstGeom prst="rect">
                <a:avLst/>
              </a:prstGeom>
              <a:blipFill rotWithShape="0">
                <a:blip r:embed="rId3"/>
                <a:stretch>
                  <a:fillRect l="-615" t="-682" b="-1136"/>
                </a:stretch>
              </a:blipFill>
            </p:spPr>
            <p:txBody>
              <a:bodyPr/>
              <a:lstStyle/>
              <a:p>
                <a:r>
                  <a:rPr lang="en-US">
                    <a:noFill/>
                  </a:rPr>
                  <a:t> </a:t>
                </a:r>
              </a:p>
            </p:txBody>
          </p:sp>
        </mc:Fallback>
      </mc:AlternateContent>
    </p:spTree>
    <p:extLst>
      <p:ext uri="{BB962C8B-B14F-4D97-AF65-F5344CB8AC3E}">
        <p14:creationId xmlns:p14="http://schemas.microsoft.com/office/powerpoint/2010/main" val="2656863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36320" y="426719"/>
            <a:ext cx="10099040" cy="606221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450206" y="724601"/>
                <a:ext cx="8916202" cy="5670207"/>
              </a:xfrm>
              <a:prstGeom prst="rect">
                <a:avLst/>
              </a:prstGeom>
            </p:spPr>
            <p:txBody>
              <a:bodyPr wrap="square">
                <a:spAutoFit/>
              </a:bodyPr>
              <a:lstStyle/>
              <a:p>
                <a:pPr marL="342900" indent="-342900">
                  <a:buAutoNum type="arabicPeriod"/>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pure states of an individual physical system are identified by a set of definite or indefinite experimental propositions. There exists a strict correspondence between this set of propositions and the set of subspaces of a linear vector </a:t>
                </a:r>
                <a:r>
                  <a:rPr lang="en-US" sz="2000" dirty="0" smtClean="0">
                    <a:latin typeface="Times New Roman" panose="02020603050405020304" pitchFamily="18" charset="0"/>
                    <a:cs typeface="Times New Roman" panose="02020603050405020304" pitchFamily="18" charset="0"/>
                  </a:rPr>
                  <a:t>space. [J</a:t>
                </a:r>
                <a:r>
                  <a:rPr lang="en-US" sz="2000" dirty="0">
                    <a:latin typeface="Times New Roman" panose="02020603050405020304" pitchFamily="18" charset="0"/>
                    <a:cs typeface="Times New Roman" panose="02020603050405020304" pitchFamily="18" charset="0"/>
                  </a:rPr>
                  <a:t>. B. </a:t>
                </a:r>
                <a:r>
                  <a:rPr lang="en-US" sz="2000" dirty="0" err="1">
                    <a:latin typeface="Times New Roman" panose="02020603050405020304" pitchFamily="18" charset="0"/>
                    <a:cs typeface="Times New Roman" panose="02020603050405020304" pitchFamily="18" charset="0"/>
                  </a:rPr>
                  <a:t>Hartle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Am</a:t>
                </a:r>
                <a:r>
                  <a:rPr lang="en-US" sz="2000" dirty="0">
                    <a:latin typeface="Times New Roman" panose="02020603050405020304" pitchFamily="18" charset="0"/>
                    <a:cs typeface="Times New Roman" panose="02020603050405020304" pitchFamily="18" charset="0"/>
                  </a:rPr>
                  <a:t>. J. Phys. 36, 704 (1968</a:t>
                </a:r>
                <a:r>
                  <a:rPr lang="en-US" sz="2000" dirty="0" smtClean="0">
                    <a:latin typeface="Times New Roman" panose="02020603050405020304" pitchFamily="18" charset="0"/>
                    <a:cs typeface="Times New Roman" panose="02020603050405020304" pitchFamily="18" charset="0"/>
                  </a:rPr>
                  <a:t>).]</a:t>
                </a:r>
              </a:p>
              <a:p>
                <a:pPr marL="342900" indent="-342900">
                  <a:buAutoNum type="arabicPeriod"/>
                </a:pPr>
                <a:endParaRPr lang="en-US" sz="2000" b="1" i="1" dirty="0">
                  <a:latin typeface="Times New Roman" panose="02020603050405020304" pitchFamily="18" charset="0"/>
                  <a:cs typeface="Times New Roman" panose="02020603050405020304" pitchFamily="18" charset="0"/>
                </a:endParaRPr>
              </a:p>
              <a:p>
                <a:pPr marL="342900" indent="-342900">
                  <a:buAutoNum type="arabicPeriod"/>
                </a:pP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a given state, definite propositions are either true or false, while indefinite propositions are decided at </a:t>
                </a:r>
                <a:r>
                  <a:rPr lang="en-US" sz="2000" dirty="0" smtClean="0">
                    <a:latin typeface="Times New Roman" panose="02020603050405020304" pitchFamily="18" charset="0"/>
                    <a:cs typeface="Times New Roman" panose="02020603050405020304" pitchFamily="18" charset="0"/>
                  </a:rPr>
                  <a:t>random.</a:t>
                </a:r>
              </a:p>
              <a:p>
                <a:pPr marL="342900" indent="-342900">
                  <a:buAutoNum type="arabicPeriod"/>
                </a:pPr>
                <a:endParaRPr lang="en-US" sz="2000" dirty="0">
                  <a:latin typeface="Times New Roman" panose="02020603050405020304" pitchFamily="18" charset="0"/>
                  <a:cs typeface="Times New Roman" panose="02020603050405020304" pitchFamily="18" charset="0"/>
                </a:endParaRPr>
              </a:p>
              <a:p>
                <a:pPr marL="342900" indent="-342900">
                  <a:buAutoNum type="arabicPeriod"/>
                </a:pPr>
                <a:r>
                  <a:rPr lang="en-US" sz="2000" dirty="0" smtClean="0">
                    <a:latin typeface="Times New Roman" panose="02020603050405020304" pitchFamily="18" charset="0"/>
                    <a:cs typeface="Times New Roman" panose="02020603050405020304" pitchFamily="18" charset="0"/>
                  </a:rPr>
                  <a:t>Observed </a:t>
                </a:r>
                <a:r>
                  <a:rPr lang="en-US" sz="2000" dirty="0">
                    <a:latin typeface="Times New Roman" panose="02020603050405020304" pitchFamily="18" charset="0"/>
                    <a:cs typeface="Times New Roman" panose="02020603050405020304" pitchFamily="18" charset="0"/>
                  </a:rPr>
                  <a:t>probabilities are reproducible within the limits of statistical precision, and are also independent of the location, orientation, and state of motion of the inertial reference frame in which experiments are </a:t>
                </a:r>
                <a:r>
                  <a:rPr lang="en-US" sz="2000" dirty="0" smtClean="0">
                    <a:latin typeface="Times New Roman" panose="02020603050405020304" pitchFamily="18" charset="0"/>
                    <a:cs typeface="Times New Roman" panose="02020603050405020304" pitchFamily="18" charset="0"/>
                  </a:rPr>
                  <a:t>conducted.</a:t>
                </a:r>
              </a:p>
              <a:p>
                <a:pPr marL="342900" indent="-342900">
                  <a:buAutoNum type="arabicPeriod"/>
                </a:pPr>
                <a:endParaRPr lang="en-US" sz="2000" dirty="0" smtClean="0">
                  <a:latin typeface="Times New Roman" panose="02020603050405020304" pitchFamily="18" charset="0"/>
                  <a:cs typeface="Times New Roman" panose="02020603050405020304" pitchFamily="18" charset="0"/>
                </a:endParaRPr>
              </a:p>
              <a:p>
                <a:pPr marL="342900" indent="-342900">
                  <a:buAutoNum type="arabicPeriod"/>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generators of space and time translations, </a:t>
                </a:r>
                <a14:m>
                  <m:oMath xmlns:m="http://schemas.openxmlformats.org/officeDocument/2006/math">
                    <m:d>
                      <m:dPr>
                        <m:begChr m:val="{"/>
                        <m:endChr m:val="}"/>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𝐾</m:t>
                                </m:r>
                              </m:e>
                            </m:acc>
                          </m:e>
                        </m:acc>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Ω</m:t>
                            </m:r>
                          </m:e>
                        </m:acc>
                      </m:e>
                    </m:d>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are associated with the total momentum and energy of the system through the operator form of </a:t>
                </a:r>
                <a:r>
                  <a:rPr lang="en-US" sz="2000" dirty="0" err="1">
                    <a:latin typeface="Times New Roman" panose="02020603050405020304" pitchFamily="18" charset="0"/>
                    <a:cs typeface="Times New Roman" panose="02020603050405020304" pitchFamily="18" charset="0"/>
                  </a:rPr>
                  <a:t>deBroglie's</a:t>
                </a:r>
                <a:r>
                  <a:rPr lang="en-US" sz="2000" dirty="0">
                    <a:latin typeface="Times New Roman" panose="02020603050405020304" pitchFamily="18" charset="0"/>
                    <a:cs typeface="Times New Roman" panose="02020603050405020304" pitchFamily="18" charset="0"/>
                  </a:rPr>
                  <a:t> relation </a:t>
                </a:r>
                <a14:m>
                  <m:oMath xmlns:m="http://schemas.openxmlformats.org/officeDocument/2006/math">
                    <m:acc>
                      <m:accPr>
                        <m:chr m:val="̂"/>
                        <m:ctrlPr>
                          <a:rPr lang="en-US" sz="2000" b="0" i="1" smtClean="0">
                            <a:latin typeface="Cambria Math" panose="02040503050406030204" pitchFamily="18" charset="0"/>
                          </a:rPr>
                        </m:ctrlPr>
                      </m:acc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𝑃</m:t>
                            </m:r>
                          </m:e>
                        </m:acc>
                      </m:e>
                    </m:acc>
                    <m:r>
                      <a:rPr lang="en-US" sz="2000" b="0" i="1" dirty="0" smtClean="0">
                        <a:latin typeface="Cambria Math" panose="02040503050406030204" pitchFamily="18" charset="0"/>
                      </a:rPr>
                      <m:t>=ℏ </m:t>
                    </m:r>
                    <m:acc>
                      <m:accPr>
                        <m:chr m:val="̂"/>
                        <m:ctrlPr>
                          <a:rPr lang="en-US" sz="2000" b="0" i="1" dirty="0" smtClean="0">
                            <a:latin typeface="Cambria Math" panose="02040503050406030204" pitchFamily="18" charset="0"/>
                          </a:rPr>
                        </m:ctrlPr>
                      </m:accPr>
                      <m:e>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𝐾</m:t>
                            </m:r>
                          </m:e>
                        </m:acc>
                      </m:e>
                    </m:acc>
                  </m:oMath>
                </a14:m>
                <a:r>
                  <a:rPr lang="en-US" sz="2000" dirty="0" smtClean="0">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rPr>
                  <a:t>it's </a:t>
                </a:r>
                <a:r>
                  <a:rPr lang="en-US" sz="2000" dirty="0" smtClean="0">
                    <a:latin typeface="Times New Roman" panose="02020603050405020304" pitchFamily="18" charset="0"/>
                    <a:cs typeface="Times New Roman" panose="02020603050405020304" pitchFamily="18" charset="0"/>
                  </a:rPr>
                  <a:t>analogue,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r>
                      <a:rPr lang="en-US" sz="2000" b="0" i="1" dirty="0" smtClean="0">
                        <a:latin typeface="Cambria Math" panose="02040503050406030204" pitchFamily="18" charset="0"/>
                      </a:rPr>
                      <m:t>=ℏ </m:t>
                    </m:r>
                    <m:acc>
                      <m:accPr>
                        <m:chr m:val="̂"/>
                        <m:ctrlPr>
                          <a:rPr lang="en-US" sz="2000" b="0" i="1" dirty="0" smtClean="0">
                            <a:latin typeface="Cambria Math" panose="02040503050406030204" pitchFamily="18" charset="0"/>
                          </a:rPr>
                        </m:ctrlPr>
                      </m:accPr>
                      <m:e>
                        <m:r>
                          <m:rPr>
                            <m:sty m:val="p"/>
                          </m:rPr>
                          <a:rPr lang="en-US" sz="2000" b="0" i="0" dirty="0" smtClean="0">
                            <a:latin typeface="Cambria Math" panose="02040503050406030204" pitchFamily="18" charset="0"/>
                          </a:rPr>
                          <m:t>Ω</m:t>
                        </m:r>
                      </m:e>
                    </m:acc>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total energy and momentum of an isolated system are related by the </a:t>
                </a:r>
                <a:r>
                  <a:rPr lang="en-US" sz="2000" dirty="0" err="1">
                    <a:latin typeface="Times New Roman" panose="02020603050405020304" pitchFamily="18" charset="0"/>
                    <a:cs typeface="Times New Roman" panose="02020603050405020304" pitchFamily="18" charset="0"/>
                  </a:rPr>
                  <a:t>relativistically</a:t>
                </a:r>
                <a:r>
                  <a:rPr lang="en-US" sz="2000" dirty="0">
                    <a:latin typeface="Times New Roman" panose="02020603050405020304" pitchFamily="18" charset="0"/>
                    <a:cs typeface="Times New Roman" panose="02020603050405020304" pitchFamily="18" charset="0"/>
                  </a:rPr>
                  <a:t> invariant rest mass, such that </a:t>
                </a:r>
                <a14:m>
                  <m:oMath xmlns:m="http://schemas.openxmlformats.org/officeDocument/2006/math">
                    <m:sSup>
                      <m:sSupPr>
                        <m:ctrlPr>
                          <a:rPr lang="en-US" sz="2000" b="0" i="1" dirty="0"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m:t>
                    </m:r>
                    <m:acc>
                      <m:accPr>
                        <m:chr m:val="̂"/>
                        <m:ctrlPr>
                          <a:rPr lang="en-US" sz="2000" b="0" i="1" dirty="0" smtClean="0">
                            <a:latin typeface="Cambria Math" panose="02040503050406030204" pitchFamily="18" charset="0"/>
                          </a:rPr>
                        </m:ctrlPr>
                      </m:accPr>
                      <m:e>
                        <m:sSup>
                          <m:sSupPr>
                            <m:ctrlPr>
                              <a:rPr lang="en-US" sz="2000" b="0" i="1" dirty="0" smtClean="0">
                                <a:latin typeface="Cambria Math" panose="02040503050406030204" pitchFamily="18" charset="0"/>
                              </a:rPr>
                            </m:ctrlPr>
                          </m:sSupPr>
                          <m:e>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𝑃</m:t>
                                </m:r>
                              </m:e>
                            </m:acc>
                          </m:e>
                          <m:sup>
                            <m:r>
                              <a:rPr lang="en-US" sz="2000" b="0" i="1" dirty="0" smtClean="0">
                                <a:latin typeface="Cambria Math" panose="02040503050406030204" pitchFamily="18" charset="0"/>
                              </a:rPr>
                              <m:t>2</m:t>
                            </m:r>
                          </m:sup>
                        </m:sSup>
                      </m:e>
                    </m:acc>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𝑐</m:t>
                        </m:r>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m:t>
                    </m:r>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𝑚</m:t>
                        </m:r>
                      </m:e>
                      <m:sub>
                        <m:r>
                          <a:rPr lang="en-US" sz="2000" b="0" i="1" dirty="0" smtClean="0">
                            <a:latin typeface="Cambria Math" panose="02040503050406030204" pitchFamily="18" charset="0"/>
                          </a:rPr>
                          <m:t>0</m:t>
                        </m:r>
                      </m:sub>
                      <m:sup>
                        <m:r>
                          <a:rPr lang="en-US" sz="2000" b="0" i="1" dirty="0" smtClean="0">
                            <a:latin typeface="Cambria Math" panose="02040503050406030204" pitchFamily="18" charset="0"/>
                          </a:rPr>
                          <m:t>2</m:t>
                        </m:r>
                      </m:sup>
                    </m:sSubSup>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𝑐</m:t>
                        </m:r>
                      </m:e>
                      <m:sup>
                        <m:r>
                          <a:rPr lang="en-US" sz="2000" b="0" i="1" dirty="0" smtClean="0">
                            <a:latin typeface="Cambria Math" panose="02040503050406030204" pitchFamily="18" charset="0"/>
                          </a:rPr>
                          <m:t>4</m:t>
                        </m:r>
                      </m:sup>
                    </m:sSup>
                    <m:r>
                      <a:rPr lang="en-US" sz="2000" b="0" i="1" dirty="0" smtClean="0">
                        <a:latin typeface="Cambria Math" panose="02040503050406030204" pitchFamily="18" charset="0"/>
                      </a:rPr>
                      <m:t> </m:t>
                    </m:r>
                  </m:oMath>
                </a14:m>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450206" y="724601"/>
                <a:ext cx="8916202" cy="5670207"/>
              </a:xfrm>
              <a:prstGeom prst="rect">
                <a:avLst/>
              </a:prstGeom>
              <a:blipFill rotWithShape="0">
                <a:blip r:embed="rId3"/>
                <a:stretch>
                  <a:fillRect l="-615" t="-645" r="-684" b="-968"/>
                </a:stretch>
              </a:blipFill>
            </p:spPr>
            <p:txBody>
              <a:bodyPr/>
              <a:lstStyle/>
              <a:p>
                <a:r>
                  <a:rPr lang="en-US">
                    <a:noFill/>
                  </a:rPr>
                  <a:t> </a:t>
                </a:r>
              </a:p>
            </p:txBody>
          </p:sp>
        </mc:Fallback>
      </mc:AlternateContent>
    </p:spTree>
    <p:extLst>
      <p:ext uri="{BB962C8B-B14F-4D97-AF65-F5344CB8AC3E}">
        <p14:creationId xmlns:p14="http://schemas.microsoft.com/office/powerpoint/2010/main" val="3135415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24568" y="622453"/>
            <a:ext cx="10488058" cy="55525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322024" y="947451"/>
            <a:ext cx="9771962" cy="49025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86429" y="1167788"/>
            <a:ext cx="9364337" cy="4401205"/>
          </a:xfrm>
          <a:prstGeom prst="rect">
            <a:avLst/>
          </a:prstGeom>
        </p:spPr>
        <p:txBody>
          <a:bodyPr wrap="square">
            <a:spAutoFit/>
          </a:bodyPr>
          <a:lstStyle/>
          <a:p>
            <a:r>
              <a:rPr lang="en-US" sz="2800" b="1" dirty="0">
                <a:solidFill>
                  <a:srgbClr val="252525"/>
                </a:solidFill>
                <a:latin typeface="Times New Roman" panose="02020603050405020304" pitchFamily="18" charset="0"/>
                <a:cs typeface="Times New Roman" panose="02020603050405020304" pitchFamily="18" charset="0"/>
              </a:rPr>
              <a:t>Occam's razor</a:t>
            </a:r>
            <a:r>
              <a:rPr lang="en-US" sz="2800" dirty="0">
                <a:solidFill>
                  <a:srgbClr val="252525"/>
                </a:solidFill>
                <a:latin typeface="Times New Roman" panose="02020603050405020304" pitchFamily="18" charset="0"/>
                <a:cs typeface="Times New Roman" panose="02020603050405020304" pitchFamily="18" charset="0"/>
              </a:rPr>
              <a:t> (</a:t>
            </a:r>
            <a:r>
              <a:rPr lang="en-US" sz="2800" dirty="0" smtClean="0">
                <a:solidFill>
                  <a:srgbClr val="252525"/>
                </a:solidFill>
                <a:latin typeface="Times New Roman" panose="02020603050405020304" pitchFamily="18" charset="0"/>
                <a:cs typeface="Times New Roman" panose="02020603050405020304" pitchFamily="18" charset="0"/>
              </a:rPr>
              <a:t>a.k.a. the 'law </a:t>
            </a:r>
            <a:r>
              <a:rPr lang="en-US" sz="2800" dirty="0">
                <a:solidFill>
                  <a:srgbClr val="252525"/>
                </a:solidFill>
                <a:latin typeface="Times New Roman" panose="02020603050405020304" pitchFamily="18" charset="0"/>
                <a:cs typeface="Times New Roman" panose="02020603050405020304" pitchFamily="18" charset="0"/>
              </a:rPr>
              <a:t>of parsimony') </a:t>
            </a:r>
            <a:endParaRPr lang="en-US" sz="2800" dirty="0" smtClean="0">
              <a:solidFill>
                <a:srgbClr val="252525"/>
              </a:solidFill>
              <a:latin typeface="Times New Roman" panose="02020603050405020304" pitchFamily="18" charset="0"/>
              <a:cs typeface="Times New Roman" panose="02020603050405020304" pitchFamily="18" charset="0"/>
            </a:endParaRPr>
          </a:p>
          <a:p>
            <a:r>
              <a:rPr lang="en-US" sz="2800" dirty="0" smtClean="0">
                <a:solidFill>
                  <a:srgbClr val="252525"/>
                </a:solidFill>
                <a:latin typeface="Times New Roman" panose="02020603050405020304" pitchFamily="18" charset="0"/>
                <a:cs typeface="Times New Roman" panose="02020603050405020304" pitchFamily="18" charset="0"/>
              </a:rPr>
              <a:t>is </a:t>
            </a:r>
            <a:r>
              <a:rPr lang="en-US" sz="2800" dirty="0">
                <a:solidFill>
                  <a:srgbClr val="252525"/>
                </a:solidFill>
                <a:latin typeface="Times New Roman" panose="02020603050405020304" pitchFamily="18" charset="0"/>
                <a:cs typeface="Times New Roman" panose="02020603050405020304" pitchFamily="18" charset="0"/>
              </a:rPr>
              <a:t>a problem-solving principle devised by </a:t>
            </a:r>
            <a:endParaRPr lang="en-US" sz="2800" dirty="0" smtClean="0">
              <a:solidFill>
                <a:srgbClr val="252525"/>
              </a:solidFill>
              <a:latin typeface="Times New Roman" panose="02020603050405020304" pitchFamily="18" charset="0"/>
              <a:cs typeface="Times New Roman" panose="02020603050405020304" pitchFamily="18" charset="0"/>
            </a:endParaRPr>
          </a:p>
          <a:p>
            <a:r>
              <a:rPr lang="en-US" sz="2800" dirty="0" smtClean="0">
                <a:solidFill>
                  <a:srgbClr val="0B0080"/>
                </a:solidFill>
                <a:latin typeface="Times New Roman" panose="02020603050405020304" pitchFamily="18" charset="0"/>
                <a:cs typeface="Times New Roman" panose="02020603050405020304" pitchFamily="18" charset="0"/>
              </a:rPr>
              <a:t>William </a:t>
            </a:r>
            <a:r>
              <a:rPr lang="en-US" sz="2800" dirty="0">
                <a:solidFill>
                  <a:srgbClr val="0B0080"/>
                </a:solidFill>
                <a:latin typeface="Times New Roman" panose="02020603050405020304" pitchFamily="18" charset="0"/>
                <a:cs typeface="Times New Roman" panose="02020603050405020304" pitchFamily="18" charset="0"/>
              </a:rPr>
              <a:t>of Ockham</a:t>
            </a:r>
            <a:r>
              <a:rPr lang="en-US" sz="2800" dirty="0">
                <a:solidFill>
                  <a:srgbClr val="252525"/>
                </a:solidFill>
                <a:latin typeface="Times New Roman" panose="02020603050405020304" pitchFamily="18" charset="0"/>
                <a:cs typeface="Times New Roman" panose="02020603050405020304" pitchFamily="18" charset="0"/>
              </a:rPr>
              <a:t> (c. </a:t>
            </a:r>
            <a:r>
              <a:rPr lang="en-US" sz="2800" dirty="0" smtClean="0">
                <a:solidFill>
                  <a:srgbClr val="252525"/>
                </a:solidFill>
                <a:latin typeface="Times New Roman" panose="02020603050405020304" pitchFamily="18" charset="0"/>
                <a:cs typeface="Times New Roman" panose="02020603050405020304" pitchFamily="18" charset="0"/>
              </a:rPr>
              <a:t>1287–1347). </a:t>
            </a:r>
          </a:p>
          <a:p>
            <a:endParaRPr lang="en-US" sz="2800" dirty="0">
              <a:solidFill>
                <a:srgbClr val="252525"/>
              </a:solidFill>
              <a:latin typeface="Times New Roman" panose="02020603050405020304" pitchFamily="18" charset="0"/>
              <a:cs typeface="Times New Roman" panose="02020603050405020304" pitchFamily="18" charset="0"/>
            </a:endParaRPr>
          </a:p>
          <a:p>
            <a:r>
              <a:rPr lang="en-US" sz="2800" dirty="0" smtClean="0">
                <a:solidFill>
                  <a:srgbClr val="252525"/>
                </a:solidFill>
                <a:latin typeface="Times New Roman" panose="02020603050405020304" pitchFamily="18" charset="0"/>
                <a:cs typeface="Times New Roman" panose="02020603050405020304" pitchFamily="18" charset="0"/>
              </a:rPr>
              <a:t>The </a:t>
            </a:r>
            <a:r>
              <a:rPr lang="en-US" sz="2800" dirty="0">
                <a:solidFill>
                  <a:srgbClr val="252525"/>
                </a:solidFill>
                <a:latin typeface="Times New Roman" panose="02020603050405020304" pitchFamily="18" charset="0"/>
                <a:cs typeface="Times New Roman" panose="02020603050405020304" pitchFamily="18" charset="0"/>
              </a:rPr>
              <a:t>principle states that among competing hypotheses </a:t>
            </a:r>
            <a:endParaRPr lang="en-US" sz="2800" dirty="0" smtClean="0">
              <a:solidFill>
                <a:srgbClr val="252525"/>
              </a:solidFill>
              <a:latin typeface="Times New Roman" panose="02020603050405020304" pitchFamily="18" charset="0"/>
              <a:cs typeface="Times New Roman" panose="02020603050405020304" pitchFamily="18" charset="0"/>
            </a:endParaRPr>
          </a:p>
          <a:p>
            <a:r>
              <a:rPr lang="en-US" sz="2800" dirty="0" smtClean="0">
                <a:solidFill>
                  <a:srgbClr val="252525"/>
                </a:solidFill>
                <a:latin typeface="Times New Roman" panose="02020603050405020304" pitchFamily="18" charset="0"/>
                <a:cs typeface="Times New Roman" panose="02020603050405020304" pitchFamily="18" charset="0"/>
              </a:rPr>
              <a:t>that </a:t>
            </a:r>
            <a:r>
              <a:rPr lang="en-US" sz="2800" dirty="0">
                <a:solidFill>
                  <a:srgbClr val="252525"/>
                </a:solidFill>
                <a:latin typeface="Times New Roman" panose="02020603050405020304" pitchFamily="18" charset="0"/>
                <a:cs typeface="Times New Roman" panose="02020603050405020304" pitchFamily="18" charset="0"/>
              </a:rPr>
              <a:t>predict equally well, the one with the fewest assumptions should be selected. Other, more complicated solutions may ultimately prove to provide better predictions, but—in the absence of differences in predictive ability—the fewer assumptions that are made, the better.</a:t>
            </a:r>
            <a:endParaRPr lang="en-US" sz="2800" dirty="0">
              <a:latin typeface="Times New Roman" panose="02020603050405020304" pitchFamily="18" charset="0"/>
              <a:cs typeface="Times New Roman" panose="02020603050405020304" pitchFamily="18" charset="0"/>
            </a:endParaRPr>
          </a:p>
        </p:txBody>
      </p:sp>
      <p:pic>
        <p:nvPicPr>
          <p:cNvPr id="1026" name="Picture 2" descr="William of Ockh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6971">
            <a:off x="9683054" y="305905"/>
            <a:ext cx="2095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303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99991" y="771181"/>
            <a:ext cx="10102468" cy="33381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1035586"/>
            <a:ext cx="9155017" cy="2585323"/>
          </a:xfrm>
          <a:prstGeom prst="rect">
            <a:avLst/>
          </a:prstGeom>
          <a:noFill/>
        </p:spPr>
        <p:txBody>
          <a:bodyPr wrap="square" rtlCol="0">
            <a:spAutoFit/>
          </a:bodyPr>
          <a:lstStyle/>
          <a:p>
            <a:r>
              <a:rPr lang="en-US" dirty="0" smtClean="0"/>
              <a:t>In this formulation, the time-dependent Schrodinger equation results from the invariance of probability distributions under time-translations, and is a secondary aspect of quantum mechanics. </a:t>
            </a:r>
          </a:p>
          <a:p>
            <a:endParaRPr lang="en-US" dirty="0"/>
          </a:p>
          <a:p>
            <a:r>
              <a:rPr lang="en-US" dirty="0" smtClean="0"/>
              <a:t>The key to quantum mechanics lies, instead, in the definition of the state of an individual system, and in the correspondence between states and experimental propositions. </a:t>
            </a:r>
          </a:p>
          <a:p>
            <a:endParaRPr lang="en-US" dirty="0"/>
          </a:p>
          <a:p>
            <a:r>
              <a:rPr lang="en-US" dirty="0" smtClean="0"/>
              <a:t>How can I reconcile my pedagogical approach to quantum mechanics with Quantum Darwinism and with the derivation of the Born Rule from the TDSE?</a:t>
            </a:r>
          </a:p>
        </p:txBody>
      </p:sp>
    </p:spTree>
    <p:extLst>
      <p:ext uri="{BB962C8B-B14F-4D97-AF65-F5344CB8AC3E}">
        <p14:creationId xmlns:p14="http://schemas.microsoft.com/office/powerpoint/2010/main" val="2946974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3010" y="6397674"/>
            <a:ext cx="9144000" cy="369332"/>
          </a:xfrm>
          <a:prstGeom prst="rect">
            <a:avLst/>
          </a:prstGeom>
        </p:spPr>
        <p:txBody>
          <a:bodyPr wrap="square">
            <a:spAutoFit/>
          </a:bodyPr>
          <a:lstStyle/>
          <a:p>
            <a:r>
              <a:rPr lang="en-US" dirty="0" smtClean="0">
                <a:hlinkClick r:id="rId3"/>
              </a:rPr>
              <a:t>https://upload.wikimedia.org/wikipedia/commons/b/b2/Juglans_mandshurica_nutshell.jpg</a:t>
            </a:r>
            <a:r>
              <a:rPr lang="en-US" dirty="0" smtClean="0"/>
              <a:t> </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030233" cy="6767006"/>
          </a:xfrm>
          <a:prstGeom prst="rect">
            <a:avLst/>
          </a:prstGeom>
        </p:spPr>
      </p:pic>
    </p:spTree>
    <p:extLst>
      <p:ext uri="{BB962C8B-B14F-4D97-AF65-F5344CB8AC3E}">
        <p14:creationId xmlns:p14="http://schemas.microsoft.com/office/powerpoint/2010/main" val="4250732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rot="20968562">
            <a:off x="442429" y="655212"/>
            <a:ext cx="7295948" cy="42254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694942" y="939156"/>
            <a:ext cx="6930188" cy="4709345"/>
            <a:chOff x="694942" y="939156"/>
            <a:chExt cx="6930188" cy="4709345"/>
          </a:xfrm>
        </p:grpSpPr>
        <p:sp>
          <p:nvSpPr>
            <p:cNvPr id="5" name="Rounded Rectangle 4"/>
            <p:cNvSpPr/>
            <p:nvPr/>
          </p:nvSpPr>
          <p:spPr>
            <a:xfrm rot="20968562">
              <a:off x="695093" y="939156"/>
              <a:ext cx="6790623" cy="365760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 name="TextBox 3"/>
                <p:cNvSpPr txBox="1"/>
                <p:nvPr/>
              </p:nvSpPr>
              <p:spPr>
                <a:xfrm rot="20968562">
                  <a:off x="694942" y="1401184"/>
                  <a:ext cx="6930188" cy="4247317"/>
                </a:xfrm>
                <a:prstGeom prst="rect">
                  <a:avLst/>
                </a:prstGeom>
                <a:noFill/>
              </p:spPr>
              <p:txBody>
                <a:bodyPr wrap="square" rtlCol="0">
                  <a:spAutoFit/>
                </a:bodyPr>
                <a:lstStyle/>
                <a:p>
                  <a:pPr algn="ctr"/>
                  <a:r>
                    <a:rPr lang="en-US" sz="3600" dirty="0" smtClean="0"/>
                    <a:t>Erwin</a:t>
                  </a:r>
                  <a:r>
                    <a:rPr lang="en-US" sz="3600" dirty="0"/>
                    <a:t> with his </a:t>
                  </a:r>
                  <a14:m>
                    <m:oMath xmlns:m="http://schemas.openxmlformats.org/officeDocument/2006/math">
                      <m:r>
                        <m:rPr>
                          <m:sty m:val="p"/>
                        </m:rPr>
                        <a:rPr lang="en-US" sz="3600" b="0" i="0" smtClean="0">
                          <a:latin typeface="Cambria Math" panose="02040503050406030204" pitchFamily="18" charset="0"/>
                        </a:rPr>
                        <m:t>Ψ</m:t>
                      </m:r>
                    </m:oMath>
                  </a14:m>
                  <a:r>
                    <a:rPr lang="en-US" sz="3600" dirty="0"/>
                    <a:t> can do</a:t>
                  </a:r>
                  <a:br>
                    <a:rPr lang="en-US" sz="3600" dirty="0"/>
                  </a:br>
                  <a:r>
                    <a:rPr lang="en-US" sz="3600" dirty="0"/>
                    <a:t>Calculations quite a few.</a:t>
                  </a:r>
                  <a:br>
                    <a:rPr lang="en-US" sz="3600" dirty="0"/>
                  </a:br>
                  <a:r>
                    <a:rPr lang="en-US" sz="3600" dirty="0"/>
                    <a:t>But one thing has not been seen:</a:t>
                  </a:r>
                  <a:br>
                    <a:rPr lang="en-US" sz="3600" dirty="0"/>
                  </a:br>
                  <a:r>
                    <a:rPr lang="en-US" sz="3600" dirty="0"/>
                    <a:t>Just what does </a:t>
                  </a:r>
                  <a14:m>
                    <m:oMath xmlns:m="http://schemas.openxmlformats.org/officeDocument/2006/math">
                      <m:r>
                        <m:rPr>
                          <m:sty m:val="p"/>
                        </m:rPr>
                        <a:rPr lang="en-US" sz="3600" b="0" i="0" smtClean="0">
                          <a:latin typeface="Cambria Math" panose="02040503050406030204" pitchFamily="18" charset="0"/>
                        </a:rPr>
                        <m:t>Ψ</m:t>
                      </m:r>
                    </m:oMath>
                  </a14:m>
                  <a:r>
                    <a:rPr lang="en-US" sz="3600" dirty="0" smtClean="0"/>
                    <a:t> </a:t>
                  </a:r>
                  <a:r>
                    <a:rPr lang="en-US" sz="3600" dirty="0"/>
                    <a:t>really mean</a:t>
                  </a:r>
                  <a:r>
                    <a:rPr lang="en-US" sz="3600" dirty="0" smtClean="0"/>
                    <a:t>?</a:t>
                  </a:r>
                </a:p>
                <a:p>
                  <a:pPr algn="ctr"/>
                  <a:r>
                    <a:rPr lang="en-US" sz="3600" dirty="0" smtClean="0"/>
                    <a:t>                       </a:t>
                  </a:r>
                  <a:r>
                    <a:rPr lang="en-US" sz="3600" dirty="0" smtClean="0">
                      <a:solidFill>
                        <a:srgbClr val="FF0000"/>
                      </a:solidFill>
                    </a:rPr>
                    <a:t>Erich Hückel</a:t>
                  </a:r>
                  <a:r>
                    <a:rPr lang="en-US" sz="3600" dirty="0">
                      <a:solidFill>
                        <a:srgbClr val="FF0000"/>
                      </a:solidFill>
                    </a:rPr>
                    <a:t> </a:t>
                  </a:r>
                  <a:r>
                    <a:rPr lang="en-US" sz="3600" dirty="0" smtClean="0">
                      <a:solidFill>
                        <a:srgbClr val="FF0000"/>
                      </a:solidFill>
                    </a:rPr>
                    <a:t>(1988)</a:t>
                  </a:r>
                  <a:r>
                    <a:rPr lang="en-US" sz="3600" dirty="0"/>
                    <a:t>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endParaRPr lang="en-US" dirty="0"/>
                </a:p>
                <a:p>
                  <a:endParaRPr lang="en-US" dirty="0"/>
                </a:p>
                <a:p>
                  <a:pPr marL="742950" lvl="1" indent="-285750">
                    <a:buFont typeface="Arial" panose="020B0604020202020204" pitchFamily="34" charset="0"/>
                    <a:buChar char="•"/>
                  </a:pP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rot="20968562">
                  <a:off x="694942" y="1401184"/>
                  <a:ext cx="6930188" cy="4247317"/>
                </a:xfrm>
                <a:prstGeom prst="rect">
                  <a:avLst/>
                </a:prstGeom>
                <a:blipFill rotWithShape="0">
                  <a:blip r:embed="rId3"/>
                  <a:stretch>
                    <a:fillRect/>
                  </a:stretch>
                </a:blipFill>
              </p:spPr>
              <p:txBody>
                <a:bodyPr/>
                <a:lstStyle/>
                <a:p>
                  <a:r>
                    <a:rPr lang="en-US">
                      <a:noFill/>
                    </a:rPr>
                    <a:t> </a:t>
                  </a:r>
                </a:p>
              </p:txBody>
            </p:sp>
          </mc:Fallback>
        </mc:AlternateContent>
      </p:grpSp>
      <p:grpSp>
        <p:nvGrpSpPr>
          <p:cNvPr id="9" name="Group 8"/>
          <p:cNvGrpSpPr/>
          <p:nvPr/>
        </p:nvGrpSpPr>
        <p:grpSpPr>
          <a:xfrm>
            <a:off x="500513" y="4249573"/>
            <a:ext cx="10549289" cy="1424539"/>
            <a:chOff x="1472664" y="5313144"/>
            <a:chExt cx="10549289" cy="1424539"/>
          </a:xfrm>
        </p:grpSpPr>
        <p:sp>
          <p:nvSpPr>
            <p:cNvPr id="7" name="Rounded Rectangle 6"/>
            <p:cNvSpPr/>
            <p:nvPr/>
          </p:nvSpPr>
          <p:spPr>
            <a:xfrm>
              <a:off x="1472664" y="5313144"/>
              <a:ext cx="10549289" cy="1424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780673" y="5537427"/>
              <a:ext cx="9933272" cy="9759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52525"/>
                  </a:solidFill>
                  <a:latin typeface="Arial" panose="020B0604020202020204" pitchFamily="34" charset="0"/>
                </a:rPr>
                <a:t>I think I can safely say that nobody understands quantum mechanics</a:t>
              </a:r>
              <a:r>
                <a:rPr lang="en-US" sz="2400" dirty="0" smtClean="0">
                  <a:solidFill>
                    <a:srgbClr val="252525"/>
                  </a:solidFill>
                  <a:latin typeface="Arial" panose="020B0604020202020204" pitchFamily="34" charset="0"/>
                </a:rPr>
                <a:t>. </a:t>
              </a:r>
            </a:p>
            <a:p>
              <a:pPr algn="ctr"/>
              <a:r>
                <a:rPr lang="en-US" sz="2400" dirty="0">
                  <a:solidFill>
                    <a:srgbClr val="252525"/>
                  </a:solidFill>
                  <a:latin typeface="Arial" panose="020B0604020202020204" pitchFamily="34" charset="0"/>
                </a:rPr>
                <a:t> </a:t>
              </a:r>
              <a:r>
                <a:rPr lang="en-US" sz="2400" dirty="0" smtClean="0">
                  <a:solidFill>
                    <a:srgbClr val="252525"/>
                  </a:solidFill>
                  <a:latin typeface="Arial" panose="020B0604020202020204" pitchFamily="34" charset="0"/>
                </a:rPr>
                <a:t>                                                                     </a:t>
              </a:r>
              <a:r>
                <a:rPr lang="en-US" sz="2400" dirty="0" smtClean="0">
                  <a:solidFill>
                    <a:srgbClr val="FF0000"/>
                  </a:solidFill>
                  <a:latin typeface="Arial" panose="020B0604020202020204" pitchFamily="34" charset="0"/>
                </a:rPr>
                <a:t>Richard Feynman (1965)</a:t>
              </a:r>
              <a:endParaRPr lang="en-US" sz="2400" dirty="0">
                <a:solidFill>
                  <a:srgbClr val="FF0000"/>
                </a:solidFill>
              </a:endParaRPr>
            </a:p>
          </p:txBody>
        </p:sp>
      </p:grpSp>
    </p:spTree>
    <p:extLst>
      <p:ext uri="{BB962C8B-B14F-4D97-AF65-F5344CB8AC3E}">
        <p14:creationId xmlns:p14="http://schemas.microsoft.com/office/powerpoint/2010/main" val="308345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82797" y="176270"/>
            <a:ext cx="8860807" cy="65660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p:cNvSpPr/>
          <p:nvPr/>
        </p:nvSpPr>
        <p:spPr>
          <a:xfrm>
            <a:off x="2130633" y="352540"/>
            <a:ext cx="7839632" cy="616944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460249" y="612675"/>
            <a:ext cx="6971446" cy="5909310"/>
          </a:xfrm>
          <a:prstGeom prst="rect">
            <a:avLst/>
          </a:prstGeom>
        </p:spPr>
        <p:txBody>
          <a:bodyPr wrap="square">
            <a:spAutoFit/>
          </a:bodyPr>
          <a:lstStyle/>
          <a:p>
            <a:r>
              <a:rPr lang="en-US" dirty="0">
                <a:hlinkClick r:id="rId3"/>
              </a:rPr>
              <a:t>https://</a:t>
            </a:r>
            <a:r>
              <a:rPr lang="en-US" dirty="0" smtClean="0">
                <a:hlinkClick r:id="rId3"/>
              </a:rPr>
              <a:t>en.wikipedia.org/wiki/Interpretations_of_quantum_mechanics</a:t>
            </a:r>
            <a:r>
              <a:rPr lang="en-US" dirty="0" smtClean="0"/>
              <a:t> </a:t>
            </a:r>
            <a:endParaRPr lang="en-US" dirty="0"/>
          </a:p>
          <a:p>
            <a:pPr marL="1097280"/>
            <a:endParaRPr lang="en-US" dirty="0" smtClean="0"/>
          </a:p>
          <a:p>
            <a:pPr marL="1097280"/>
            <a:r>
              <a:rPr lang="en-US" dirty="0" smtClean="0"/>
              <a:t>4.1 </a:t>
            </a:r>
            <a:r>
              <a:rPr lang="en-US" dirty="0"/>
              <a:t>Collapse theories</a:t>
            </a:r>
          </a:p>
          <a:p>
            <a:pPr marL="1097280"/>
            <a:r>
              <a:rPr lang="en-US" dirty="0" smtClean="0"/>
              <a:t>	4.1.1 </a:t>
            </a:r>
            <a:r>
              <a:rPr lang="en-US" dirty="0"/>
              <a:t>The Copenhagen interpretation</a:t>
            </a:r>
          </a:p>
          <a:p>
            <a:pPr marL="1097280"/>
            <a:r>
              <a:rPr lang="en-US" dirty="0" smtClean="0"/>
              <a:t>	4.1.2 </a:t>
            </a:r>
            <a:r>
              <a:rPr lang="en-US" dirty="0"/>
              <a:t>Consciousness causes collapse</a:t>
            </a:r>
          </a:p>
          <a:p>
            <a:pPr marL="1097280"/>
            <a:r>
              <a:rPr lang="en-US" dirty="0" smtClean="0"/>
              <a:t>	4.1.3 </a:t>
            </a:r>
            <a:r>
              <a:rPr lang="en-US" dirty="0"/>
              <a:t>Objective collapse theories</a:t>
            </a:r>
          </a:p>
          <a:p>
            <a:pPr marL="1097280"/>
            <a:r>
              <a:rPr lang="en-US" dirty="0"/>
              <a:t>4.2 Many worlds theories</a:t>
            </a:r>
          </a:p>
          <a:p>
            <a:pPr marL="1097280"/>
            <a:r>
              <a:rPr lang="en-US" dirty="0" smtClean="0"/>
              <a:t>	4.2.1 </a:t>
            </a:r>
            <a:r>
              <a:rPr lang="en-US" dirty="0"/>
              <a:t>Many minds</a:t>
            </a:r>
          </a:p>
          <a:p>
            <a:pPr marL="1097280"/>
            <a:r>
              <a:rPr lang="en-US" dirty="0" smtClean="0"/>
              <a:t>	4.2.2 </a:t>
            </a:r>
            <a:r>
              <a:rPr lang="en-US" dirty="0"/>
              <a:t>Branching space–time theories</a:t>
            </a:r>
          </a:p>
          <a:p>
            <a:pPr marL="1097280"/>
            <a:r>
              <a:rPr lang="en-US" dirty="0"/>
              <a:t>4.3 Hidden variables</a:t>
            </a:r>
          </a:p>
          <a:p>
            <a:pPr marL="1097280"/>
            <a:r>
              <a:rPr lang="en-US" dirty="0" smtClean="0"/>
              <a:t>	4.3.1 </a:t>
            </a:r>
            <a:r>
              <a:rPr lang="en-US" dirty="0"/>
              <a:t>Pilot-wave theories</a:t>
            </a:r>
          </a:p>
          <a:p>
            <a:pPr marL="1097280"/>
            <a:r>
              <a:rPr lang="en-US" dirty="0" smtClean="0"/>
              <a:t>	4.3.2 </a:t>
            </a:r>
            <a:r>
              <a:rPr lang="en-US" dirty="0"/>
              <a:t>Time-symmetric theories</a:t>
            </a:r>
          </a:p>
          <a:p>
            <a:pPr marL="1097280"/>
            <a:r>
              <a:rPr lang="en-US" dirty="0" smtClean="0"/>
              <a:t>	4.3.3 </a:t>
            </a:r>
            <a:r>
              <a:rPr lang="en-US" dirty="0"/>
              <a:t>Stochastic mechanics</a:t>
            </a:r>
          </a:p>
          <a:p>
            <a:pPr marL="1097280"/>
            <a:r>
              <a:rPr lang="en-US" dirty="0" smtClean="0"/>
              <a:t>	4.3.4 </a:t>
            </a:r>
            <a:r>
              <a:rPr lang="en-US" dirty="0"/>
              <a:t>Popper's experiment</a:t>
            </a:r>
          </a:p>
          <a:p>
            <a:pPr marL="1097280"/>
            <a:r>
              <a:rPr lang="en-US" dirty="0"/>
              <a:t>4.4 Information-based interpretations</a:t>
            </a:r>
          </a:p>
          <a:p>
            <a:pPr marL="1097280"/>
            <a:r>
              <a:rPr lang="en-US" dirty="0" smtClean="0"/>
              <a:t>	4.4.1 </a:t>
            </a:r>
            <a:r>
              <a:rPr lang="en-US" dirty="0"/>
              <a:t>Relational quantum mechanics</a:t>
            </a:r>
          </a:p>
          <a:p>
            <a:pPr marL="1097280"/>
            <a:r>
              <a:rPr lang="en-US" dirty="0" smtClean="0"/>
              <a:t>	4.4.2 </a:t>
            </a:r>
            <a:r>
              <a:rPr lang="en-US" dirty="0"/>
              <a:t>Quantum </a:t>
            </a:r>
            <a:r>
              <a:rPr lang="en-US" dirty="0" err="1"/>
              <a:t>Bayesianism</a:t>
            </a:r>
            <a:endParaRPr lang="en-US" dirty="0"/>
          </a:p>
          <a:p>
            <a:pPr marL="1097280"/>
            <a:r>
              <a:rPr lang="en-US" dirty="0"/>
              <a:t>4.5 Other</a:t>
            </a:r>
          </a:p>
          <a:p>
            <a:pPr marL="1097280"/>
            <a:r>
              <a:rPr lang="en-US" dirty="0" smtClean="0"/>
              <a:t>	4.5.1 </a:t>
            </a:r>
            <a:r>
              <a:rPr lang="en-US" dirty="0"/>
              <a:t>Ensemble interpretation</a:t>
            </a:r>
          </a:p>
          <a:p>
            <a:pPr marL="1097280"/>
            <a:r>
              <a:rPr lang="en-US" dirty="0" smtClean="0"/>
              <a:t>	4.5.2 </a:t>
            </a:r>
            <a:r>
              <a:rPr lang="en-US" dirty="0"/>
              <a:t>Modal interpretations</a:t>
            </a:r>
          </a:p>
          <a:p>
            <a:pPr marL="1097280"/>
            <a:r>
              <a:rPr lang="en-US" dirty="0" smtClean="0"/>
              <a:t>	4.5.3 </a:t>
            </a:r>
            <a:r>
              <a:rPr lang="en-US" dirty="0"/>
              <a:t>Consistent histories</a:t>
            </a:r>
          </a:p>
        </p:txBody>
      </p:sp>
    </p:spTree>
    <p:extLst>
      <p:ext uri="{BB962C8B-B14F-4D97-AF65-F5344CB8AC3E}">
        <p14:creationId xmlns:p14="http://schemas.microsoft.com/office/powerpoint/2010/main" val="1637768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rot="488934">
            <a:off x="4633855" y="494823"/>
            <a:ext cx="7295948" cy="422549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488934">
            <a:off x="4971980" y="886659"/>
            <a:ext cx="6565845" cy="34595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487968">
            <a:off x="5380437" y="1466861"/>
            <a:ext cx="6096000" cy="2677656"/>
          </a:xfrm>
          <a:prstGeom prst="rect">
            <a:avLst/>
          </a:prstGeom>
        </p:spPr>
        <p:txBody>
          <a:bodyPr>
            <a:spAutoFit/>
          </a:bodyPr>
          <a:lstStyle/>
          <a:p>
            <a:r>
              <a:rPr lang="en-US" sz="2400" dirty="0">
                <a:solidFill>
                  <a:srgbClr val="252525"/>
                </a:solidFill>
                <a:latin typeface="Arial" panose="020B0604020202020204" pitchFamily="34" charset="0"/>
              </a:rPr>
              <a:t>If you want to understand quantum mechanics, just do the math. All the words that are spun around it don’t mean very much. It’s like playing the violin. If violinists were judged on how they spoke, it wouldn’t make much sense</a:t>
            </a:r>
            <a:r>
              <a:rPr lang="en-US" sz="2400" dirty="0" smtClean="0">
                <a:solidFill>
                  <a:srgbClr val="252525"/>
                </a:solidFill>
                <a:latin typeface="Arial" panose="020B0604020202020204" pitchFamily="34" charset="0"/>
              </a:rPr>
              <a:t>.</a:t>
            </a:r>
          </a:p>
          <a:p>
            <a:pPr lvl="1" algn="r"/>
            <a:r>
              <a:rPr lang="en-US" sz="2400" dirty="0" smtClean="0">
                <a:solidFill>
                  <a:srgbClr val="FF0000"/>
                </a:solidFill>
                <a:latin typeface="Arial" panose="020B0604020202020204" pitchFamily="34" charset="0"/>
              </a:rPr>
              <a:t>Freeman Dyson (2007)</a:t>
            </a:r>
            <a:endParaRPr lang="en-US" sz="2400" dirty="0">
              <a:solidFill>
                <a:srgbClr val="FF0000"/>
              </a:solidFill>
            </a:endParaRPr>
          </a:p>
        </p:txBody>
      </p:sp>
      <p:grpSp>
        <p:nvGrpSpPr>
          <p:cNvPr id="16" name="Group 15"/>
          <p:cNvGrpSpPr/>
          <p:nvPr/>
        </p:nvGrpSpPr>
        <p:grpSpPr>
          <a:xfrm>
            <a:off x="0" y="-115533"/>
            <a:ext cx="5431316" cy="6973534"/>
            <a:chOff x="0" y="-115533"/>
            <a:chExt cx="5431316" cy="6973534"/>
          </a:xfrm>
        </p:grpSpPr>
        <p:pic>
          <p:nvPicPr>
            <p:cNvPr id="1026" name="Picture 2" descr="https://encrypted-tbn2.gstatic.com/images?q=tbn:ANd9GcQqOk-_58PpAXGOt1SIroS82apFJ6Q2O-7J2ONqMIbzSB4-P_C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533"/>
              <a:ext cx="4590670" cy="32790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0" y="3165927"/>
              <a:ext cx="5431316" cy="3692074"/>
            </a:xfrm>
            <a:prstGeom prst="rect">
              <a:avLst/>
            </a:prstGeom>
          </p:spPr>
        </p:pic>
      </p:grpSp>
    </p:spTree>
    <p:extLst>
      <p:ext uri="{BB962C8B-B14F-4D97-AF65-F5344CB8AC3E}">
        <p14:creationId xmlns:p14="http://schemas.microsoft.com/office/powerpoint/2010/main" val="45167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17633" y="289231"/>
            <a:ext cx="10780295" cy="6180221"/>
            <a:chOff x="317633" y="355333"/>
            <a:chExt cx="10780295" cy="6180221"/>
          </a:xfrm>
        </p:grpSpPr>
        <p:grpSp>
          <p:nvGrpSpPr>
            <p:cNvPr id="4" name="Group 3"/>
            <p:cNvGrpSpPr/>
            <p:nvPr/>
          </p:nvGrpSpPr>
          <p:grpSpPr>
            <a:xfrm>
              <a:off x="317633" y="355333"/>
              <a:ext cx="10780295" cy="6180221"/>
              <a:chOff x="317633" y="355333"/>
              <a:chExt cx="10780295" cy="6180221"/>
            </a:xfrm>
          </p:grpSpPr>
          <p:sp>
            <p:nvSpPr>
              <p:cNvPr id="19" name="Rounded Rectangle 18"/>
              <p:cNvSpPr/>
              <p:nvPr/>
            </p:nvSpPr>
            <p:spPr>
              <a:xfrm>
                <a:off x="317633" y="4417996"/>
                <a:ext cx="10780295" cy="21175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7633" y="355333"/>
                <a:ext cx="4692300" cy="55910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510139" y="567889"/>
              <a:ext cx="10270156" cy="5762140"/>
              <a:chOff x="510139" y="567889"/>
              <a:chExt cx="10270156" cy="5762140"/>
            </a:xfrm>
          </p:grpSpPr>
          <p:sp>
            <p:nvSpPr>
              <p:cNvPr id="14" name="Rounded Rectangle 13"/>
              <p:cNvSpPr/>
              <p:nvPr/>
            </p:nvSpPr>
            <p:spPr>
              <a:xfrm>
                <a:off x="510139" y="567889"/>
                <a:ext cx="4360244" cy="5762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10139" y="4600748"/>
                <a:ext cx="10270156" cy="17292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49147" y="683394"/>
                <a:ext cx="9819392" cy="5262979"/>
              </a:xfrm>
              <a:prstGeom prst="rect">
                <a:avLst/>
              </a:prstGeom>
              <a:noFill/>
            </p:spPr>
            <p:txBody>
              <a:bodyPr wrap="square" rtlCol="0">
                <a:spAutoFit/>
              </a:bodyPr>
              <a:lstStyle/>
              <a:p>
                <a:r>
                  <a:rPr lang="en-US" sz="2800" dirty="0" smtClean="0"/>
                  <a:t>My own conclusion is </a:t>
                </a:r>
              </a:p>
              <a:p>
                <a:r>
                  <a:rPr lang="en-US" sz="2800" dirty="0" smtClean="0"/>
                  <a:t>that today there is no </a:t>
                </a:r>
              </a:p>
              <a:p>
                <a:r>
                  <a:rPr lang="en-US" sz="2800" dirty="0" smtClean="0"/>
                  <a:t>interpretation of quantum </a:t>
                </a:r>
              </a:p>
              <a:p>
                <a:r>
                  <a:rPr lang="en-US" sz="2800" dirty="0" smtClean="0"/>
                  <a:t>mechanics that does not </a:t>
                </a:r>
              </a:p>
              <a:p>
                <a:r>
                  <a:rPr lang="en-US" sz="2800" dirty="0" smtClean="0"/>
                  <a:t>have </a:t>
                </a:r>
                <a:r>
                  <a:rPr lang="en-US" sz="2800" i="1" dirty="0" smtClean="0"/>
                  <a:t>serious flaws</a:t>
                </a:r>
                <a:r>
                  <a:rPr lang="en-US" sz="2800" dirty="0" smtClean="0"/>
                  <a:t>, and </a:t>
                </a:r>
              </a:p>
              <a:p>
                <a:r>
                  <a:rPr lang="en-US" sz="2800" dirty="0" smtClean="0"/>
                  <a:t>that we ought to take </a:t>
                </a:r>
              </a:p>
              <a:p>
                <a:r>
                  <a:rPr lang="en-US" sz="2800" dirty="0" smtClean="0"/>
                  <a:t>seriously the possibility </a:t>
                </a:r>
              </a:p>
              <a:p>
                <a:r>
                  <a:rPr lang="en-US" sz="2800" dirty="0" smtClean="0"/>
                  <a:t>of finding some </a:t>
                </a:r>
                <a:r>
                  <a:rPr lang="en-US" sz="2800" i="1" dirty="0" smtClean="0"/>
                  <a:t>more </a:t>
                </a:r>
              </a:p>
              <a:p>
                <a:r>
                  <a:rPr lang="en-US" sz="2800" i="1" dirty="0" smtClean="0"/>
                  <a:t>satisfactory other theory</a:t>
                </a:r>
                <a:r>
                  <a:rPr lang="en-US" sz="2800" dirty="0" smtClean="0"/>
                  <a:t>,</a:t>
                </a:r>
              </a:p>
              <a:p>
                <a:r>
                  <a:rPr lang="en-US" sz="2800" dirty="0" smtClean="0"/>
                  <a:t>to which </a:t>
                </a:r>
              </a:p>
              <a:p>
                <a:r>
                  <a:rPr lang="en-US" sz="2800" dirty="0" smtClean="0"/>
                  <a:t>quantum mechanics is merely a good approximation. </a:t>
                </a:r>
              </a:p>
              <a:p>
                <a:pPr algn="r"/>
                <a:r>
                  <a:rPr lang="en-US" sz="2800" dirty="0" smtClean="0">
                    <a:solidFill>
                      <a:srgbClr val="FF0000"/>
                    </a:solidFill>
                  </a:rPr>
                  <a:t>Steven Weinberg in </a:t>
                </a:r>
                <a:r>
                  <a:rPr lang="en-US" sz="2800" i="1" dirty="0" smtClean="0">
                    <a:solidFill>
                      <a:srgbClr val="FF0000"/>
                    </a:solidFill>
                  </a:rPr>
                  <a:t>Lectures on Quantum Mechanics </a:t>
                </a:r>
                <a:r>
                  <a:rPr lang="en-US" sz="2800" dirty="0" smtClean="0">
                    <a:solidFill>
                      <a:srgbClr val="FF0000"/>
                    </a:solidFill>
                  </a:rPr>
                  <a:t>(2013).</a:t>
                </a:r>
                <a:endParaRPr lang="en-US" sz="2800" dirty="0">
                  <a:solidFill>
                    <a:srgbClr val="FF0000"/>
                  </a:solidFill>
                </a:endParaRPr>
              </a:p>
            </p:txBody>
          </p:sp>
        </p:grpSp>
      </p:grpSp>
      <p:pic>
        <p:nvPicPr>
          <p:cNvPr id="6" name="Picture 5"/>
          <p:cNvPicPr>
            <a:picLocks noChangeAspect="1"/>
          </p:cNvPicPr>
          <p:nvPr/>
        </p:nvPicPr>
        <p:blipFill>
          <a:blip r:embed="rId3"/>
          <a:stretch>
            <a:fillRect/>
          </a:stretch>
        </p:blipFill>
        <p:spPr>
          <a:xfrm rot="469807">
            <a:off x="6516938" y="213020"/>
            <a:ext cx="3133895" cy="4468039"/>
          </a:xfrm>
          <a:prstGeom prst="rect">
            <a:avLst/>
          </a:prstGeom>
        </p:spPr>
      </p:pic>
      <p:grpSp>
        <p:nvGrpSpPr>
          <p:cNvPr id="12" name="Group 11"/>
          <p:cNvGrpSpPr/>
          <p:nvPr/>
        </p:nvGrpSpPr>
        <p:grpSpPr>
          <a:xfrm>
            <a:off x="629643" y="4691353"/>
            <a:ext cx="10058400" cy="1568698"/>
            <a:chOff x="629643" y="4691353"/>
            <a:chExt cx="10058400" cy="1568698"/>
          </a:xfrm>
        </p:grpSpPr>
        <p:sp>
          <p:nvSpPr>
            <p:cNvPr id="7" name="Rounded Rectangle 6"/>
            <p:cNvSpPr/>
            <p:nvPr/>
          </p:nvSpPr>
          <p:spPr>
            <a:xfrm>
              <a:off x="629643" y="4691353"/>
              <a:ext cx="10058400" cy="1568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03344" y="4877581"/>
              <a:ext cx="9518613" cy="119789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331098" y="4958109"/>
                  <a:ext cx="8782386" cy="100469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Derive </a:t>
                  </a:r>
                  <a:r>
                    <a:rPr lang="en-US" sz="2400" dirty="0" err="1" smtClean="0">
                      <a:latin typeface="Times New Roman" panose="02020603050405020304" pitchFamily="18" charset="0"/>
                      <a:cs typeface="Times New Roman" panose="02020603050405020304" pitchFamily="18" charset="0"/>
                    </a:rPr>
                    <a:t>Born’s</a:t>
                  </a:r>
                  <a:r>
                    <a:rPr lang="en-US" sz="2400" dirty="0" smtClean="0">
                      <a:latin typeface="Times New Roman" panose="02020603050405020304" pitchFamily="18" charset="0"/>
                      <a:cs typeface="Times New Roman" panose="02020603050405020304" pitchFamily="18" charset="0"/>
                    </a:rPr>
                    <a:t> Rule from the time-dependent Schrodinger equation ?</a:t>
                  </a:r>
                </a:p>
                <a:p>
                  <a:pPr algn="ctr"/>
                  <a14:m>
                    <m:oMath xmlns:m="http://schemas.openxmlformats.org/officeDocument/2006/math">
                      <m:r>
                        <a:rPr lang="en-US" sz="2400" b="0" i="1" smtClean="0">
                          <a:latin typeface="Cambria Math" panose="02040503050406030204" pitchFamily="18" charset="0"/>
                          <a:cs typeface="Times New Roman" panose="02020603050405020304" pitchFamily="18" charset="0"/>
                        </a:rPr>
                        <m:t>𝑖</m:t>
                      </m:r>
                      <m:r>
                        <a:rPr lang="en-US" sz="2400" b="0" i="1" smtClean="0">
                          <a:latin typeface="Cambria Math" panose="02040503050406030204" pitchFamily="18" charset="0"/>
                          <a:cs typeface="Times New Roman" panose="02020603050405020304" pitchFamily="18" charset="0"/>
                        </a:rPr>
                        <m:t>ℏ</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m:t>
                          </m:r>
                        </m:num>
                        <m:den>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𝑡</m:t>
                          </m:r>
                        </m:den>
                      </m:f>
                      <m:r>
                        <m:rPr>
                          <m:sty m:val="p"/>
                        </m:rPr>
                        <a:rPr lang="en-US" sz="2400" b="0" i="0" smtClean="0">
                          <a:latin typeface="Cambria Math" panose="02040503050406030204" pitchFamily="18" charset="0"/>
                          <a:cs typeface="Times New Roman" panose="02020603050405020304" pitchFamily="18" charset="0"/>
                        </a:rPr>
                        <m:t>Ψ</m:t>
                      </m:r>
                      <m:r>
                        <a:rPr lang="en-US" sz="2400" b="0" i="1" smtClean="0">
                          <a:latin typeface="Cambria Math" panose="02040503050406030204" pitchFamily="18" charset="0"/>
                          <a:cs typeface="Times New Roman" panose="02020603050405020304" pitchFamily="18" charset="0"/>
                        </a:rPr>
                        <m:t>=</m:t>
                      </m:r>
                      <m:acc>
                        <m:accPr>
                          <m:chr m:val="̂"/>
                          <m:ctrlPr>
                            <a:rPr lang="en-US" sz="2400" b="0" i="1" smtClean="0">
                              <a:latin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cs typeface="Times New Roman" panose="02020603050405020304" pitchFamily="18" charset="0"/>
                            </a:rPr>
                            <m:t>𝐻</m:t>
                          </m:r>
                        </m:e>
                      </m:acc>
                      <m:r>
                        <a:rPr lang="en-US" sz="2400" b="0" i="1" smtClean="0">
                          <a:latin typeface="Cambria Math" panose="02040503050406030204" pitchFamily="18" charset="0"/>
                          <a:cs typeface="Times New Roman" panose="02020603050405020304" pitchFamily="18" charset="0"/>
                        </a:rPr>
                        <m:t> </m:t>
                      </m:r>
                      <m:r>
                        <m:rPr>
                          <m:sty m:val="p"/>
                        </m:rPr>
                        <a:rPr lang="en-US" sz="2400" b="0" i="0" smtClean="0">
                          <a:latin typeface="Cambria Math" panose="02040503050406030204" pitchFamily="18" charset="0"/>
                          <a:cs typeface="Times New Roman" panose="02020603050405020304" pitchFamily="18" charset="0"/>
                        </a:rPr>
                        <m:t>Ψ</m:t>
                      </m:r>
                      <m:r>
                        <a:rPr lang="en-US" sz="2400" b="0" i="1" smtClean="0">
                          <a:latin typeface="Cambria Math" panose="02040503050406030204" pitchFamily="18" charset="0"/>
                          <a:cs typeface="Times New Roman" panose="02020603050405020304" pitchFamily="18" charset="0"/>
                        </a:rPr>
                        <m:t>    →  </m:t>
                      </m:r>
                      <m:r>
                        <a:rPr lang="en-US" sz="2400" b="0" i="1" smtClean="0">
                          <a:latin typeface="Cambria Math" panose="02040503050406030204" pitchFamily="18" charset="0"/>
                          <a:cs typeface="Times New Roman" panose="02020603050405020304" pitchFamily="18" charset="0"/>
                        </a:rPr>
                        <m:t>𝑃</m:t>
                      </m:r>
                      <m:r>
                        <a:rPr lang="en-US" sz="2400" b="0" i="1" smtClean="0">
                          <a:latin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cs typeface="Times New Roman" panose="02020603050405020304" pitchFamily="18" charset="0"/>
                            </a:rPr>
                          </m:ctrlPr>
                        </m:sSupPr>
                        <m:e>
                          <m:r>
                            <m:rPr>
                              <m:sty m:val="p"/>
                            </m:rPr>
                            <a:rPr lang="en-US" sz="2400" b="0" i="0" smtClean="0">
                              <a:latin typeface="Cambria Math" panose="02040503050406030204" pitchFamily="18" charset="0"/>
                              <a:cs typeface="Times New Roman" panose="02020603050405020304" pitchFamily="18" charset="0"/>
                            </a:rPr>
                            <m:t>Ψ</m:t>
                          </m:r>
                        </m:e>
                        <m:sup>
                          <m:r>
                            <a:rPr lang="en-US" sz="2400" b="0" i="1" smtClean="0">
                              <a:latin typeface="Cambria Math" panose="02040503050406030204" pitchFamily="18" charset="0"/>
                              <a:cs typeface="Times New Roman" panose="02020603050405020304" pitchFamily="18" charset="0"/>
                            </a:rPr>
                            <m:t>∗</m:t>
                          </m:r>
                        </m:sup>
                      </m:sSup>
                      <m:r>
                        <m:rPr>
                          <m:sty m:val="p"/>
                        </m:rPr>
                        <a:rPr lang="en-US" sz="2400" b="0" i="0" smtClean="0">
                          <a:latin typeface="Cambria Math" panose="02040503050406030204" pitchFamily="18" charset="0"/>
                          <a:cs typeface="Times New Roman" panose="02020603050405020304" pitchFamily="18" charset="0"/>
                        </a:rPr>
                        <m:t>Ψ</m:t>
                      </m:r>
                    </m:oMath>
                  </a14:m>
                  <a:r>
                    <a:rPr lang="en-US" sz="2400" dirty="0" smtClean="0">
                      <a:latin typeface="Times New Roman" panose="02020603050405020304" pitchFamily="18" charset="0"/>
                      <a:cs typeface="Times New Roman" panose="02020603050405020304" pitchFamily="18" charset="0"/>
                    </a:rPr>
                    <a:t> ?? </a:t>
                  </a:r>
                  <a:endParaRPr lang="en-US" sz="2400" dirty="0">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331098" y="4958109"/>
                  <a:ext cx="8782386" cy="1004699"/>
                </a:xfrm>
                <a:prstGeom prst="rect">
                  <a:avLst/>
                </a:prstGeom>
                <a:blipFill rotWithShape="0">
                  <a:blip r:embed="rId4"/>
                  <a:stretch>
                    <a:fillRect l="-1041" t="-4848" b="-4848"/>
                  </a:stretch>
                </a:blipFill>
              </p:spPr>
              <p:txBody>
                <a:bodyPr/>
                <a:lstStyle/>
                <a:p>
                  <a:r>
                    <a:rPr lang="en-US">
                      <a:noFill/>
                    </a:rPr>
                    <a:t> </a:t>
                  </a:r>
                </a:p>
              </p:txBody>
            </p:sp>
          </mc:Fallback>
        </mc:AlternateContent>
      </p:grpSp>
    </p:spTree>
    <p:extLst>
      <p:ext uri="{BB962C8B-B14F-4D97-AF65-F5344CB8AC3E}">
        <p14:creationId xmlns:p14="http://schemas.microsoft.com/office/powerpoint/2010/main" val="3700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5739" y="594911"/>
            <a:ext cx="6334699" cy="416437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013112" y="4759286"/>
            <a:ext cx="6521986" cy="64633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0482" t="15772" r="20920" b="15492"/>
          <a:stretch/>
        </p:blipFill>
        <p:spPr>
          <a:xfrm>
            <a:off x="3316076" y="870332"/>
            <a:ext cx="5894024" cy="3888954"/>
          </a:xfrm>
          <a:prstGeom prst="rect">
            <a:avLst/>
          </a:prstGeom>
        </p:spPr>
      </p:pic>
      <p:sp>
        <p:nvSpPr>
          <p:cNvPr id="5" name="TextBox 4"/>
          <p:cNvSpPr txBox="1"/>
          <p:nvPr/>
        </p:nvSpPr>
        <p:spPr>
          <a:xfrm>
            <a:off x="3272009" y="4759287"/>
            <a:ext cx="6004193" cy="646331"/>
          </a:xfrm>
          <a:prstGeom prst="rect">
            <a:avLst/>
          </a:prstGeom>
          <a:noFill/>
        </p:spPr>
        <p:txBody>
          <a:bodyPr wrap="square" rtlCol="0">
            <a:spAutoFit/>
          </a:bodyPr>
          <a:lstStyle/>
          <a:p>
            <a:pPr algn="ctr"/>
            <a:r>
              <a:rPr lang="en-US" i="1" dirty="0" smtClean="0"/>
              <a:t> </a:t>
            </a:r>
            <a:r>
              <a:rPr lang="en-US" i="1" dirty="0" err="1" smtClean="0"/>
              <a:t>Woljciech</a:t>
            </a:r>
            <a:r>
              <a:rPr lang="en-US" i="1" dirty="0" smtClean="0"/>
              <a:t> H. </a:t>
            </a:r>
            <a:r>
              <a:rPr lang="en-US" i="1" dirty="0" err="1" smtClean="0"/>
              <a:t>Zurek</a:t>
            </a:r>
            <a:endParaRPr lang="en-US" i="1" dirty="0" smtClean="0"/>
          </a:p>
          <a:p>
            <a:r>
              <a:rPr lang="en-US" dirty="0" smtClean="0"/>
              <a:t>Physics Today, October 2014, Volume 67, Number 10, Page 44</a:t>
            </a:r>
            <a:endParaRPr lang="en-US" dirty="0"/>
          </a:p>
        </p:txBody>
      </p:sp>
      <p:grpSp>
        <p:nvGrpSpPr>
          <p:cNvPr id="10" name="Group 9"/>
          <p:cNvGrpSpPr/>
          <p:nvPr/>
        </p:nvGrpSpPr>
        <p:grpSpPr>
          <a:xfrm rot="20700000">
            <a:off x="1710480" y="1177924"/>
            <a:ext cx="3701668" cy="584775"/>
            <a:chOff x="627961" y="1177924"/>
            <a:chExt cx="3701668" cy="584775"/>
          </a:xfrm>
        </p:grpSpPr>
        <p:sp>
          <p:nvSpPr>
            <p:cNvPr id="8" name="Rounded Rectangle 7"/>
            <p:cNvSpPr/>
            <p:nvPr/>
          </p:nvSpPr>
          <p:spPr>
            <a:xfrm>
              <a:off x="627961" y="1222872"/>
              <a:ext cx="3701668" cy="539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15248" y="1177924"/>
              <a:ext cx="3327094" cy="584775"/>
            </a:xfrm>
            <a:prstGeom prst="rect">
              <a:avLst/>
            </a:prstGeom>
            <a:noFill/>
          </p:spPr>
          <p:txBody>
            <a:bodyPr wrap="square" rtlCol="0">
              <a:spAutoFit/>
            </a:bodyPr>
            <a:lstStyle/>
            <a:p>
              <a:pPr algn="ctr"/>
              <a:r>
                <a:rPr lang="en-US" sz="3200" dirty="0" err="1" smtClean="0">
                  <a:latin typeface="Times New Roman" panose="02020603050405020304" pitchFamily="18" charset="0"/>
                  <a:cs typeface="Times New Roman" panose="02020603050405020304" pitchFamily="18" charset="0"/>
                </a:rPr>
                <a:t>Decoherence</a:t>
              </a:r>
              <a:endParaRPr lang="en-US" sz="3200" dirty="0">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rot="990688">
            <a:off x="4614014" y="2460861"/>
            <a:ext cx="7111283" cy="969484"/>
            <a:chOff x="5704140" y="985569"/>
            <a:chExt cx="7111283" cy="969484"/>
          </a:xfrm>
        </p:grpSpPr>
        <p:sp>
          <p:nvSpPr>
            <p:cNvPr id="14" name="Rounded Rectangle 13"/>
            <p:cNvSpPr/>
            <p:nvPr/>
          </p:nvSpPr>
          <p:spPr>
            <a:xfrm>
              <a:off x="5704140" y="985569"/>
              <a:ext cx="7111283" cy="9694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316683" y="1194889"/>
              <a:ext cx="6125378"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Entanglement-Assisted Invariance</a:t>
              </a:r>
              <a:endParaRPr lang="en-US" sz="3200" dirty="0">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rot="20700000">
            <a:off x="3567131" y="4230477"/>
            <a:ext cx="4171480" cy="646331"/>
            <a:chOff x="1805789" y="4230477"/>
            <a:chExt cx="4171480" cy="646331"/>
          </a:xfrm>
        </p:grpSpPr>
        <p:sp>
          <p:nvSpPr>
            <p:cNvPr id="19" name="Rounded Rectangle 18"/>
            <p:cNvSpPr/>
            <p:nvPr/>
          </p:nvSpPr>
          <p:spPr>
            <a:xfrm>
              <a:off x="1805789" y="4230477"/>
              <a:ext cx="4044168"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05789" y="4230477"/>
              <a:ext cx="417148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Quantum Darwinism</a:t>
              </a:r>
              <a:endParaRPr lang="en-US" sz="36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rot="900000">
            <a:off x="2168001" y="2942255"/>
            <a:ext cx="3701668" cy="591861"/>
            <a:chOff x="-245032" y="2693276"/>
            <a:chExt cx="3701668" cy="591861"/>
          </a:xfrm>
        </p:grpSpPr>
        <p:sp>
          <p:nvSpPr>
            <p:cNvPr id="21" name="Rounded Rectangle 20"/>
            <p:cNvSpPr/>
            <p:nvPr/>
          </p:nvSpPr>
          <p:spPr>
            <a:xfrm>
              <a:off x="-245032" y="2745310"/>
              <a:ext cx="3701668" cy="539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68061" y="2693276"/>
              <a:ext cx="3327094" cy="58477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Pointer States</a:t>
              </a:r>
              <a:endParaRPr lang="en-US" sz="3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22605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12192000" cy="671472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0" y="1798320"/>
            <a:ext cx="1219200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0" y="3931920"/>
            <a:ext cx="121920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0" y="2529840"/>
            <a:ext cx="12192000" cy="1381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517793" y="308993"/>
                <a:ext cx="11512626" cy="6405728"/>
              </a:xfrm>
              <a:prstGeom prst="rect">
                <a:avLst/>
              </a:prstGeom>
            </p:spPr>
            <p:txBody>
              <a:bodyPr wrap="square">
                <a:spAutoFit/>
              </a:bodyPr>
              <a:lstStyle/>
              <a:p>
                <a:pPr algn="ctr">
                  <a:lnSpc>
                    <a:spcPct val="107000"/>
                  </a:lnSpc>
                  <a:spcAft>
                    <a:spcPts val="80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The Postulates of Quantum Mechanics*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At a fixed time </a:t>
                </a: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i="1">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the state of a physical system is defined by specifying a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ket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Ψ</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r>
                      <a:rPr lang="en-US" i="1">
                        <a:effectLst/>
                        <a:latin typeface="Cambria Math" panose="02040503050406030204" pitchFamily="18" charset="0"/>
                        <a:ea typeface="Times New Roman" panose="02020603050405020304" pitchFamily="18" charset="0"/>
                        <a:cs typeface="Times New Roman" panose="02020603050405020304" pitchFamily="18" charset="0"/>
                      </a:rPr>
                      <m:t>&gt;</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belonging to the state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space. </a:t>
                </a:r>
              </a:p>
              <a:p>
                <a:pPr marL="342900" marR="0" lvl="0" indent="-342900" algn="just">
                  <a:lnSpc>
                    <a:spcPct val="107000"/>
                  </a:lnSpc>
                  <a:spcBef>
                    <a:spcPts val="0"/>
                  </a:spcBef>
                  <a:spcAft>
                    <a:spcPts val="0"/>
                  </a:spcAft>
                  <a:buFont typeface="+mj-lt"/>
                  <a:buAutoNum type="arabicPeriod"/>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Every </a:t>
                </a:r>
                <a:r>
                  <a:rPr lang="en-US" dirty="0">
                    <a:effectLst/>
                    <a:latin typeface="Times New Roman" panose="02020603050405020304" pitchFamily="18" charset="0"/>
                    <a:ea typeface="Calibri" panose="020F0502020204030204" pitchFamily="34" charset="0"/>
                    <a:cs typeface="Times New Roman" panose="02020603050405020304" pitchFamily="18" charset="0"/>
                  </a:rPr>
                  <a:t>measurable physical quantity A is described by an operator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acting in E; this operator is an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observable. </a:t>
                </a:r>
              </a:p>
              <a:p>
                <a:pPr marL="342900" marR="0" lvl="0" indent="-342900" algn="just">
                  <a:lnSpc>
                    <a:spcPct val="107000"/>
                  </a:lnSpc>
                  <a:spcBef>
                    <a:spcPts val="0"/>
                  </a:spcBef>
                  <a:spcAft>
                    <a:spcPts val="0"/>
                  </a:spcAft>
                  <a:buFont typeface="+mj-lt"/>
                  <a:buAutoNum type="arabicPeriod"/>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dirty="0">
                    <a:effectLst/>
                    <a:latin typeface="Times New Roman" panose="02020603050405020304" pitchFamily="18" charset="0"/>
                    <a:ea typeface="Calibri" panose="020F0502020204030204" pitchFamily="34" charset="0"/>
                    <a:cs typeface="Times New Roman" panose="02020603050405020304" pitchFamily="18" charset="0"/>
                  </a:rPr>
                  <a:t>only possible result of the measurement of a physical quantity A is one of the eigenvalues of the corresponding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observable. </a:t>
                </a:r>
              </a:p>
              <a:p>
                <a:pPr marL="342900" marR="0" lvl="0" indent="-342900" algn="just">
                  <a:lnSpc>
                    <a:spcPct val="107000"/>
                  </a:lnSpc>
                  <a:spcBef>
                    <a:spcPts val="0"/>
                  </a:spcBef>
                  <a:spcAft>
                    <a:spcPts val="0"/>
                  </a:spcAft>
                  <a:buFont typeface="+mj-lt"/>
                  <a:buAutoNum type="arabicPeriod"/>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When </a:t>
                </a:r>
                <a:r>
                  <a:rPr lang="en-US" dirty="0">
                    <a:effectLst/>
                    <a:latin typeface="Times New Roman" panose="02020603050405020304" pitchFamily="18" charset="0"/>
                    <a:ea typeface="Calibri" panose="020F0502020204030204" pitchFamily="34" charset="0"/>
                    <a:cs typeface="Times New Roman" panose="02020603050405020304" pitchFamily="18" charset="0"/>
                  </a:rPr>
                  <a:t>the physical quantity A is measured on a system in the normalized state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Ψ</m:t>
                    </m:r>
                    <m:r>
                      <a:rPr lang="en-US" i="1">
                        <a:effectLst/>
                        <a:latin typeface="Cambria Math" panose="02040503050406030204" pitchFamily="18" charset="0"/>
                        <a:ea typeface="Calibri" panose="020F0502020204030204" pitchFamily="34" charset="0"/>
                        <a:cs typeface="Times New Roman" panose="02020603050405020304" pitchFamily="18" charset="0"/>
                      </a:rPr>
                      <m:t>&gt;</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 the probability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𝑛</m:t>
                            </m:r>
                          </m:sub>
                        </m:sSub>
                      </m:e>
                    </m:d>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of obtaining the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non-degenerate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eigenvalue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of the corresponding observable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is</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𝑛</m:t>
                            </m:r>
                          </m:sub>
                        </m:sSub>
                      </m:e>
                    </m:d>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begChr m:val="|"/>
                            <m:end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&lt;</m:t>
                            </m:r>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𝑛</m:t>
                                </m:r>
                              </m:sub>
                            </m:sSub>
                          </m:e>
                        </m:d>
                        <m:r>
                          <a:rPr lang="en-US" i="1">
                            <a:effectLst/>
                            <a:latin typeface="Cambria Math" panose="02040503050406030204" pitchFamily="18" charset="0"/>
                            <a:ea typeface="Times New Roman" panose="02020603050405020304" pitchFamily="18" charset="0"/>
                            <a:cs typeface="Times New Roman" panose="02020603050405020304" pitchFamily="18" charset="0"/>
                          </a:rPr>
                          <m:t>𝛹</m:t>
                        </m:r>
                        <m:r>
                          <a:rPr lang="en-US" i="1">
                            <a:effectLst/>
                            <a:latin typeface="Cambria Math" panose="02040503050406030204" pitchFamily="18" charset="0"/>
                            <a:ea typeface="Times New Roman" panose="02020603050405020304" pitchFamily="18" charset="0"/>
                            <a:cs typeface="Times New Roman" panose="02020603050405020304" pitchFamily="18" charset="0"/>
                          </a:rPr>
                          <m:t>&gt;|</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where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&gt;</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is the normalized eigenvector of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associated with the eigenvalue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If </a:t>
                </a:r>
                <a:r>
                  <a:rPr lang="en-US" dirty="0">
                    <a:effectLst/>
                    <a:latin typeface="Times New Roman" panose="02020603050405020304" pitchFamily="18" charset="0"/>
                    <a:ea typeface="Calibri" panose="020F0502020204030204" pitchFamily="34" charset="0"/>
                    <a:cs typeface="Times New Roman" panose="02020603050405020304" pitchFamily="18" charset="0"/>
                  </a:rPr>
                  <a:t>the measurement of the physical quantity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dirty="0">
                    <a:effectLst/>
                    <a:latin typeface="Times New Roman" panose="02020603050405020304" pitchFamily="18" charset="0"/>
                    <a:ea typeface="Calibri" panose="020F0502020204030204" pitchFamily="34" charset="0"/>
                    <a:cs typeface="Times New Roman" panose="02020603050405020304" pitchFamily="18" charset="0"/>
                  </a:rPr>
                  <a:t> on the system in state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Ψ</m:t>
                    </m:r>
                    <m:r>
                      <a:rPr lang="en-US" i="1">
                        <a:effectLst/>
                        <a:latin typeface="Cambria Math" panose="02040503050406030204" pitchFamily="18" charset="0"/>
                        <a:ea typeface="Calibri" panose="020F0502020204030204" pitchFamily="34" charset="0"/>
                        <a:cs typeface="Times New Roman" panose="02020603050405020304" pitchFamily="18" charset="0"/>
                      </a:rPr>
                      <m:t>&gt;</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gives the result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the state of the system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immediately after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measurement is the normalized projection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𝛹</m:t>
                        </m:r>
                        <m:r>
                          <a:rPr lang="en-US" i="1">
                            <a:effectLst/>
                            <a:latin typeface="Cambria Math" panose="02040503050406030204" pitchFamily="18" charset="0"/>
                            <a:ea typeface="Calibri" panose="020F0502020204030204" pitchFamily="34" charset="0"/>
                            <a:cs typeface="Times New Roman" panose="02020603050405020304" pitchFamily="18" charset="0"/>
                          </a:rPr>
                          <m:t>&gt;</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√&lt;</m:t>
                        </m:r>
                        <m:r>
                          <a:rPr lang="en-US" i="1">
                            <a:effectLst/>
                            <a:latin typeface="Cambria Math" panose="02040503050406030204" pitchFamily="18" charset="0"/>
                            <a:ea typeface="Calibri" panose="020F0502020204030204" pitchFamily="34" charset="0"/>
                            <a:cs typeface="Times New Roman" panose="02020603050405020304" pitchFamily="18" charset="0"/>
                          </a:rPr>
                          <m:t>𝛹</m:t>
                        </m:r>
                        <m:d>
                          <m:dPr>
                            <m:begChr m:val="|"/>
                            <m:endChr m:val="|"/>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𝑛</m:t>
                                </m:r>
                              </m:sub>
                            </m:sSub>
                          </m:e>
                        </m:d>
                        <m:r>
                          <a:rPr lang="en-US" i="1">
                            <a:effectLst/>
                            <a:latin typeface="Cambria Math" panose="02040503050406030204" pitchFamily="18" charset="0"/>
                            <a:ea typeface="Calibri" panose="020F0502020204030204" pitchFamily="34" charset="0"/>
                            <a:cs typeface="Times New Roman" panose="02020603050405020304" pitchFamily="18" charset="0"/>
                          </a:rPr>
                          <m:t>𝛹</m:t>
                        </m:r>
                        <m:r>
                          <a:rPr lang="en-US" i="1">
                            <a:effectLst/>
                            <a:latin typeface="Cambria Math" panose="02040503050406030204" pitchFamily="18" charset="0"/>
                            <a:ea typeface="Calibri" panose="020F0502020204030204" pitchFamily="34" charset="0"/>
                            <a:cs typeface="Times New Roman" panose="02020603050405020304" pitchFamily="18" charset="0"/>
                          </a:rPr>
                          <m:t>&gt;</m:t>
                        </m:r>
                      </m:den>
                    </m:f>
                    <m:r>
                      <a:rPr lang="en-US" b="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of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a:effectLst/>
                        <a:latin typeface="Cambria Math" panose="02040503050406030204" pitchFamily="18" charset="0"/>
                        <a:ea typeface="Calibri" panose="020F0502020204030204" pitchFamily="34" charset="0"/>
                        <a:cs typeface="Times New Roman" panose="02020603050405020304" pitchFamily="18" charset="0"/>
                      </a:rPr>
                      <m:t>Ψ</m:t>
                    </m:r>
                    <m:r>
                      <a:rPr lang="en-US" i="1">
                        <a:effectLst/>
                        <a:latin typeface="Cambria Math" panose="02040503050406030204" pitchFamily="18" charset="0"/>
                        <a:ea typeface="Calibri" panose="020F0502020204030204" pitchFamily="34" charset="0"/>
                        <a:cs typeface="Times New Roman" panose="02020603050405020304" pitchFamily="18" charset="0"/>
                      </a:rPr>
                      <m:t>&gt;</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onto the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eigensubspace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associated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with </a:t>
                </a:r>
                <a14:m>
                  <m:oMath xmlns:m="http://schemas.openxmlformats.org/officeDocument/2006/math">
                    <m:sSub>
                      <m:sSubPr>
                        <m:ctrlP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time evolution of the state vector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Ψ</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i="1">
                        <a:effectLst/>
                        <a:latin typeface="Cambria Math" panose="02040503050406030204" pitchFamily="18" charset="0"/>
                        <a:ea typeface="Times New Roman" panose="02020603050405020304" pitchFamily="18" charset="0"/>
                        <a:cs typeface="Times New Roman" panose="02020603050405020304" pitchFamily="18" charset="0"/>
                      </a:rPr>
                      <m:t>&gt;</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is governed by the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Schrὂdinger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equation:</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i="1">
                        <a:effectLst/>
                        <a:latin typeface="Cambria Math" panose="02040503050406030204" pitchFamily="18" charset="0"/>
                        <a:ea typeface="Times New Roman" panose="02020603050405020304" pitchFamily="18" charset="0"/>
                        <a:cs typeface="Times New Roman" panose="02020603050405020304" pitchFamily="18" charset="0"/>
                      </a:rPr>
                      <m:t>ℏ</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𝑑</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𝑑𝑡</m:t>
                        </m:r>
                      </m:den>
                    </m:f>
                    <m:d>
                      <m:dPr>
                        <m:begChr m:val="|"/>
                        <m:end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Ψ</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i="1">
                            <a:effectLst/>
                            <a:latin typeface="Cambria Math" panose="02040503050406030204" pitchFamily="18" charset="0"/>
                            <a:ea typeface="Times New Roman" panose="02020603050405020304" pitchFamily="18" charset="0"/>
                            <a:cs typeface="Times New Roman" panose="02020603050405020304" pitchFamily="18" charset="0"/>
                          </a:rPr>
                          <m:t>&gt;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𝐻</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𝑡</m:t>
                            </m:r>
                          </m:e>
                        </m:d>
                      </m:e>
                    </m:d>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Ψ</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i="1">
                        <a:effectLst/>
                        <a:latin typeface="Cambria Math" panose="02040503050406030204" pitchFamily="18" charset="0"/>
                        <a:ea typeface="Times New Roman" panose="02020603050405020304" pitchFamily="18" charset="0"/>
                        <a:cs typeface="Times New Roman" panose="02020603050405020304" pitchFamily="18" charset="0"/>
                      </a:rPr>
                      <m:t>&gt;</m:t>
                    </m:r>
                    <m:r>
                      <a:rPr lang="en-US" b="0" i="0"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where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𝐻</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is the observable associated with the total energy of the system. </a:t>
                </a:r>
                <a:endPar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*Claude Cohen-</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Tannoudji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Bernard Diu and Franck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Laloe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Quantum Mechanics, Volume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17793" y="308993"/>
                <a:ext cx="11512626" cy="6405728"/>
              </a:xfrm>
              <a:prstGeom prst="rect">
                <a:avLst/>
              </a:prstGeom>
              <a:blipFill rotWithShape="0">
                <a:blip r:embed="rId4"/>
                <a:stretch>
                  <a:fillRect l="-477" t="-571" r="-847" b="-667"/>
                </a:stretch>
              </a:blipFill>
            </p:spPr>
            <p:txBody>
              <a:bodyPr/>
              <a:lstStyle/>
              <a:p>
                <a:r>
                  <a:rPr lang="en-US">
                    <a:noFill/>
                  </a:rPr>
                  <a:t> </a:t>
                </a:r>
              </a:p>
            </p:txBody>
          </p:sp>
        </mc:Fallback>
      </mc:AlternateContent>
    </p:spTree>
    <p:extLst>
      <p:ext uri="{BB962C8B-B14F-4D97-AF65-F5344CB8AC3E}">
        <p14:creationId xmlns:p14="http://schemas.microsoft.com/office/powerpoint/2010/main" val="336771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1794347"/>
            <a:ext cx="12192000" cy="35033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451692" y="1972540"/>
                <a:ext cx="11512626" cy="2992742"/>
              </a:xfrm>
              <a:prstGeom prst="rect">
                <a:avLst/>
              </a:prstGeom>
            </p:spPr>
            <p:txBody>
              <a:bodyPr wrap="square">
                <a:spAutoFit/>
              </a:bodyPr>
              <a:lstStyle/>
              <a:p>
                <a:pPr algn="ctr">
                  <a:lnSpc>
                    <a:spcPct val="107000"/>
                  </a:lnSpc>
                  <a:spcAft>
                    <a:spcPts val="80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The Postulates of Quantum Mechanics*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At a fixed time </a:t>
                </a: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i="1">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the state of a physical system is defined by specifying a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ket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Ψ</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𝑡</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0</m:t>
                            </m:r>
                          </m:sub>
                        </m:sSub>
                      </m:e>
                    </m:d>
                    <m:r>
                      <a:rPr lang="en-US" i="1">
                        <a:effectLst/>
                        <a:latin typeface="Cambria Math" panose="02040503050406030204" pitchFamily="18" charset="0"/>
                        <a:ea typeface="Times New Roman" panose="02020603050405020304" pitchFamily="18" charset="0"/>
                        <a:cs typeface="Times New Roman" panose="02020603050405020304" pitchFamily="18" charset="0"/>
                      </a:rPr>
                      <m:t>&gt;</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belonging to the state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space. </a:t>
                </a:r>
              </a:p>
              <a:p>
                <a:pPr marL="342900" marR="0" lvl="0" indent="-342900" algn="just">
                  <a:lnSpc>
                    <a:spcPct val="107000"/>
                  </a:lnSpc>
                  <a:spcBef>
                    <a:spcPts val="0"/>
                  </a:spcBef>
                  <a:spcAft>
                    <a:spcPts val="0"/>
                  </a:spcAft>
                  <a:buFont typeface="+mj-lt"/>
                  <a:buAutoNum type="arabicPeriod"/>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Every </a:t>
                </a:r>
                <a:r>
                  <a:rPr lang="en-US" dirty="0">
                    <a:effectLst/>
                    <a:latin typeface="Times New Roman" panose="02020603050405020304" pitchFamily="18" charset="0"/>
                    <a:ea typeface="Calibri" panose="020F0502020204030204" pitchFamily="34" charset="0"/>
                    <a:cs typeface="Times New Roman" panose="02020603050405020304" pitchFamily="18" charset="0"/>
                  </a:rPr>
                  <a:t>measurable physical quantity A is described by an operator </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acting in E; this operator is an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observable. </a:t>
                </a:r>
              </a:p>
              <a:p>
                <a:pPr marL="342900" marR="0" lvl="0" indent="-342900" algn="just">
                  <a:lnSpc>
                    <a:spcPct val="107000"/>
                  </a:lnSpc>
                  <a:spcBef>
                    <a:spcPts val="0"/>
                  </a:spcBef>
                  <a:spcAft>
                    <a:spcPts val="0"/>
                  </a:spcAft>
                  <a:buFont typeface="+mj-lt"/>
                  <a:buAutoNum type="arabicPeriod"/>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time evolution of the state vector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Ψ</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i="1">
                        <a:effectLst/>
                        <a:latin typeface="Cambria Math" panose="02040503050406030204" pitchFamily="18" charset="0"/>
                        <a:ea typeface="Times New Roman" panose="02020603050405020304" pitchFamily="18" charset="0"/>
                        <a:cs typeface="Times New Roman" panose="02020603050405020304" pitchFamily="18" charset="0"/>
                      </a:rPr>
                      <m:t>&gt;</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is governed by the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Schrὂdinger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equation:</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i="1">
                        <a:effectLst/>
                        <a:latin typeface="Cambria Math" panose="02040503050406030204" pitchFamily="18" charset="0"/>
                        <a:ea typeface="Times New Roman" panose="02020603050405020304" pitchFamily="18" charset="0"/>
                        <a:cs typeface="Times New Roman" panose="02020603050405020304" pitchFamily="18" charset="0"/>
                      </a:rPr>
                      <m:t>ℏ</m:t>
                    </m:r>
                    <m:f>
                      <m:f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𝑑</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𝑑𝑡</m:t>
                        </m:r>
                      </m:den>
                    </m:f>
                    <m:d>
                      <m:dPr>
                        <m:begChr m:val="|"/>
                        <m:endChr m:val="|"/>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Ψ</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i="1">
                            <a:effectLst/>
                            <a:latin typeface="Cambria Math" panose="02040503050406030204" pitchFamily="18" charset="0"/>
                            <a:ea typeface="Times New Roman" panose="02020603050405020304" pitchFamily="18" charset="0"/>
                            <a:cs typeface="Times New Roman" panose="02020603050405020304" pitchFamily="18" charset="0"/>
                          </a:rPr>
                          <m:t>&gt;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𝐻</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𝑡</m:t>
                            </m:r>
                          </m:e>
                        </m:d>
                      </m:e>
                    </m:d>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Ψ</m:t>
                    </m:r>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i="1">
                        <a:effectLst/>
                        <a:latin typeface="Cambria Math" panose="02040503050406030204" pitchFamily="18" charset="0"/>
                        <a:ea typeface="Times New Roman" panose="02020603050405020304" pitchFamily="18" charset="0"/>
                        <a:cs typeface="Times New Roman" panose="02020603050405020304" pitchFamily="18" charset="0"/>
                      </a:rPr>
                      <m:t>&gt;</m:t>
                    </m:r>
                    <m:r>
                      <a:rPr lang="en-US" b="0" i="0"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where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𝐻</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is the observable associated with the total energy of the system. </a:t>
                </a:r>
                <a:endPar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smtClean="0">
                    <a:effectLst/>
                    <a:latin typeface="Times New Roman" panose="02020603050405020304" pitchFamily="18" charset="0"/>
                    <a:ea typeface="Times New Roman" panose="02020603050405020304" pitchFamily="18" charset="0"/>
                    <a:cs typeface="Times New Roman" panose="02020603050405020304" pitchFamily="18" charset="0"/>
                  </a:rPr>
                  <a:t>Zurek</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1692" y="1972540"/>
                <a:ext cx="11512626" cy="2992742"/>
              </a:xfrm>
              <a:prstGeom prst="rect">
                <a:avLst/>
              </a:prstGeom>
              <a:blipFill rotWithShape="0">
                <a:blip r:embed="rId3"/>
                <a:stretch>
                  <a:fillRect l="-424" t="-1222" b="-1629"/>
                </a:stretch>
              </a:blipFill>
            </p:spPr>
            <p:txBody>
              <a:bodyPr/>
              <a:lstStyle/>
              <a:p>
                <a:r>
                  <a:rPr lang="en-US">
                    <a:noFill/>
                  </a:rPr>
                  <a:t> </a:t>
                </a:r>
              </a:p>
            </p:txBody>
          </p:sp>
        </mc:Fallback>
      </mc:AlternateContent>
    </p:spTree>
    <p:extLst>
      <p:ext uri="{BB962C8B-B14F-4D97-AF65-F5344CB8AC3E}">
        <p14:creationId xmlns:p14="http://schemas.microsoft.com/office/powerpoint/2010/main" val="2573766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36320" y="426719"/>
            <a:ext cx="10099040" cy="606221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450206" y="724601"/>
                <a:ext cx="8916202" cy="5670207"/>
              </a:xfrm>
              <a:prstGeom prst="rect">
                <a:avLst/>
              </a:prstGeom>
            </p:spPr>
            <p:txBody>
              <a:bodyPr wrap="square">
                <a:spAutoFit/>
              </a:bodyPr>
              <a:lstStyle/>
              <a:p>
                <a:pPr marL="342900" indent="-342900">
                  <a:buAutoNum type="arabicPeriod"/>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pure states of an individual physical system are identified by a set of definite or indefinite experimental propositions. There exists a strict correspondence between this set of propositions and the set of subspaces of a linear vector </a:t>
                </a:r>
                <a:r>
                  <a:rPr lang="en-US" sz="2000" dirty="0" smtClean="0">
                    <a:latin typeface="Times New Roman" panose="02020603050405020304" pitchFamily="18" charset="0"/>
                    <a:cs typeface="Times New Roman" panose="02020603050405020304" pitchFamily="18" charset="0"/>
                  </a:rPr>
                  <a:t>space. [J</a:t>
                </a:r>
                <a:r>
                  <a:rPr lang="en-US" sz="2000" dirty="0">
                    <a:latin typeface="Times New Roman" panose="02020603050405020304" pitchFamily="18" charset="0"/>
                    <a:cs typeface="Times New Roman" panose="02020603050405020304" pitchFamily="18" charset="0"/>
                  </a:rPr>
                  <a:t>. B. </a:t>
                </a:r>
                <a:r>
                  <a:rPr lang="en-US" sz="2000" dirty="0" err="1">
                    <a:latin typeface="Times New Roman" panose="02020603050405020304" pitchFamily="18" charset="0"/>
                    <a:cs typeface="Times New Roman" panose="02020603050405020304" pitchFamily="18" charset="0"/>
                  </a:rPr>
                  <a:t>Hartle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Am</a:t>
                </a:r>
                <a:r>
                  <a:rPr lang="en-US" sz="2000" dirty="0">
                    <a:latin typeface="Times New Roman" panose="02020603050405020304" pitchFamily="18" charset="0"/>
                    <a:cs typeface="Times New Roman" panose="02020603050405020304" pitchFamily="18" charset="0"/>
                  </a:rPr>
                  <a:t>. J. Phys. 36, 704 (1968</a:t>
                </a:r>
                <a:r>
                  <a:rPr lang="en-US" sz="2000" dirty="0" smtClean="0">
                    <a:latin typeface="Times New Roman" panose="02020603050405020304" pitchFamily="18" charset="0"/>
                    <a:cs typeface="Times New Roman" panose="02020603050405020304" pitchFamily="18" charset="0"/>
                  </a:rPr>
                  <a:t>).]</a:t>
                </a:r>
              </a:p>
              <a:p>
                <a:pPr marL="342900" indent="-342900">
                  <a:buAutoNum type="arabicPeriod"/>
                </a:pPr>
                <a:endParaRPr lang="en-US" sz="2000" b="1" i="1" dirty="0">
                  <a:latin typeface="Times New Roman" panose="02020603050405020304" pitchFamily="18" charset="0"/>
                  <a:cs typeface="Times New Roman" panose="02020603050405020304" pitchFamily="18" charset="0"/>
                </a:endParaRPr>
              </a:p>
              <a:p>
                <a:pPr marL="342900" indent="-342900">
                  <a:buAutoNum type="arabicPeriod"/>
                </a:pP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a given state, definite propositions are either true or false, while indefinite propositions are decided at </a:t>
                </a:r>
                <a:r>
                  <a:rPr lang="en-US" sz="2000" dirty="0" smtClean="0">
                    <a:latin typeface="Times New Roman" panose="02020603050405020304" pitchFamily="18" charset="0"/>
                    <a:cs typeface="Times New Roman" panose="02020603050405020304" pitchFamily="18" charset="0"/>
                  </a:rPr>
                  <a:t>random.</a:t>
                </a:r>
              </a:p>
              <a:p>
                <a:pPr marL="342900" indent="-342900">
                  <a:buAutoNum type="arabicPeriod"/>
                </a:pPr>
                <a:endParaRPr lang="en-US" sz="2000" dirty="0">
                  <a:latin typeface="Times New Roman" panose="02020603050405020304" pitchFamily="18" charset="0"/>
                  <a:cs typeface="Times New Roman" panose="02020603050405020304" pitchFamily="18" charset="0"/>
                </a:endParaRPr>
              </a:p>
              <a:p>
                <a:pPr marL="342900" indent="-342900">
                  <a:buAutoNum type="arabicPeriod"/>
                </a:pPr>
                <a:r>
                  <a:rPr lang="en-US" sz="2000" dirty="0" smtClean="0">
                    <a:latin typeface="Times New Roman" panose="02020603050405020304" pitchFamily="18" charset="0"/>
                    <a:cs typeface="Times New Roman" panose="02020603050405020304" pitchFamily="18" charset="0"/>
                  </a:rPr>
                  <a:t>Observed </a:t>
                </a:r>
                <a:r>
                  <a:rPr lang="en-US" sz="2000" dirty="0">
                    <a:latin typeface="Times New Roman" panose="02020603050405020304" pitchFamily="18" charset="0"/>
                    <a:cs typeface="Times New Roman" panose="02020603050405020304" pitchFamily="18" charset="0"/>
                  </a:rPr>
                  <a:t>probabilities are reproducible within the limits of statistical precision, and are also independent of the location, orientation, and state of motion of the inertial reference frame in which experiments are </a:t>
                </a:r>
                <a:r>
                  <a:rPr lang="en-US" sz="2000" dirty="0" smtClean="0">
                    <a:latin typeface="Times New Roman" panose="02020603050405020304" pitchFamily="18" charset="0"/>
                    <a:cs typeface="Times New Roman" panose="02020603050405020304" pitchFamily="18" charset="0"/>
                  </a:rPr>
                  <a:t>conducted.</a:t>
                </a:r>
              </a:p>
              <a:p>
                <a:pPr marL="342900" indent="-342900">
                  <a:buAutoNum type="arabicPeriod"/>
                </a:pPr>
                <a:endParaRPr lang="en-US" sz="2000" dirty="0" smtClean="0">
                  <a:latin typeface="Times New Roman" panose="02020603050405020304" pitchFamily="18" charset="0"/>
                  <a:cs typeface="Times New Roman" panose="02020603050405020304" pitchFamily="18" charset="0"/>
                </a:endParaRPr>
              </a:p>
              <a:p>
                <a:pPr marL="342900" indent="-342900">
                  <a:buAutoNum type="arabicPeriod"/>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generators of space and time translations, </a:t>
                </a:r>
                <a14:m>
                  <m:oMath xmlns:m="http://schemas.openxmlformats.org/officeDocument/2006/math">
                    <m:d>
                      <m:dPr>
                        <m:begChr m:val="{"/>
                        <m:endChr m:val="}"/>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𝐾</m:t>
                                </m:r>
                              </m:e>
                            </m:acc>
                          </m:e>
                        </m:acc>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Ω</m:t>
                            </m:r>
                          </m:e>
                        </m:acc>
                      </m:e>
                    </m:d>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are associated with the total momentum and energy of the system through the operator form of </a:t>
                </a:r>
                <a:r>
                  <a:rPr lang="en-US" sz="2000" dirty="0" err="1">
                    <a:latin typeface="Times New Roman" panose="02020603050405020304" pitchFamily="18" charset="0"/>
                    <a:cs typeface="Times New Roman" panose="02020603050405020304" pitchFamily="18" charset="0"/>
                  </a:rPr>
                  <a:t>deBroglie's</a:t>
                </a:r>
                <a:r>
                  <a:rPr lang="en-US" sz="2000" dirty="0">
                    <a:latin typeface="Times New Roman" panose="02020603050405020304" pitchFamily="18" charset="0"/>
                    <a:cs typeface="Times New Roman" panose="02020603050405020304" pitchFamily="18" charset="0"/>
                  </a:rPr>
                  <a:t> relation </a:t>
                </a:r>
                <a14:m>
                  <m:oMath xmlns:m="http://schemas.openxmlformats.org/officeDocument/2006/math">
                    <m:acc>
                      <m:accPr>
                        <m:chr m:val="̂"/>
                        <m:ctrlPr>
                          <a:rPr lang="en-US" sz="2000" b="0" i="1" smtClean="0">
                            <a:latin typeface="Cambria Math" panose="02040503050406030204" pitchFamily="18" charset="0"/>
                          </a:rPr>
                        </m:ctrlPr>
                      </m:acc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𝑃</m:t>
                            </m:r>
                          </m:e>
                        </m:acc>
                      </m:e>
                    </m:acc>
                    <m:r>
                      <a:rPr lang="en-US" sz="2000" b="0" i="1" dirty="0" smtClean="0">
                        <a:latin typeface="Cambria Math" panose="02040503050406030204" pitchFamily="18" charset="0"/>
                      </a:rPr>
                      <m:t>=ℏ </m:t>
                    </m:r>
                    <m:acc>
                      <m:accPr>
                        <m:chr m:val="̂"/>
                        <m:ctrlPr>
                          <a:rPr lang="en-US" sz="2000" b="0" i="1" dirty="0" smtClean="0">
                            <a:latin typeface="Cambria Math" panose="02040503050406030204" pitchFamily="18" charset="0"/>
                          </a:rPr>
                        </m:ctrlPr>
                      </m:accPr>
                      <m:e>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𝐾</m:t>
                            </m:r>
                          </m:e>
                        </m:acc>
                      </m:e>
                    </m:acc>
                  </m:oMath>
                </a14:m>
                <a:r>
                  <a:rPr lang="en-US" sz="2000" dirty="0" smtClean="0">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rPr>
                  <a:t>it's </a:t>
                </a:r>
                <a:r>
                  <a:rPr lang="en-US" sz="2000" dirty="0" smtClean="0">
                    <a:latin typeface="Times New Roman" panose="02020603050405020304" pitchFamily="18" charset="0"/>
                    <a:cs typeface="Times New Roman" panose="02020603050405020304" pitchFamily="18" charset="0"/>
                  </a:rPr>
                  <a:t>analogue,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r>
                      <a:rPr lang="en-US" sz="2000" b="0" i="1" dirty="0" smtClean="0">
                        <a:latin typeface="Cambria Math" panose="02040503050406030204" pitchFamily="18" charset="0"/>
                      </a:rPr>
                      <m:t>=ℏ </m:t>
                    </m:r>
                    <m:acc>
                      <m:accPr>
                        <m:chr m:val="̂"/>
                        <m:ctrlPr>
                          <a:rPr lang="en-US" sz="2000" b="0" i="1" dirty="0" smtClean="0">
                            <a:latin typeface="Cambria Math" panose="02040503050406030204" pitchFamily="18" charset="0"/>
                          </a:rPr>
                        </m:ctrlPr>
                      </m:accPr>
                      <m:e>
                        <m:r>
                          <m:rPr>
                            <m:sty m:val="p"/>
                          </m:rPr>
                          <a:rPr lang="en-US" sz="2000" b="0" i="0" dirty="0" smtClean="0">
                            <a:latin typeface="Cambria Math" panose="02040503050406030204" pitchFamily="18" charset="0"/>
                          </a:rPr>
                          <m:t>Ω</m:t>
                        </m:r>
                      </m:e>
                    </m:acc>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total energy and momentum of an isolated system are related by the </a:t>
                </a:r>
                <a:r>
                  <a:rPr lang="en-US" sz="2000" dirty="0" err="1">
                    <a:latin typeface="Times New Roman" panose="02020603050405020304" pitchFamily="18" charset="0"/>
                    <a:cs typeface="Times New Roman" panose="02020603050405020304" pitchFamily="18" charset="0"/>
                  </a:rPr>
                  <a:t>relativistically</a:t>
                </a:r>
                <a:r>
                  <a:rPr lang="en-US" sz="2000" dirty="0">
                    <a:latin typeface="Times New Roman" panose="02020603050405020304" pitchFamily="18" charset="0"/>
                    <a:cs typeface="Times New Roman" panose="02020603050405020304" pitchFamily="18" charset="0"/>
                  </a:rPr>
                  <a:t> invariant rest mass, such that </a:t>
                </a:r>
                <a14:m>
                  <m:oMath xmlns:m="http://schemas.openxmlformats.org/officeDocument/2006/math">
                    <m:sSup>
                      <m:sSupPr>
                        <m:ctrlPr>
                          <a:rPr lang="en-US" sz="2000" b="0" i="1" dirty="0"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m:t>
                    </m:r>
                    <m:acc>
                      <m:accPr>
                        <m:chr m:val="̂"/>
                        <m:ctrlPr>
                          <a:rPr lang="en-US" sz="2000" b="0" i="1" dirty="0" smtClean="0">
                            <a:latin typeface="Cambria Math" panose="02040503050406030204" pitchFamily="18" charset="0"/>
                          </a:rPr>
                        </m:ctrlPr>
                      </m:accPr>
                      <m:e>
                        <m:sSup>
                          <m:sSupPr>
                            <m:ctrlPr>
                              <a:rPr lang="en-US" sz="2000" b="0" i="1" dirty="0" smtClean="0">
                                <a:latin typeface="Cambria Math" panose="02040503050406030204" pitchFamily="18" charset="0"/>
                              </a:rPr>
                            </m:ctrlPr>
                          </m:sSupPr>
                          <m:e>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𝑃</m:t>
                                </m:r>
                              </m:e>
                            </m:acc>
                          </m:e>
                          <m:sup>
                            <m:r>
                              <a:rPr lang="en-US" sz="2000" b="0" i="1" dirty="0" smtClean="0">
                                <a:latin typeface="Cambria Math" panose="02040503050406030204" pitchFamily="18" charset="0"/>
                              </a:rPr>
                              <m:t>2</m:t>
                            </m:r>
                          </m:sup>
                        </m:sSup>
                      </m:e>
                    </m:acc>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𝑐</m:t>
                        </m:r>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m:t>
                    </m:r>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𝑚</m:t>
                        </m:r>
                      </m:e>
                      <m:sub>
                        <m:r>
                          <a:rPr lang="en-US" sz="2000" b="0" i="1" dirty="0" smtClean="0">
                            <a:latin typeface="Cambria Math" panose="02040503050406030204" pitchFamily="18" charset="0"/>
                          </a:rPr>
                          <m:t>0</m:t>
                        </m:r>
                      </m:sub>
                      <m:sup>
                        <m:r>
                          <a:rPr lang="en-US" sz="2000" b="0" i="1" dirty="0" smtClean="0">
                            <a:latin typeface="Cambria Math" panose="02040503050406030204" pitchFamily="18" charset="0"/>
                          </a:rPr>
                          <m:t>2</m:t>
                        </m:r>
                      </m:sup>
                    </m:sSubSup>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𝑐</m:t>
                        </m:r>
                      </m:e>
                      <m:sup>
                        <m:r>
                          <a:rPr lang="en-US" sz="2000" b="0" i="1" dirty="0" smtClean="0">
                            <a:latin typeface="Cambria Math" panose="02040503050406030204" pitchFamily="18" charset="0"/>
                          </a:rPr>
                          <m:t>4</m:t>
                        </m:r>
                      </m:sup>
                    </m:sSup>
                    <m:r>
                      <a:rPr lang="en-US" sz="2000" b="0" i="1" dirty="0" smtClean="0">
                        <a:latin typeface="Cambria Math" panose="02040503050406030204" pitchFamily="18" charset="0"/>
                      </a:rPr>
                      <m:t> </m:t>
                    </m:r>
                  </m:oMath>
                </a14:m>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450206" y="724601"/>
                <a:ext cx="8916202" cy="5670207"/>
              </a:xfrm>
              <a:prstGeom prst="rect">
                <a:avLst/>
              </a:prstGeom>
              <a:blipFill rotWithShape="0">
                <a:blip r:embed="rId3"/>
                <a:stretch>
                  <a:fillRect l="-615" t="-645" r="-684" b="-968"/>
                </a:stretch>
              </a:blipFill>
            </p:spPr>
            <p:txBody>
              <a:bodyPr/>
              <a:lstStyle/>
              <a:p>
                <a:r>
                  <a:rPr lang="en-US">
                    <a:noFill/>
                  </a:rPr>
                  <a:t> </a:t>
                </a:r>
              </a:p>
            </p:txBody>
          </p:sp>
        </mc:Fallback>
      </mc:AlternateContent>
    </p:spTree>
    <p:extLst>
      <p:ext uri="{BB962C8B-B14F-4D97-AF65-F5344CB8AC3E}">
        <p14:creationId xmlns:p14="http://schemas.microsoft.com/office/powerpoint/2010/main" val="2270393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3301</TotalTime>
  <Words>2570</Words>
  <Application>Microsoft Office PowerPoint</Application>
  <PresentationFormat>Widescreen</PresentationFormat>
  <Paragraphs>214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Cavagnero</dc:creator>
  <cp:lastModifiedBy>Michael Cavagnero</cp:lastModifiedBy>
  <cp:revision>75</cp:revision>
  <dcterms:created xsi:type="dcterms:W3CDTF">2015-07-29T15:47:46Z</dcterms:created>
  <dcterms:modified xsi:type="dcterms:W3CDTF">2015-08-23T16:17:05Z</dcterms:modified>
</cp:coreProperties>
</file>