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90" r:id="rId3"/>
    <p:sldId id="563" r:id="rId4"/>
    <p:sldId id="575" r:id="rId5"/>
    <p:sldId id="550" r:id="rId6"/>
    <p:sldId id="457" r:id="rId7"/>
    <p:sldId id="501" r:id="rId8"/>
    <p:sldId id="502" r:id="rId9"/>
    <p:sldId id="583" r:id="rId10"/>
    <p:sldId id="573" r:id="rId11"/>
    <p:sldId id="574" r:id="rId12"/>
    <p:sldId id="555" r:id="rId13"/>
    <p:sldId id="572" r:id="rId14"/>
    <p:sldId id="556" r:id="rId15"/>
    <p:sldId id="558" r:id="rId16"/>
    <p:sldId id="559" r:id="rId17"/>
    <p:sldId id="562" r:id="rId18"/>
    <p:sldId id="467" r:id="rId19"/>
    <p:sldId id="468" r:id="rId20"/>
    <p:sldId id="570" r:id="rId21"/>
    <p:sldId id="469" r:id="rId22"/>
    <p:sldId id="533" r:id="rId23"/>
    <p:sldId id="530" r:id="rId24"/>
    <p:sldId id="582" r:id="rId25"/>
    <p:sldId id="472" r:id="rId26"/>
    <p:sldId id="551" r:id="rId27"/>
    <p:sldId id="552" r:id="rId28"/>
    <p:sldId id="554" r:id="rId29"/>
    <p:sldId id="521" r:id="rId30"/>
    <p:sldId id="565" r:id="rId31"/>
    <p:sldId id="566" r:id="rId32"/>
    <p:sldId id="534" r:id="rId33"/>
    <p:sldId id="535" r:id="rId34"/>
    <p:sldId id="536" r:id="rId35"/>
    <p:sldId id="564" r:id="rId36"/>
    <p:sldId id="527" r:id="rId37"/>
    <p:sldId id="567" r:id="rId38"/>
    <p:sldId id="537" r:id="rId39"/>
    <p:sldId id="542" r:id="rId40"/>
    <p:sldId id="543" r:id="rId41"/>
    <p:sldId id="581" r:id="rId42"/>
    <p:sldId id="571" r:id="rId43"/>
    <p:sldId id="546" r:id="rId44"/>
    <p:sldId id="561" r:id="rId45"/>
    <p:sldId id="576" r:id="rId46"/>
    <p:sldId id="579" r:id="rId47"/>
    <p:sldId id="480" r:id="rId48"/>
    <p:sldId id="481" r:id="rId49"/>
    <p:sldId id="569" r:id="rId50"/>
    <p:sldId id="483" r:id="rId51"/>
    <p:sldId id="484" r:id="rId52"/>
    <p:sldId id="485" r:id="rId53"/>
    <p:sldId id="538" r:id="rId54"/>
    <p:sldId id="513" r:id="rId55"/>
    <p:sldId id="560" r:id="rId56"/>
    <p:sldId id="488" r:id="rId57"/>
    <p:sldId id="489" r:id="rId58"/>
    <p:sldId id="54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0929"/>
  </p:normalViewPr>
  <p:slideViewPr>
    <p:cSldViewPr>
      <p:cViewPr varScale="1">
        <p:scale>
          <a:sx n="80" d="100"/>
          <a:sy n="80" d="100"/>
        </p:scale>
        <p:origin x="-9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47B25-B266-4EB3-B639-134E1D7F284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770F-FC85-4D50-B5CB-A5B9A2091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92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A8A6892-F109-41E3-BD09-FACFED5AE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7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A6892-F109-41E3-BD09-FACFED5AE2D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PP2_title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838200"/>
            <a:ext cx="2971800" cy="350520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495800"/>
            <a:ext cx="2971800" cy="1066800"/>
          </a:xfr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PP_2contentBKG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66800" y="1295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URWGroteskTBolCon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838200"/>
            <a:ext cx="3505200" cy="3505200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alibri" pitchFamily="34" charset="0"/>
              </a:rPr>
              <a:t>UNL Student </a:t>
            </a:r>
            <a:br>
              <a:rPr lang="en-US" sz="3000" dirty="0" smtClean="0">
                <a:latin typeface="Calibri" pitchFamily="34" charset="0"/>
              </a:rPr>
            </a:br>
            <a:r>
              <a:rPr lang="en-US" sz="3000" dirty="0" smtClean="0">
                <a:latin typeface="Calibri" pitchFamily="34" charset="0"/>
              </a:rPr>
              <a:t>Money Management Center</a:t>
            </a:r>
          </a:p>
        </p:txBody>
      </p:sp>
      <p:pic>
        <p:nvPicPr>
          <p:cNvPr id="5" name="Picture 4" descr="big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62200"/>
            <a:ext cx="2914902" cy="11385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74763" y="40386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Calibri" pitchFamily="34" charset="0"/>
              </a:rPr>
              <a:t>Money Smart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Checklist for Minimizing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6388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Look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At SUBSIDIZED Loans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= 3.86% AND Perkins Loans = 5%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Student DOES NOT pay interest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while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 school or during 6-month grace period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Then Look At UNSUBSIDIZED Loans = 3.86%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loans that DO accrue interest while you’re in school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Consider Parent PLUS Loans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6.41% &amp; </a:t>
            </a:r>
            <a:br>
              <a:rPr lang="en-US" sz="22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Private Loans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However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know the disadvantages of these loans 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1687483" cy="2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Checklist for Minimizing Debt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39985"/>
              </p:ext>
            </p:extLst>
          </p:nvPr>
        </p:nvGraphicFramePr>
        <p:xfrm>
          <a:off x="990600" y="1600200"/>
          <a:ext cx="77724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Federal Loans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Private Loans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Low, fixed interest rates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6-month grace period during which no payments are due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Income-based repayment options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Ways to lower or postpone payments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Loan forgiveness programs (teachers, public service workers)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Deferment options, especially if you return to school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Historically,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higher interest rates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Repayment period differs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 as much choice of repayment options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Usually not way to lower or postpone payments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 forgiveness programs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Usually no deferment options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FAFSA 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3" y="1447800"/>
            <a:ext cx="6846917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How Child Assets are Assessed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Assets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listed under the student’s name are weighed at 20% of their value when calculating the expected family contribution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EFC)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Parent’s Assets - weighed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at 2.6%- 5.6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% of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their value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(based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on a sliding income scale and after certain allowances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687483" cy="2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FAFSA 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3" y="1447800"/>
            <a:ext cx="6846917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Taking Retirement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Funds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Distributions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Retirement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funds are sheltered from the need analysis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process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you withdraw funds before the financial aid application is filed, you will have converted those funds into an included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asset</a:t>
            </a:r>
            <a:endParaRPr lang="en-US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687483" cy="2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Common FAFSA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7818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Incorrectly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filing income taxes as head of household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If there is an error in the head of household filing status, you’ll need an amended tax return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Listing parent marital status incorrectly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If the custodial parent has remarried, you'll need the stepparent's information as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well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Failing to count the student as a member of the household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Including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retirement assets on the FAFSA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Inflating parents’ education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If parents didn't graduate from college, select "high school" as the highest education attainment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687483" cy="2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Best Student Loan Tips: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Student Loan Cancellation Programs</a:t>
            </a:r>
            <a:endParaRPr lang="en-US" b="1" dirty="0" smtClean="0">
              <a:latin typeface="Calibri" pitchFamily="34" charset="0"/>
            </a:endParaRPr>
          </a:p>
        </p:txBody>
      </p:sp>
      <p:pic>
        <p:nvPicPr>
          <p:cNvPr id="4" name="Picture 3" descr="employmentpig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371600"/>
            <a:ext cx="1828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Public </a:t>
            </a:r>
            <a:r>
              <a:rPr lang="en-US" b="1" dirty="0">
                <a:latin typeface="Calibri" pitchFamily="34" charset="0"/>
              </a:rPr>
              <a:t>Service Loan Forgiveness Program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borrower must be employed full-time in a public service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job for 10 years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Cancellation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the remaining balance due on eligible federal student loans after the borrower has made 120 monthly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payments under the Income-Based Repayment Plan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Best Student Loan Tips: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Student Loan Cancellation Programs</a:t>
            </a:r>
            <a:endParaRPr lang="en-US" b="1" dirty="0" smtClean="0">
              <a:latin typeface="Calibri" pitchFamily="34" charset="0"/>
            </a:endParaRPr>
          </a:p>
        </p:txBody>
      </p:sp>
      <p:pic>
        <p:nvPicPr>
          <p:cNvPr id="4" name="Picture 3" descr="employmentpig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371600"/>
            <a:ext cx="1828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Public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Service Loan Forgiveness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Program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mergency management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Government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ilitary service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ublic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safety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en-US" dirty="0">
                <a:latin typeface="Calibri" pitchFamily="34" charset="0"/>
                <a:cs typeface="Calibri" pitchFamily="34" charset="0"/>
              </a:rPr>
              <a:t>law enforcement (police and fire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ublic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health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ublic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arly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childhood education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ocial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work in 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family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service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agency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ublic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services for individuals with disabilities or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elderly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ublic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interest legal services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ublic librarians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chool librarians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Student Loan Fees</a:t>
            </a:r>
          </a:p>
        </p:txBody>
      </p:sp>
      <p:pic>
        <p:nvPicPr>
          <p:cNvPr id="4" name="Picture 3" descr="employmentpig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371600"/>
            <a:ext cx="1828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096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Deducted proportionately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from each loan disbursement you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receive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You're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responsible for repaying the entire amount you borrowed and not just the amount you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received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Here are the current loan fees for federal student loans: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1.051% for Direct Subsidized Loans and Direct Unsubsidized Loans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4.204% for Direct PLUS Loans for parents and graduate and professional students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There are no loan fees for Perkins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Loans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#2 </a:t>
            </a:r>
            <a:r>
              <a:rPr lang="en-US" sz="5000" b="1" dirty="0">
                <a:latin typeface="Calibri" pitchFamily="34" charset="0"/>
              </a:rPr>
              <a:t>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4219222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So, if I don’t want to be in debt forever, how much financial aid should I take out?</a:t>
            </a:r>
          </a:p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38119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16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Expert Guidelines for Debt Load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5638800" cy="5105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more than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10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%-15%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the expected monthly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income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your first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job going for repayment of all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loans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Over 15% means you probably won’t be able to afford car payments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20</a:t>
            </a:r>
            <a:r>
              <a:rPr lang="en-US" dirty="0">
                <a:latin typeface="Calibri" pitchFamily="34" charset="0"/>
                <a:cs typeface="Calibri" pitchFamily="34" charset="0"/>
              </a:rPr>
              <a:t>% is the start of the "danger zone" when loan debt is out of control</a:t>
            </a:r>
            <a:endParaRPr lang="en-US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41986" name="Picture 2" descr="http://studenomics.com/wp-content/uploads/2009/08/save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447800"/>
            <a:ext cx="2286000" cy="228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67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7432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</a:rPr>
              <a:t>Erin Wirth</a:t>
            </a:r>
            <a:r>
              <a:rPr lang="en-US" dirty="0" smtClean="0">
                <a:latin typeface="Calibri" pitchFamily="34" charset="0"/>
              </a:rPr>
              <a:t>, Accredited Financial </a:t>
            </a:r>
            <a:r>
              <a:rPr lang="en-US" dirty="0" smtClean="0">
                <a:latin typeface="Calibri" pitchFamily="34" charset="0"/>
              </a:rPr>
              <a:t>Counselor</a:t>
            </a:r>
            <a:endParaRPr lang="en-US" dirty="0"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None/>
            </a:pPr>
            <a:r>
              <a:rPr lang="en-US" dirty="0" smtClean="0">
                <a:latin typeface="Calibri" pitchFamily="34" charset="0"/>
              </a:rPr>
              <a:t>Peer </a:t>
            </a:r>
            <a:r>
              <a:rPr lang="en-US" dirty="0" smtClean="0">
                <a:latin typeface="Calibri" pitchFamily="34" charset="0"/>
              </a:rPr>
              <a:t>Money </a:t>
            </a:r>
            <a:r>
              <a:rPr lang="en-US" dirty="0" smtClean="0">
                <a:latin typeface="Calibri" pitchFamily="34" charset="0"/>
              </a:rPr>
              <a:t>Coaches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Dr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 Kathy Prochaska-Cue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Program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Advisor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Ph.D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., Accredited Financial Counselor, Extension Family Economist</a:t>
            </a:r>
            <a:endParaRPr lang="en-US" sz="2000" i="1" dirty="0" smtClean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108952"/>
            <a:ext cx="1971675" cy="1478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27" y="4461029"/>
            <a:ext cx="2031746" cy="774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546455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Outstanding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Planning Education &amp; Financial Counseling Center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539528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Building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 </a:t>
            </a:r>
            <a:br>
              <a:rPr lang="en-US" sz="22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Financial Education Brand &amp; Marketing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Communications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sz="5000" b="1" dirty="0" smtClean="0">
                <a:latin typeface="Calibri" pitchFamily="34" charset="0"/>
              </a:rPr>
              <a:t>Guidelines</a:t>
            </a:r>
          </a:p>
        </p:txBody>
      </p:sp>
      <p:pic>
        <p:nvPicPr>
          <p:cNvPr id="16386" name="Picture 2" descr="J:\activities, workshops, resources\smmc workshops\signature programs\money olympics\materials\images\ba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2597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ontent.mycutegraphics.com/graphics/teacher/teacher-sitting-at-desk-black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514600"/>
            <a:ext cx="1701879" cy="21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momticks.files.wordpress.com/2013/04/chef-clip-art-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60" y="2202597"/>
            <a:ext cx="2150269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3460" y="1417767"/>
            <a:ext cx="6911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Using Your Monthly Gross Salary When You Graduate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We Recommend - Debt Payments = 10%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262" y="4853522"/>
            <a:ext cx="2510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Accounting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Salary = $39,062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Max to Borrow = $28,314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9620" y="4821346"/>
            <a:ext cx="2771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Nutritionist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Salary = $29,347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Max to Borrow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$21,217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799" y="4821346"/>
            <a:ext cx="2603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Elementary Teacher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Salary = $33,765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Max to Borrow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$24,476</a:t>
            </a:r>
          </a:p>
        </p:txBody>
      </p:sp>
    </p:spTree>
    <p:extLst>
      <p:ext uri="{BB962C8B-B14F-4D97-AF65-F5344CB8AC3E}">
        <p14:creationId xmlns:p14="http://schemas.microsoft.com/office/powerpoint/2010/main" val="16851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44109"/>
              </p:ext>
            </p:extLst>
          </p:nvPr>
        </p:nvGraphicFramePr>
        <p:xfrm>
          <a:off x="1295400" y="457200"/>
          <a:ext cx="75438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Financial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Picture of Typical UNL Graduate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Average Amount of Student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Loan Debt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$ 21,000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Interest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3.86%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35523"/>
              </p:ext>
            </p:extLst>
          </p:nvPr>
        </p:nvGraphicFramePr>
        <p:xfrm>
          <a:off x="1447800" y="2438400"/>
          <a:ext cx="7543800" cy="3952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Plan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Length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Monthly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Interest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Standard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10 years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$211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$4,346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Extended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25 years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Only available for over $30,000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Graduated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10 years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$118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$5,419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Income-Contingent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Payments are calculated each year and are based on adjusted gross income, family size, and the total amount of loans – Your payments change as your income changes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Income-Based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Maximum monthly payments will be 15 percent of discretionary income, the difference between adjusted gross income and 150 percent of the poverty guideline for family size and state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Pay as You Earn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Maximum monthly payments will be 10 percent of discretionary income, the difference between adjusted gross income and 150 percent of the poverty guideline for family size and state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Tips for Reducing Amount Borrowed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848600" cy="5257800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Avoid Student Bill Late Fees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Due the 12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of every month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Bill emailed on 25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of every month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Use electronic check option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Credit costs you!</a:t>
            </a:r>
          </a:p>
          <a:p>
            <a:pPr>
              <a:spcAft>
                <a:spcPts val="1200"/>
              </a:spcAft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NOTE: Your student DOES have to give</a:t>
            </a:r>
            <a:br>
              <a:rPr lang="en-US" i="1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you permission to access their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MyRed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i="1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Account.</a:t>
            </a:r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Use Campus Services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UNL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student fees pay for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them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Examples: Lied Center discounts, UPC Programming</a:t>
            </a:r>
            <a:endParaRPr lang="en-US" sz="1800" dirty="0">
              <a:latin typeface="Calibri" pitchFamily="34" charset="0"/>
            </a:endParaRPr>
          </a:p>
          <a:p>
            <a:pPr marL="341313" indent="0">
              <a:spcAft>
                <a:spcPts val="1200"/>
              </a:spcAft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65760">
              <a:spcBef>
                <a:spcPts val="0"/>
              </a:spcBef>
            </a:pPr>
            <a:endParaRPr lang="en-US" dirty="0">
              <a:latin typeface="Calibri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2265998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Tips for Reducing Amount Borrowed</a:t>
            </a:r>
          </a:p>
        </p:txBody>
      </p:sp>
      <p:pic>
        <p:nvPicPr>
          <p:cNvPr id="4" name="Picture 3" descr="employmentpig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371600"/>
            <a:ext cx="1828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524000"/>
            <a:ext cx="6096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Calibri" pitchFamily="34" charset="0"/>
              </a:rPr>
              <a:t>Never Stop Applying </a:t>
            </a:r>
            <a:r>
              <a:rPr lang="en-US" b="1" dirty="0">
                <a:latin typeface="Calibri" pitchFamily="34" charset="0"/>
              </a:rPr>
              <a:t>for </a:t>
            </a:r>
            <a:r>
              <a:rPr lang="en-US" b="1" dirty="0" smtClean="0">
                <a:latin typeface="Calibri" pitchFamily="34" charset="0"/>
              </a:rPr>
              <a:t>Scholarships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UNL General Scholarship Form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On MyRED - Due February</a:t>
            </a:r>
            <a:endParaRPr lang="en-US" dirty="0"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Individual Colleges - CBA, Arts &amp; Sciences</a:t>
            </a:r>
            <a:endParaRPr lang="en-US" dirty="0"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Private – Fastweb.com</a:t>
            </a:r>
            <a:r>
              <a:rPr lang="en-US" sz="2300" dirty="0" smtClean="0">
                <a:latin typeface="Calibri" pitchFamily="34" charset="0"/>
              </a:rPr>
              <a:t/>
            </a:r>
            <a:br>
              <a:rPr lang="en-US" sz="2300" dirty="0" smtClean="0">
                <a:latin typeface="Calibri" pitchFamily="34" charset="0"/>
              </a:rPr>
            </a:br>
            <a:endParaRPr lang="en-US" sz="2300" dirty="0">
              <a:latin typeface="Calibri" pitchFamily="34" charset="0"/>
            </a:endParaRPr>
          </a:p>
          <a:p>
            <a:pPr marL="0" lvl="1">
              <a:spcAft>
                <a:spcPts val="0"/>
              </a:spcAft>
            </a:pPr>
            <a:r>
              <a:rPr lang="en-US" b="1" dirty="0" smtClean="0">
                <a:latin typeface="Calibri" pitchFamily="34" charset="0"/>
              </a:rPr>
              <a:t>Get a Part-Time Job with Education Benefits</a:t>
            </a:r>
            <a:br>
              <a:rPr lang="en-US" b="1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Some employers, </a:t>
            </a:r>
            <a:r>
              <a:rPr lang="en-US" dirty="0" err="1" smtClean="0">
                <a:latin typeface="Calibri" pitchFamily="34" charset="0"/>
              </a:rPr>
              <a:t>Americorps</a:t>
            </a:r>
            <a:r>
              <a:rPr lang="en-US" dirty="0" smtClean="0">
                <a:latin typeface="Calibri" pitchFamily="34" charset="0"/>
              </a:rPr>
              <a:t>, ROTC</a:t>
            </a:r>
          </a:p>
          <a:p>
            <a:pPr marL="0" lvl="1">
              <a:spcAft>
                <a:spcPts val="0"/>
              </a:spcAft>
            </a:pPr>
            <a:endParaRPr lang="en-US" b="1" dirty="0">
              <a:latin typeface="Calibri" pitchFamily="34" charset="0"/>
            </a:endParaRPr>
          </a:p>
          <a:p>
            <a:pPr marL="0" lvl="1">
              <a:spcAft>
                <a:spcPts val="0"/>
              </a:spcAf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Lower Interest Payments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If you have the money, make interest payments on unsubsidized loans while you’re still in school</a:t>
            </a:r>
          </a:p>
          <a:p>
            <a:pPr marL="0" lvl="1"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Mistakes Students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5257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VERY COMMON: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Not Knowing How Much They’ve Borrowed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Ex. One student had $60,000, thought had $25,000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TRACK AT: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unl.edu/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smmc</a:t>
            </a:r>
            <a:endParaRPr lang="en-US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Know Some Scholarships are Taxable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Tax Free = Tuition &amp; fees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Taxable = Room &amp; board, travel, research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latin typeface="Calibri" pitchFamily="34" charset="0"/>
              </a:rPr>
              <a:t>Reduce </a:t>
            </a:r>
            <a:r>
              <a:rPr lang="en-US" b="1" dirty="0" smtClean="0">
                <a:latin typeface="Calibri" pitchFamily="34" charset="0"/>
              </a:rPr>
              <a:t>Expenses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Creating </a:t>
            </a:r>
            <a:r>
              <a:rPr lang="en-US" dirty="0">
                <a:latin typeface="Calibri" pitchFamily="34" charset="0"/>
              </a:rPr>
              <a:t>a spending plan is a great way to discover ways to free up money that can be put towards education expenses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Mistakes Students Make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638800" cy="2743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If student receives more in student loans, grants, and scholarships than they have to pay in to UNL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Extra is deposited in the bank account you set up in </a:t>
            </a:r>
            <a:r>
              <a:rPr lang="en-US" dirty="0" err="1" smtClean="0">
                <a:latin typeface="Calibri" pitchFamily="34" charset="0"/>
              </a:rPr>
              <a:t>MyRed</a:t>
            </a:r>
            <a:endParaRPr lang="en-US" dirty="0" smtClean="0">
              <a:latin typeface="Calibri" pitchFamily="34" charset="0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They should know it’s important to: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SAVE IT!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- In a savings account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- Only transfer over when they need it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pic>
        <p:nvPicPr>
          <p:cNvPr id="41986" name="Picture 2" descr="http://studenomics.com/wp-content/uploads/2009/08/save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447800"/>
            <a:ext cx="2286000" cy="228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#3 </a:t>
            </a:r>
            <a:r>
              <a:rPr lang="en-US" sz="5000" b="1" dirty="0">
                <a:latin typeface="Calibri" pitchFamily="34" charset="0"/>
              </a:rPr>
              <a:t>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723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Do I need to have my taxes done?</a:t>
            </a:r>
          </a:p>
          <a:p>
            <a:pPr marL="171450" indent="-171450">
              <a:lnSpc>
                <a:spcPts val="12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98" y="1734664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68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Tips for </a:t>
            </a:r>
            <a:r>
              <a:rPr lang="en-US" b="1" dirty="0" smtClean="0">
                <a:latin typeface="Calibri" pitchFamily="34" charset="0"/>
              </a:rPr>
              <a:t>Students &amp; Taxes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848600" cy="518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Discuss if You are Claiming the Student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Person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under 19 years old or is under 24 and a full-time student AND the taxpayer provided over half of their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support – You get deductions &amp; credits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They Are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 Dependent,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Still File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If you earned more than $5,950, you must file a tax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return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you had income tax withheld from your pay,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file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Know the Current Education Credits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Ex. 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American Opportunity Credit is a tax credit of up to $2,500 of the cost of tuition, fees and course materials paid during the taxable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year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Tips for </a:t>
            </a:r>
            <a:r>
              <a:rPr lang="en-US" b="1" dirty="0" smtClean="0">
                <a:latin typeface="Calibri" pitchFamily="34" charset="0"/>
              </a:rPr>
              <a:t>Students &amp; Taxes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848600" cy="5105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Find on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MyRed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Form 1098-T - Tuition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Payments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Statement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Includes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Proof of Scholarships &amp;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Grants and Amounts Billed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Know Textbook Amounts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Textbook purchases can be applied to taxes for educational tax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credits</a:t>
            </a:r>
          </a:p>
          <a:p>
            <a:pPr>
              <a:spcAft>
                <a:spcPts val="1200"/>
              </a:spcAft>
            </a:pPr>
            <a:r>
              <a:rPr lang="en-US" i="1" dirty="0">
                <a:latin typeface="Calibri" pitchFamily="34" charset="0"/>
              </a:rPr>
              <a:t>Note: Students can get free tax help every year through UNL VITA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#4 </a:t>
            </a:r>
            <a:r>
              <a:rPr lang="en-US" sz="5000" b="1" dirty="0">
                <a:latin typeface="Calibri" pitchFamily="34" charset="0"/>
              </a:rPr>
              <a:t>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45720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But how do I know how much money I’ll need each year?</a:t>
            </a:r>
          </a:p>
          <a:p>
            <a:pPr marL="171450" indent="-171450">
              <a:lnSpc>
                <a:spcPts val="1200"/>
              </a:lnSpc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799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18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Why Are We Here?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33800" y="1447800"/>
            <a:ext cx="5257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Committed to encouraging students to take responsibility for their financial futures</a:t>
            </a:r>
          </a:p>
          <a:p>
            <a:pPr marL="1085850" indent="-285750"/>
            <a:r>
              <a:rPr lang="en-US" dirty="0">
                <a:latin typeface="Calibri" pitchFamily="34" charset="0"/>
                <a:cs typeface="Calibri" pitchFamily="34" charset="0"/>
              </a:rPr>
              <a:t>Students to build good relationships with money</a:t>
            </a:r>
          </a:p>
          <a:p>
            <a:pPr marL="1085850" indent="-285750"/>
            <a:r>
              <a:rPr lang="en-US" dirty="0" smtClean="0">
                <a:latin typeface="Calibri" pitchFamily="34" charset="0"/>
                <a:cs typeface="Calibri" pitchFamily="34" charset="0"/>
              </a:rPr>
              <a:t>Students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have confidence in their financial futures </a:t>
            </a:r>
          </a:p>
          <a:p>
            <a:pPr marL="1085850" indent="-285750"/>
            <a:r>
              <a:rPr lang="en-US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able to meet their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financial goals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Creating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upholding a culture of financial empowerment among the student body through financial education</a:t>
            </a:r>
          </a:p>
          <a:p>
            <a:pPr marL="0" indent="0">
              <a:spcAft>
                <a:spcPts val="1200"/>
              </a:spcAft>
              <a:buFontTx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 smtClean="0"/>
              <a:t> </a:t>
            </a:r>
          </a:p>
          <a:p>
            <a:pPr marL="457200" indent="-457200"/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5" y="1456706"/>
            <a:ext cx="3234690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From Survey of Students: 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Per Academic Year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24600" cy="5105400"/>
          </a:xfrm>
        </p:spPr>
        <p:txBody>
          <a:bodyPr/>
          <a:lstStyle/>
          <a:p>
            <a:pPr marL="231775" indent="-231775"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  <a:p>
            <a:pPr marL="231775" indent="-231775"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36709"/>
              </p:ext>
            </p:extLst>
          </p:nvPr>
        </p:nvGraphicFramePr>
        <p:xfrm>
          <a:off x="1143000" y="1545229"/>
          <a:ext cx="3581399" cy="430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599"/>
              </a:tblGrid>
              <a:tr h="2956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Item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596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Parking permit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$ 400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983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Textbooks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1,000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Sport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tickets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Laundry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320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Cellphone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630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358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School supplies (printer ink)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250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195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Student organization/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Greek fees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195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$ 3,500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05600" y="1855856"/>
            <a:ext cx="22860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Eating Out</a:t>
            </a:r>
          </a:p>
          <a:p>
            <a:r>
              <a:rPr lang="en-US" sz="2600" b="1" baseline="30000" dirty="0" smtClean="0">
                <a:latin typeface="Calibri" pitchFamily="34" charset="0"/>
                <a:cs typeface="Calibri" pitchFamily="34" charset="0"/>
              </a:rPr>
              <a:t>$400 - $3,000+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0431" y="3124200"/>
            <a:ext cx="232116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Entertainment</a:t>
            </a:r>
          </a:p>
          <a:p>
            <a:r>
              <a:rPr lang="en-US" sz="2600" b="1" baseline="30000" dirty="0" smtClean="0">
                <a:latin typeface="Calibri" pitchFamily="34" charset="0"/>
                <a:cs typeface="Calibri" pitchFamily="34" charset="0"/>
              </a:rPr>
              <a:t>$300 - $2,000+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0431" y="5127486"/>
            <a:ext cx="2438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Clothing/Personal Items</a:t>
            </a:r>
          </a:p>
          <a:p>
            <a:r>
              <a:rPr lang="en-US" sz="2600" b="1" baseline="30000" dirty="0" smtClean="0">
                <a:latin typeface="Calibri" pitchFamily="34" charset="0"/>
                <a:cs typeface="Calibri" pitchFamily="34" charset="0"/>
              </a:rPr>
              <a:t>$300 - $1,000+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J:\activities, workshops, resources\smmc workshops\signature programs\money olympics\materials\images\bu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2814"/>
            <a:ext cx="1492091" cy="12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activities, workshops, resources\smmc workshops\signature programs\money olympics\materials\images\par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46286"/>
            <a:ext cx="1386840" cy="16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activities, workshops, resources\smmc workshops\signature programs\money olympics\materials\images\shi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27486"/>
            <a:ext cx="1403350" cy="11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Figuring Out How Much to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latin typeface="Calibri" pitchFamily="34" charset="0"/>
                <a:cs typeface="Calibri" pitchFamily="34" charset="0"/>
              </a:rPr>
              <a:t>Example Real-Life Budget: Living in a 2 Bedroom with a Roommate</a:t>
            </a:r>
          </a:p>
        </p:txBody>
      </p:sp>
      <p:pic>
        <p:nvPicPr>
          <p:cNvPr id="4098" name="Picture 2" descr="J:\activities, workshops, resources\smmc workshops\signature programs\money olympics\materials\images\apart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" y="1842679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activities, workshops, resources\smmc workshops\signature programs\money olympics\materials\images\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197155"/>
            <a:ext cx="985838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activities, workshops, resources\smmc workshops\signature programs\money olympics\materials\images\watermel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066102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activities, workshops, resources\smmc workshops\signature programs\money olympics\materials\images\soc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0" y="5394005"/>
            <a:ext cx="1241584" cy="11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:\activities, workshops, resources\smmc workshops\signature programs\money olympics\materials\images\g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04" y="1919081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J:\activities, workshops, resources\smmc workshops\signature programs\money olympics\materials\images\popcor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25" y="2893456"/>
            <a:ext cx="871538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:\activities, workshops, resources\smmc workshops\signature programs\money olympics\materials\images\phon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6" y="3945844"/>
            <a:ext cx="586076" cy="10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226354" y="5572006"/>
            <a:ext cx="5841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Total Cost Per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Month = $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965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Most students would need to work around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25 hours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per week to cover this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cost – with taxes taken out.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1786354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Rent = $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325		Electricity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$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Cable = $20		Internet = $20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Groceries = $165		Eating Out = $60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Clothing = $40		Laundry = $10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Toiletries = $40		Gas = $65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Entertainment = $50	Medical needs = $15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Renter’s insurance = $15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Car insurance = $45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Cell phone = $45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Personalized Spending Plans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24600" cy="5105400"/>
          </a:xfrm>
        </p:spPr>
        <p:txBody>
          <a:bodyPr/>
          <a:lstStyle/>
          <a:p>
            <a:pPr marL="231775" indent="-231775"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  <a:p>
            <a:pPr marL="231775" indent="-231775"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16992"/>
              </p:ext>
            </p:extLst>
          </p:nvPr>
        </p:nvGraphicFramePr>
        <p:xfrm>
          <a:off x="1371600" y="2108253"/>
          <a:ext cx="7010400" cy="4519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72"/>
                <a:gridCol w="4824828"/>
                <a:gridCol w="1143000"/>
              </a:tblGrid>
              <a:tr h="2957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Item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28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Monday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Groceries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(Choice: took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the bus to East Campus)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$34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$ 21</a:t>
                      </a:r>
                    </a:p>
                  </a:txBody>
                  <a:tcPr/>
                </a:tc>
              </a:tr>
              <a:tr h="5105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Tuesday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Coffee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(Choice: 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skipped a concert with friends)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$ 4.50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82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Wednesday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Pop and candy bar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(Choice: took the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bus to East Campus)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$ 2.50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Thursday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Movie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(Choice: Didn’t get popcorn and pop)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9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Friday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Dinner for friend’s birthday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(Choice: Didn’t order dessert)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$ 12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28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Saturday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Fast food lunch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Party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$ 6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$ 15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Sunday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Shopping – New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Shirt</a:t>
                      </a:r>
                      <a:b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(Choice: Decided to pass on the $50 trendy shirt)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$ 30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4311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$ 134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1371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UNL Student: Leah     Lives: On-Campus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Weekly budget after major expenses: $ 140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4371"/>
            <a:ext cx="1177290" cy="1813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Personalized Spending Plans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24600" cy="5105400"/>
          </a:xfrm>
        </p:spPr>
        <p:txBody>
          <a:bodyPr/>
          <a:lstStyle/>
          <a:p>
            <a:pPr marL="231775" indent="-231775"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  <a:p>
            <a:pPr marL="231775" indent="-231775">
              <a:spcBef>
                <a:spcPts val="1200"/>
              </a:spcBef>
              <a:buNone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94509"/>
              </p:ext>
            </p:extLst>
          </p:nvPr>
        </p:nvGraphicFramePr>
        <p:xfrm>
          <a:off x="1524000" y="2036239"/>
          <a:ext cx="7010400" cy="465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72"/>
                <a:gridCol w="4824828"/>
                <a:gridCol w="1143000"/>
              </a:tblGrid>
              <a:tr h="2956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Item 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Amount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59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Monday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Breakfast at gas station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$ 4.50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209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Tuesday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Parking ticket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Ate out for lunch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Bought present for Mom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$ 30.00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$ 8.42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23.00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9838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Wednesday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Ate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out for lunch</a:t>
                      </a:r>
                      <a:b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Rented movies at Blockbuster</a:t>
                      </a:r>
                      <a:b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Groceries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$ 28.23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$ 6.32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$ 8.96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$ 35.69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393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Thursday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Coffee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Yoga class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$ 5.50 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14.00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Friday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Takeout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for dinner</a:t>
                      </a:r>
                      <a:b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Trip to Target for toiletries – Got clothing &amp; candles also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$ 12.62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62.00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358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Saturday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Movie &amp; snack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$ 15.69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19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Sunday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Brunch with my parents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Laundry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$ 0.00</a:t>
                      </a:r>
                      <a:b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$ 5.00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1959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$ 259.93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356527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UNL Student: Sarah     Lives: On-Campus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Budget after major expenses: No idea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21" y="228600"/>
            <a:ext cx="1078230" cy="1615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Personalized Spending Plans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4724400" cy="370532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>
                <a:latin typeface="Calibri" pitchFamily="34" charset="0"/>
              </a:rPr>
              <a:t>By having a plan and making good choices, this week Leah spent:</a:t>
            </a:r>
          </a:p>
          <a:p>
            <a:pPr marL="231775" indent="-231775" algn="ctr">
              <a:spcBef>
                <a:spcPts val="1200"/>
              </a:spcBef>
              <a:buNone/>
            </a:pPr>
            <a:r>
              <a:rPr lang="en-US" sz="5000" b="1" dirty="0" smtClean="0">
                <a:latin typeface="Calibri" pitchFamily="34" charset="0"/>
              </a:rPr>
              <a:t>$ 125.93</a:t>
            </a:r>
          </a:p>
          <a:p>
            <a:pPr marL="231775" indent="-231775" algn="ctr">
              <a:spcBef>
                <a:spcPts val="1200"/>
              </a:spcBef>
              <a:buNone/>
            </a:pPr>
            <a:r>
              <a:rPr lang="en-US" dirty="0" smtClean="0">
                <a:latin typeface="Calibri" pitchFamily="34" charset="0"/>
              </a:rPr>
              <a:t>less than Sarah.</a:t>
            </a:r>
          </a:p>
          <a:p>
            <a:pPr marL="231775" indent="-231775" algn="ctr">
              <a:spcBef>
                <a:spcPts val="1200"/>
              </a:spcBef>
              <a:buNone/>
            </a:pPr>
            <a:r>
              <a:rPr lang="en-US" dirty="0" smtClean="0">
                <a:latin typeface="Calibri" pitchFamily="34" charset="0"/>
              </a:rPr>
              <a:t>That adds up to:</a:t>
            </a:r>
          </a:p>
          <a:p>
            <a:pPr marL="231775" indent="-231775" algn="ctr">
              <a:spcBef>
                <a:spcPts val="1200"/>
              </a:spcBef>
              <a:buNone/>
            </a:pPr>
            <a:r>
              <a:rPr lang="en-US" sz="4400" b="1" dirty="0" smtClean="0">
                <a:latin typeface="Calibri" pitchFamily="34" charset="0"/>
              </a:rPr>
              <a:t>$ 6,044.64 per year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95529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15400" cy="990600"/>
          </a:xfrm>
        </p:spPr>
        <p:txBody>
          <a:bodyPr/>
          <a:lstStyle/>
          <a:p>
            <a:r>
              <a:rPr lang="en-US" sz="4800" b="1" dirty="0">
                <a:latin typeface="Calibri" pitchFamily="34" charset="0"/>
              </a:rPr>
              <a:t>Personalized Spending Plans</a:t>
            </a:r>
            <a:endParaRPr lang="en-US" sz="4500" b="1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5529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724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Mint.com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Get organized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Track expenses – Reduce expenses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Track income – Figure out reduce/increase income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Get help saving for financial goals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Good Habit: Creating Financial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457848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Why develop financial goals?</a:t>
            </a:r>
          </a:p>
          <a:p>
            <a:pPr>
              <a:lnSpc>
                <a:spcPts val="1200"/>
              </a:lnSpc>
            </a:pPr>
            <a:endParaRPr lang="en-US" sz="2800" b="1" dirty="0">
              <a:latin typeface="Calibri" pitchFamily="34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Don’t Miss Out on Opportunities</a:t>
            </a:r>
            <a:r>
              <a:rPr lang="en-US" dirty="0" smtClean="0">
                <a:latin typeface="Calibri" pitchFamily="34" charset="0"/>
              </a:rPr>
              <a:t>, such as studying abroad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Help Them Achieve Larger Life Goals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Buying a house, Buying a car, Going to graduate school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Control Spending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Without goals, daily spending on unimportant things can keep students from achieving the really important things in life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75433"/>
            <a:ext cx="2402205" cy="1913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990600"/>
          </a:xfrm>
        </p:spPr>
        <p:txBody>
          <a:bodyPr/>
          <a:lstStyle/>
          <a:p>
            <a:r>
              <a:rPr lang="en-US" sz="4500" b="1" dirty="0" smtClean="0">
                <a:latin typeface="Calibri" pitchFamily="34" charset="0"/>
              </a:rPr>
              <a:t>Impulse Spending Tricks</a:t>
            </a:r>
            <a:endParaRPr lang="en-US" sz="45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728" y="1371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Think about your financial goals –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Instead of spending, put money into savings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Take $20 out each week and only spend that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Plan for little purchases</a:t>
            </a:r>
          </a:p>
          <a:p>
            <a:endParaRPr lang="en-US" dirty="0"/>
          </a:p>
        </p:txBody>
      </p:sp>
      <p:pic>
        <p:nvPicPr>
          <p:cNvPr id="23554" name="Picture 2" descr="J:\activities, workshops, resources\smmc workshops\signature programs\money olympics\materials\images\coff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01" y="3686265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J:\activities, workshops, resources\smmc workshops\signature programs\money olympics\materials\images\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07" y="5166401"/>
            <a:ext cx="1835150" cy="15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9181" y="3733800"/>
            <a:ext cx="5336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Get 2 lattes a week instead of 5 and save:</a:t>
            </a:r>
          </a:p>
          <a:p>
            <a:r>
              <a:rPr lang="en-US" b="1" i="1" dirty="0">
                <a:latin typeface="Calibri" pitchFamily="34" charset="0"/>
                <a:cs typeface="Calibri" pitchFamily="34" charset="0"/>
              </a:rPr>
              <a:t>$2,080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per year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9181" y="5050996"/>
            <a:ext cx="542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Get 1 well-made new shirt once a month instead of 3 cheap shirts and save:</a:t>
            </a:r>
          </a:p>
          <a:p>
            <a:r>
              <a:rPr lang="en-US" b="1" i="1" dirty="0">
                <a:latin typeface="Calibri" pitchFamily="34" charset="0"/>
                <a:cs typeface="Calibri" pitchFamily="34" charset="0"/>
              </a:rPr>
              <a:t>$1,300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per year</a:t>
            </a:r>
          </a:p>
        </p:txBody>
      </p:sp>
    </p:spTree>
    <p:extLst>
      <p:ext uri="{BB962C8B-B14F-4D97-AF65-F5344CB8AC3E}">
        <p14:creationId xmlns:p14="http://schemas.microsoft.com/office/powerpoint/2010/main" val="36908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Emergency Fund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457848"/>
            <a:ext cx="548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Dave Ramsey </a:t>
            </a:r>
            <a:r>
              <a:rPr lang="en-US" dirty="0" smtClean="0">
                <a:latin typeface="Calibri" pitchFamily="34" charset="0"/>
              </a:rPr>
              <a:t>recommends even college students save for: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Emergency Fund 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(3 months living expenses, $500)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Financial Goals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By Paying Yourself First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Including savings in your budget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Automatically having funds deposited in your savings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Building good habits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00200"/>
            <a:ext cx="2543175" cy="28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867400"/>
            <a:ext cx="6938158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Dave Ramsey’s “Foundations in Personal Finance” Program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 College Students Available for FREE at UNL SMMC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#5 </a:t>
            </a:r>
            <a:r>
              <a:rPr lang="en-US" sz="5000" b="1" dirty="0">
                <a:latin typeface="Calibri" pitchFamily="34" charset="0"/>
              </a:rPr>
              <a:t>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What are some other things that see UNL students do to waste money? </a:t>
            </a:r>
          </a:p>
          <a:p>
            <a:pPr marL="171450" indent="-171450">
              <a:lnSpc>
                <a:spcPts val="12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98" y="1734664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1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599"/>
            <a:ext cx="3773805" cy="251142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alibri" pitchFamily="34" charset="0"/>
              </a:rPr>
              <a:t>Personalized Money Management Sessions</a:t>
            </a:r>
            <a:endParaRPr lang="en-US" sz="3200" b="1" dirty="0" smtClean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295400"/>
            <a:ext cx="6019800" cy="5410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Calibri" pitchFamily="34" charset="0"/>
              </a:rPr>
              <a:t>One-on-One Money Management 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Coaching Sessions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sz="2200" i="1" dirty="0" smtClean="0">
                <a:latin typeface="Calibri" pitchFamily="34" charset="0"/>
              </a:rPr>
              <a:t>With an Accredited Financial Counselor or </a:t>
            </a:r>
            <a:br>
              <a:rPr lang="en-US" sz="2200" i="1" dirty="0" smtClean="0">
                <a:latin typeface="Calibri" pitchFamily="34" charset="0"/>
              </a:rPr>
            </a:br>
            <a:r>
              <a:rPr lang="en-US" sz="2200" i="1" dirty="0" smtClean="0">
                <a:latin typeface="Calibri" pitchFamily="34" charset="0"/>
              </a:rPr>
              <a:t>Peer Money Coach, a UNL Student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Common Session Topics: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Spending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Plans	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Financial Goals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Organizing Finances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Establishing Credit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Saving Money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Debt Repayment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Investment Education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Understanding Financial Aid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Selecting Employee Benefits</a:t>
            </a:r>
          </a:p>
          <a:p>
            <a:pPr marL="0" indent="0">
              <a:buNone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* Major Purchases</a:t>
            </a:r>
          </a:p>
          <a:p>
            <a:pPr>
              <a:buNone/>
            </a:pPr>
            <a:r>
              <a:rPr lang="en-US" sz="2000" dirty="0" smtClean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13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Banking/Credit Union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5562600" cy="5257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Read the Account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ontract!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Some things many people don’t realize:</a:t>
            </a:r>
          </a:p>
          <a:p>
            <a:pPr marL="573088" indent="-231775">
              <a:spcAft>
                <a:spcPts val="1200"/>
              </a:spcAft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Overdraft fees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(Ex. $35 per day for up to 4 items)</a:t>
            </a:r>
          </a:p>
          <a:p>
            <a:pPr marL="573088" indent="-231775">
              <a:spcAft>
                <a:spcPts val="1200"/>
              </a:spcAft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Transfer fees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Fees if you transfer from savings to checking too often</a:t>
            </a:r>
          </a:p>
          <a:p>
            <a:pPr marL="573088" indent="-231775">
              <a:spcAft>
                <a:spcPts val="1200"/>
              </a:spcAft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ATM fees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Fees for using another bank’s ATM</a:t>
            </a:r>
          </a:p>
          <a:p>
            <a:pPr marL="573088" indent="-231775">
              <a:spcAft>
                <a:spcPts val="1200"/>
              </a:spcAft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International transactions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(usually around 3%)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286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Not Having Adequate Insurance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5257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Renter’s Insurance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Ask your insurance agent if your family’s current homeowners or renters insurance policy also protects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belongings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dorm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Most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policies limit a student’s coverage to 10% of the family’s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coverage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example, if your family’s policy has a personal property limit of $300,000,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student belongings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will be covered up to $30,000, after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deductible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In most cases, buying separate renters insurance is less expensive than increasing the coverage limits on your family’s homeowners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insurance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Average = $150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990600"/>
          </a:xfrm>
        </p:spPr>
        <p:txBody>
          <a:bodyPr/>
          <a:lstStyle/>
          <a:p>
            <a:r>
              <a:rPr lang="en-US" sz="5000" b="1" dirty="0" smtClean="0">
                <a:latin typeface="Calibri" pitchFamily="34" charset="0"/>
              </a:rPr>
              <a:t>Car Expenses</a:t>
            </a:r>
            <a:endParaRPr lang="en-US" sz="50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72348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Locksmiths = $200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Towing = $200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Solution = Triple AAA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Primary - $60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Family - $14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21130"/>
            <a:ext cx="457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Think About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Cost of Car on Campus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Parking 	$396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Oil changes	$120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Gas		$720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Insurance	$600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Registration	$150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TOTAL = 	$1,986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Bus = FREE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Rent Zip Cars =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$75 membership fee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$7 per hour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7650" name="Picture 2" descr="J:\activities, workshops, resources\smmc workshops\signature programs\money olympics\materials\images\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47801"/>
            <a:ext cx="1506855" cy="14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Becoming a Victim to Identity Theft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55626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Basic Tips:</a:t>
            </a:r>
          </a:p>
          <a:p>
            <a:pPr>
              <a:lnSpc>
                <a:spcPts val="2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Copy the front &amp; back of all credit and debit cards and keep the copies in a safe location</a:t>
            </a:r>
            <a:br>
              <a:rPr lang="en-US" dirty="0" smtClean="0">
                <a:latin typeface="Calibri" pitchFamily="34" charset="0"/>
              </a:rPr>
            </a:br>
            <a:r>
              <a:rPr lang="en-US" i="1" dirty="0" smtClean="0">
                <a:latin typeface="Calibri" pitchFamily="34" charset="0"/>
              </a:rPr>
              <a:t>This enables you to cancel the card ASAP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Keep credit/debit card receipts in a safe place - If any transactions are in question, call the card issuer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Call it in ASAP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Credit Card - $50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Debit Card - $500</a:t>
            </a:r>
          </a:p>
        </p:txBody>
      </p:sp>
      <p:pic>
        <p:nvPicPr>
          <p:cNvPr id="4" name="Picture 3" descr="i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47800"/>
            <a:ext cx="247650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Moving Off Campus Without Research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336610"/>
              </p:ext>
            </p:extLst>
          </p:nvPr>
        </p:nvGraphicFramePr>
        <p:xfrm>
          <a:off x="1148588" y="1524000"/>
          <a:ext cx="761441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012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Real Life Example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 Month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On Campus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Double room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 day meal plan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$1,059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Off Campus – 1 Bedroom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miles from campus – Does Cook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$1,089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Off Campus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– 1 Bedroom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miles from campus – Doesn’t Cook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$1,339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Off Campus – 2 Bedroom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miles from campus – Does Cook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$754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Off Campus – 2 Bedroom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miles from campus – Doesn’t Cook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$1,004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danielromanow.files.wordpress.com/2009/12/coo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214688"/>
            <a:ext cx="2170176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8588" y="5562600"/>
            <a:ext cx="769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These are estimates. Actual figures will vary from student to student.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Initial costs = $840 (with roommate, no furniture costs)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Rentping.com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824038"/>
            <a:ext cx="690086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Affordable, Quality Housing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7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Goal = $ 350</a:t>
            </a:r>
          </a:p>
          <a:p>
            <a:pPr marL="457200" indent="-457200">
              <a:buAutoNum type="arabicPeriod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Will need a roommate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Stay within 5 miles from campus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466975" cy="1847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#5 </a:t>
            </a:r>
            <a:r>
              <a:rPr lang="en-US" sz="5000" b="1" dirty="0">
                <a:latin typeface="Calibri" pitchFamily="34" charset="0"/>
              </a:rPr>
              <a:t>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0" y="4572000"/>
            <a:ext cx="48119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Do I need a credit card?</a:t>
            </a:r>
          </a:p>
          <a:p>
            <a:pPr marL="171450" indent="-171450">
              <a:lnSpc>
                <a:spcPts val="12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98" y="1734664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28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Should Students Have Credit Cards?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371600"/>
            <a:ext cx="6172200" cy="5257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</a:rPr>
              <a:t>Not Necessarily!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If they want to have it in case of emergencies</a:t>
            </a:r>
            <a:br>
              <a:rPr lang="en-US" dirty="0" smtClean="0">
                <a:latin typeface="Calibri" pitchFamily="34" charset="0"/>
              </a:rPr>
            </a:br>
            <a:r>
              <a:rPr lang="en-US" i="1" dirty="0" smtClean="0">
                <a:latin typeface="Calibri" pitchFamily="34" charset="0"/>
              </a:rPr>
              <a:t>(However, a cash emergency fund can work)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If they understand the importance of credit scores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If they want to start building a credit score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Ex: If they want a mortgage or car loan when they’re a Junior or Senior</a:t>
            </a:r>
            <a:endParaRPr lang="en-US" i="1" dirty="0" smtClean="0"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</a:rPr>
              <a:t>Experts say: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</a:rPr>
              <a:t>Better to have no credit than to come away from college with a ruined credit score!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00406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990600"/>
          </a:xfrm>
        </p:spPr>
        <p:txBody>
          <a:bodyPr/>
          <a:lstStyle/>
          <a:p>
            <a:r>
              <a:rPr lang="en-US" sz="4000" b="1" dirty="0">
                <a:latin typeface="Calibri" pitchFamily="34" charset="0"/>
              </a:rPr>
              <a:t>Should Students Have Credit Cards?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Do you need a credit card?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209799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If You Want a Credit Score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Predicts 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risk that you will not pay your credit obligations - Loans, credit cards, rent,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etc.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Note: Many students wait till they are Sophomores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530276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To borrow money 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from banks or credit unions for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auto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loans, business loans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530276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To rent an apartment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without having a cosigner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5269468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To get your dream job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Many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employers check credit scores to determine if you’re responsible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2209800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740</a:t>
            </a:r>
            <a:endParaRPr lang="en-US" sz="50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06" y="4073594"/>
            <a:ext cx="1225794" cy="114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 descr="J:\activities, workshops, resources\smmc workshops\signature programs\money olympics\materials\images\apart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6054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J:\activities, workshops, resources\smmc workshops\signature programs\money olympics\materials\images\handsh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4250" y="-5162550"/>
            <a:ext cx="6286500" cy="34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J:\activities, workshops, resources\smmc workshops\signature programs\money olympics\materials\images\handsha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4249" y="-5162549"/>
            <a:ext cx="78581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J:\activities, workshops, resources\smmc workshops\signature programs\money olympics\materials\images\off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87845"/>
            <a:ext cx="16192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543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Purpose: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inform you how we answer your students’ financial questions.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 give you some reminders about financial education so if your students come to you with financial questions, you’ll be prepared.</a:t>
            </a:r>
          </a:p>
          <a:p>
            <a:pPr marL="0" indent="0">
              <a:lnSpc>
                <a:spcPts val="1200"/>
              </a:lnSpc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latin typeface="Calibri" pitchFamily="34" charset="0"/>
                <a:cs typeface="Calibri" pitchFamily="34" charset="0"/>
              </a:rPr>
              <a:t>The 6 $$$ Questions We Get </a:t>
            </a:r>
            <a:br>
              <a:rPr lang="en-US" sz="4000" b="1" i="1" dirty="0" smtClean="0">
                <a:latin typeface="Calibri" pitchFamily="34" charset="0"/>
                <a:cs typeface="Calibri" pitchFamily="34" charset="0"/>
              </a:rPr>
            </a:br>
            <a:r>
              <a:rPr lang="en-US" sz="4000" b="1" i="1" dirty="0" smtClean="0">
                <a:latin typeface="Calibri" pitchFamily="34" charset="0"/>
                <a:cs typeface="Calibri" pitchFamily="34" charset="0"/>
              </a:rPr>
              <a:t>Asked Most by </a:t>
            </a:r>
            <a:br>
              <a:rPr lang="en-US" sz="4000" b="1" i="1" dirty="0" smtClean="0">
                <a:latin typeface="Calibri" pitchFamily="34" charset="0"/>
                <a:cs typeface="Calibri" pitchFamily="34" charset="0"/>
              </a:rPr>
            </a:br>
            <a:r>
              <a:rPr lang="en-US" sz="4000" b="1" i="1" dirty="0" smtClean="0">
                <a:latin typeface="Calibri" pitchFamily="34" charset="0"/>
                <a:cs typeface="Calibri" pitchFamily="34" charset="0"/>
              </a:rPr>
              <a:t>UNL Freshmen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9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Should Students Have Credit Cards?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543800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i="1" dirty="0" smtClean="0">
                <a:latin typeface="Calibri" pitchFamily="34" charset="0"/>
              </a:rPr>
              <a:t>Most Important: </a:t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Understand their credit management habits will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affect their </a:t>
            </a:r>
            <a:r>
              <a:rPr lang="en-US" b="1" dirty="0" smtClean="0">
                <a:latin typeface="Calibri" pitchFamily="34" charset="0"/>
              </a:rPr>
              <a:t>credit score &amp; their financial future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People with </a:t>
            </a:r>
            <a:r>
              <a:rPr lang="en-US" b="1" dirty="0" smtClean="0">
                <a:latin typeface="Calibri" pitchFamily="34" charset="0"/>
              </a:rPr>
              <a:t>low</a:t>
            </a:r>
            <a:r>
              <a:rPr lang="en-US" dirty="0" smtClean="0">
                <a:latin typeface="Calibri" pitchFamily="34" charset="0"/>
              </a:rPr>
              <a:t> credit scores will pay more for: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Health/Dental/Vision Insurance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Car loans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Car insurance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Mortgages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Rent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Low</a:t>
            </a:r>
            <a:r>
              <a:rPr lang="en-US" dirty="0" smtClean="0">
                <a:latin typeface="Calibri" pitchFamily="34" charset="0"/>
              </a:rPr>
              <a:t> credit scores can prevent you from: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Getting an apartment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In some cases, getting a job</a:t>
            </a:r>
            <a:endParaRPr lang="en-US" dirty="0"/>
          </a:p>
        </p:txBody>
      </p:sp>
      <p:pic>
        <p:nvPicPr>
          <p:cNvPr id="4" name="Picture 3" descr="throwing-away-money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78" y="4876800"/>
            <a:ext cx="1662626" cy="1662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Should Students Have Credit Cards?</a:t>
            </a:r>
            <a:endParaRPr lang="en-US" sz="3200" b="1" dirty="0" smtClean="0"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3158"/>
            <a:ext cx="5105400" cy="31432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latin typeface="Calibri" pitchFamily="34" charset="0"/>
              </a:rPr>
              <a:t>Credit Checks for SMMC Representative: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2200" b="1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Bank Teller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Leasing Consultant for Apartment Company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Marketing Assistant for Retail Management Company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University Position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3158"/>
            <a:ext cx="2231708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Characteristics of Good Credit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6477000" cy="5257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Have the self discipline to live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within their means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Are not impulse buyers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Pay their bills in full each month to avoid wasting money on interest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Pay their bills on time –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#1 thing to do to build a credit score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Only use 30% or less of credit available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latin typeface="Calibri" pitchFamily="34" charset="0"/>
              </a:rPr>
              <a:t>Don’t open too many accounts too quick –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Only have 1 or 2 and work on building a good account history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200406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>
                <a:latin typeface="Calibri" pitchFamily="34" charset="0"/>
              </a:rPr>
              <a:t>How You Can Help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371600"/>
            <a:ext cx="6172200" cy="52578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200" b="1" dirty="0" smtClean="0">
                <a:latin typeface="Calibri" pitchFamily="34" charset="0"/>
              </a:rPr>
              <a:t>Help Them Understand the Characteristics</a:t>
            </a:r>
            <a:br>
              <a:rPr lang="en-US" sz="2200" b="1" dirty="0" smtClean="0">
                <a:latin typeface="Calibri" pitchFamily="34" charset="0"/>
              </a:rPr>
            </a:br>
            <a:r>
              <a:rPr lang="en-US" sz="2200" b="1" dirty="0" smtClean="0">
                <a:latin typeface="Calibri" pitchFamily="34" charset="0"/>
              </a:rPr>
              <a:t>of a Good Credit Card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</a:rPr>
              <a:t>Look for low APR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</a:rPr>
              <a:t>If there are low “teaser” interest rates, know what the rate will jump to after the period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</a:rPr>
              <a:t>Know the grace period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</a:rPr>
              <a:t>Read contact and know about fees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00406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>
                <a:latin typeface="Calibri" pitchFamily="34" charset="0"/>
              </a:rPr>
              <a:t>How You Can Help </a:t>
            </a:r>
            <a:endParaRPr lang="en-US" sz="5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00486" cy="51816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An optional tool to start teaching 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students consequences, accountability, and responsibility is an Ncard Campus Account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Charges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made to your NCard appear on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Student Accounts Consolidated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Bill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$300 monthly limit 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(does not include textbooks)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Used at retailers around campus 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Can link to Wells Fargo account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Turns into a debit card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DOES NOT BUILD CREDIT SCORES</a:t>
            </a:r>
          </a:p>
          <a:p>
            <a:pPr lvl="0"/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14400" lvl="0" indent="0">
              <a:buNone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25" y="152400"/>
            <a:ext cx="256032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>
                <a:latin typeface="Calibri" pitchFamily="34" charset="0"/>
              </a:rPr>
              <a:t>Common </a:t>
            </a:r>
            <a:r>
              <a:rPr lang="en-US" sz="5000" b="1" dirty="0" err="1" smtClean="0">
                <a:latin typeface="Calibri" pitchFamily="34" charset="0"/>
              </a:rPr>
              <a:t>Ncard</a:t>
            </a:r>
            <a:r>
              <a:rPr lang="en-US" sz="5000" b="1" dirty="0" smtClean="0">
                <a:latin typeface="Calibri" pitchFamily="34" charset="0"/>
              </a:rPr>
              <a:t> Questions</a:t>
            </a:r>
            <a:endParaRPr lang="en-US" sz="5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257800" cy="51816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Pay bill on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MyRed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Can be used in dining halls, but if they are on a meal plan, it does not charge by meal</a:t>
            </a: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Fast food restaurants ARE NOT part of the meal plans</a:t>
            </a: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Used for identification and to get into buildings, including the Rec</a:t>
            </a: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If lost, student must notify the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NCard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office immediately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Replacement card = $20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0" y="1447800"/>
            <a:ext cx="256032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#6 </a:t>
            </a:r>
            <a:r>
              <a:rPr lang="en-US" sz="5000" b="1" dirty="0">
                <a:latin typeface="Calibri" pitchFamily="34" charset="0"/>
              </a:rPr>
              <a:t>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What do I need to discuss with my parents?</a:t>
            </a:r>
          </a:p>
          <a:p>
            <a:pPr marL="171450" indent="-171450">
              <a:lnSpc>
                <a:spcPts val="12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98" y="1734664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29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Good Discussion Topics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5257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latin typeface="Calibri" pitchFamily="34" charset="0"/>
              </a:rPr>
              <a:t>Mention: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</a:rPr>
              <a:t>If you want your student to work &amp; how much</a:t>
            </a:r>
            <a:br>
              <a:rPr lang="en-US" dirty="0" smtClean="0">
                <a:latin typeface="Calibri" pitchFamily="34" charset="0"/>
              </a:rPr>
            </a:br>
            <a:r>
              <a:rPr lang="en-US" i="1" dirty="0" smtClean="0">
                <a:latin typeface="Calibri" pitchFamily="34" charset="0"/>
              </a:rPr>
              <a:t>(Experts recommend 10-20 hours per week)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</a:rPr>
              <a:t>How UNL bills will be paid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Send student a check, put in student’s account, pay directly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</a:rPr>
              <a:t>Details of health, renters, and auto insurance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</a:rPr>
              <a:t>Saving student loan refund check</a:t>
            </a:r>
            <a:endParaRPr lang="en-US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Wise credit use – </a:t>
            </a:r>
            <a:r>
              <a:rPr lang="en-US" dirty="0" smtClean="0">
                <a:latin typeface="Calibri" pitchFamily="34" charset="0"/>
              </a:rPr>
              <a:t>Only </a:t>
            </a:r>
            <a:r>
              <a:rPr lang="en-US" dirty="0">
                <a:latin typeface="Calibri" pitchFamily="34" charset="0"/>
              </a:rPr>
              <a:t>buy what you can afford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Identity theft – </a:t>
            </a:r>
            <a:r>
              <a:rPr lang="en-US" dirty="0" smtClean="0">
                <a:latin typeface="Calibri" pitchFamily="34" charset="0"/>
              </a:rPr>
              <a:t>Call </a:t>
            </a:r>
            <a:r>
              <a:rPr lang="en-US" dirty="0">
                <a:latin typeface="Calibri" pitchFamily="34" charset="0"/>
              </a:rPr>
              <a:t>in lost cards ASAP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Be careful with overusing </a:t>
            </a:r>
            <a:r>
              <a:rPr lang="en-US" dirty="0" err="1">
                <a:latin typeface="Calibri" pitchFamily="34" charset="0"/>
              </a:rPr>
              <a:t>NCard</a:t>
            </a:r>
            <a:endParaRPr lang="en-US" dirty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715000"/>
            <a:ext cx="1420368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Talking to Your Children About Money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038600" cy="5257800"/>
          </a:xfrm>
        </p:spPr>
        <p:txBody>
          <a:bodyPr/>
          <a:lstStyle/>
          <a:p>
            <a:pPr>
              <a:lnSpc>
                <a:spcPts val="12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latin typeface="Calibri" pitchFamily="34" charset="0"/>
              </a:rPr>
              <a:t>Keep Advice to a Minimum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Rely on the example you’ve set for the past 18 years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ut let your student know they can come to you with a problem</a:t>
            </a:r>
          </a:p>
          <a:p>
            <a:pPr>
              <a:lnSpc>
                <a:spcPts val="400"/>
              </a:lnSpc>
              <a:buNone/>
            </a:pPr>
            <a:endParaRPr lang="en-US" i="1" dirty="0" smtClean="0">
              <a:latin typeface="Calibri" pitchFamily="34" charset="0"/>
            </a:endParaRPr>
          </a:p>
        </p:txBody>
      </p:sp>
      <p:pic>
        <p:nvPicPr>
          <p:cNvPr id="4098" name="Picture 2" descr="G:\marketing\istock images\savingspig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253740" cy="21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Stories from UNL Parents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1524000"/>
            <a:ext cx="441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Remember: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You are a great educational resource for your students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By talking about your financial mistakes, you can help prevent your student from making the same mistakes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Know financial mistakes don’t mean you raked up huge debt or foolishly spent your money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NOT getting basic financial education is a mistake!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88831"/>
            <a:ext cx="3234690" cy="2152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16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#1 UNL Freshman FAQs</a:t>
            </a:r>
            <a:endParaRPr lang="en-US" sz="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4219222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It’s always in the media that students are in lots of debt. How can I minimize my debt load?</a:t>
            </a:r>
          </a:p>
          <a:p>
            <a:pPr marL="171450" indent="-171450">
              <a:lnSpc>
                <a:spcPts val="1200"/>
              </a:lnSpc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38119"/>
            <a:ext cx="3884123" cy="258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5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Checklist for Minimizing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59436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EVERY YEAR!</a:t>
            </a:r>
            <a:br>
              <a:rPr lang="en-US" sz="22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Complete the Free Application for Federal Student Aid at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http://www.fafsa.ed.gov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/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* Will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need parents tax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information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* Can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use IRS data retrieval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process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* Do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this close to Jan.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 Some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need is first-come,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first-serve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UNL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Will Inform You What You Qualify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For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Will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be listed at: https://myred.nebraska.edu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Understand How Many Grants &amp; Scholarships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Getting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aid you DO NOT pay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back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ONLY BORROW WHAT YOU NEED!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1687483" cy="2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UNL Costs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1687483" cy="202934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157257"/>
              </p:ext>
            </p:extLst>
          </p:nvPr>
        </p:nvGraphicFramePr>
        <p:xfrm>
          <a:off x="3276600" y="1663584"/>
          <a:ext cx="5486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Costs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Resident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Non-Resident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Credit Hour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$216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$660.25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Business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$268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$817.25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Engineering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$309.50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$860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Architecture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$292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$844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Fees Per Class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$11.35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$11.35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Programs &amp; Facilities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Fees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(per semester)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$557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$557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2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Blank Presentation">
      <a:majorFont>
        <a:latin typeface="URWGroteskTBolCon"/>
        <a:ea typeface="ＭＳ Ｐゴシック"/>
        <a:cs typeface=""/>
      </a:majorFont>
      <a:minorFont>
        <a:latin typeface="Minion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5974</TotalTime>
  <Words>1961</Words>
  <Application>Microsoft Office PowerPoint</Application>
  <PresentationFormat>On-screen Show (4:3)</PresentationFormat>
  <Paragraphs>517</Paragraphs>
  <Slides>58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Blank Presentation</vt:lpstr>
      <vt:lpstr>UNL Student  Money Management Center</vt:lpstr>
      <vt:lpstr>Introduction</vt:lpstr>
      <vt:lpstr>Why Are We Here?</vt:lpstr>
      <vt:lpstr>Personalized Money Management Sessions</vt:lpstr>
      <vt:lpstr>Introduction</vt:lpstr>
      <vt:lpstr>Stories from UNL Parents</vt:lpstr>
      <vt:lpstr>#1 UNL Freshman FAQs</vt:lpstr>
      <vt:lpstr>Checklist for Minimizing Debt</vt:lpstr>
      <vt:lpstr>UNL Costs</vt:lpstr>
      <vt:lpstr>Checklist for Minimizing Debt</vt:lpstr>
      <vt:lpstr>Checklist for Minimizing Debt</vt:lpstr>
      <vt:lpstr>FAFSA FAQs</vt:lpstr>
      <vt:lpstr>FAFSA FAQs</vt:lpstr>
      <vt:lpstr>Common FAFSA Mistakes</vt:lpstr>
      <vt:lpstr>Best Student Loan Tips: Student Loan Cancellation Programs</vt:lpstr>
      <vt:lpstr>Best Student Loan Tips: Student Loan Cancellation Programs</vt:lpstr>
      <vt:lpstr>Student Loan Fees</vt:lpstr>
      <vt:lpstr>#2 UNL Freshman FAQs</vt:lpstr>
      <vt:lpstr>Expert Guidelines for Debt Load</vt:lpstr>
      <vt:lpstr> Guidelines</vt:lpstr>
      <vt:lpstr>PowerPoint Presentation</vt:lpstr>
      <vt:lpstr> Tips for Reducing Amount Borrowed</vt:lpstr>
      <vt:lpstr>Tips for Reducing Amount Borrowed</vt:lpstr>
      <vt:lpstr>Mistakes Students Make</vt:lpstr>
      <vt:lpstr>Mistakes Students Make</vt:lpstr>
      <vt:lpstr>#3 UNL Freshman FAQs</vt:lpstr>
      <vt:lpstr>Tips for Students &amp; Taxes</vt:lpstr>
      <vt:lpstr>Tips for Students &amp; Taxes</vt:lpstr>
      <vt:lpstr>#4 UNL Freshman FAQs</vt:lpstr>
      <vt:lpstr>From Survey of Students:  Per Academic Year</vt:lpstr>
      <vt:lpstr>Figuring Out How Much to Work</vt:lpstr>
      <vt:lpstr> Personalized Spending Plans</vt:lpstr>
      <vt:lpstr>Personalized Spending Plans</vt:lpstr>
      <vt:lpstr>Personalized Spending Plans</vt:lpstr>
      <vt:lpstr>Personalized Spending Plans</vt:lpstr>
      <vt:lpstr> Good Habit: Creating Financial Goals</vt:lpstr>
      <vt:lpstr>Impulse Spending Tricks</vt:lpstr>
      <vt:lpstr> Emergency Fund</vt:lpstr>
      <vt:lpstr>#5 UNL Freshman FAQs</vt:lpstr>
      <vt:lpstr>Banking/Credit Union Fees</vt:lpstr>
      <vt:lpstr> Not Having Adequate Insurance</vt:lpstr>
      <vt:lpstr>Car Expenses</vt:lpstr>
      <vt:lpstr> Becoming a Victim to Identity Theft</vt:lpstr>
      <vt:lpstr>Moving Off Campus Without Research</vt:lpstr>
      <vt:lpstr>Rentping.com</vt:lpstr>
      <vt:lpstr>Affordable, Quality Housing</vt:lpstr>
      <vt:lpstr>#5 UNL Freshman FAQs</vt:lpstr>
      <vt:lpstr>Should Students Have Credit Cards?</vt:lpstr>
      <vt:lpstr>Should Students Have Credit Cards?</vt:lpstr>
      <vt:lpstr>Should Students Have Credit Cards?</vt:lpstr>
      <vt:lpstr>Should Students Have Credit Cards?</vt:lpstr>
      <vt:lpstr>Characteristics of Good Credit Users</vt:lpstr>
      <vt:lpstr>How You Can Help</vt:lpstr>
      <vt:lpstr>How You Can Help </vt:lpstr>
      <vt:lpstr>Common Ncard Questions</vt:lpstr>
      <vt:lpstr>#6 UNL Freshman FAQs</vt:lpstr>
      <vt:lpstr>Good Discussion Topics</vt:lpstr>
      <vt:lpstr>Talking to Your Children About Money</vt:lpstr>
    </vt:vector>
  </TitlesOfParts>
  <Company>University of Nebraska -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Chapman</dc:creator>
  <cp:lastModifiedBy>AsunLaptop</cp:lastModifiedBy>
  <cp:revision>334</cp:revision>
  <dcterms:created xsi:type="dcterms:W3CDTF">2007-03-23T21:23:54Z</dcterms:created>
  <dcterms:modified xsi:type="dcterms:W3CDTF">2014-01-21T19:54:31Z</dcterms:modified>
</cp:coreProperties>
</file>