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31" r:id="rId1"/>
  </p:sldMasterIdLst>
  <p:notesMasterIdLst>
    <p:notesMasterId r:id="rId73"/>
  </p:notesMasterIdLst>
  <p:handoutMasterIdLst>
    <p:handoutMasterId r:id="rId74"/>
  </p:handoutMasterIdLst>
  <p:sldIdLst>
    <p:sldId id="598" r:id="rId2"/>
    <p:sldId id="342" r:id="rId3"/>
    <p:sldId id="871" r:id="rId4"/>
    <p:sldId id="719" r:id="rId5"/>
    <p:sldId id="553" r:id="rId6"/>
    <p:sldId id="781" r:id="rId7"/>
    <p:sldId id="782" r:id="rId8"/>
    <p:sldId id="870" r:id="rId9"/>
    <p:sldId id="784" r:id="rId10"/>
    <p:sldId id="776" r:id="rId11"/>
    <p:sldId id="780" r:id="rId12"/>
    <p:sldId id="777" r:id="rId13"/>
    <p:sldId id="779" r:id="rId14"/>
    <p:sldId id="812" r:id="rId15"/>
    <p:sldId id="518" r:id="rId16"/>
    <p:sldId id="520" r:id="rId17"/>
    <p:sldId id="524" r:id="rId18"/>
    <p:sldId id="526" r:id="rId19"/>
    <p:sldId id="877" r:id="rId20"/>
    <p:sldId id="438" r:id="rId21"/>
    <p:sldId id="441" r:id="rId22"/>
    <p:sldId id="699" r:id="rId23"/>
    <p:sldId id="698" r:id="rId24"/>
    <p:sldId id="787" r:id="rId25"/>
    <p:sldId id="259" r:id="rId26"/>
    <p:sldId id="791" r:id="rId27"/>
    <p:sldId id="792" r:id="rId28"/>
    <p:sldId id="264" r:id="rId29"/>
    <p:sldId id="793" r:id="rId30"/>
    <p:sldId id="794" r:id="rId31"/>
    <p:sldId id="795" r:id="rId32"/>
    <p:sldId id="796" r:id="rId33"/>
    <p:sldId id="804" r:id="rId34"/>
    <p:sldId id="797" r:id="rId35"/>
    <p:sldId id="798" r:id="rId36"/>
    <p:sldId id="397" r:id="rId37"/>
    <p:sldId id="814" r:id="rId38"/>
    <p:sldId id="815" r:id="rId39"/>
    <p:sldId id="267" r:id="rId40"/>
    <p:sldId id="269" r:id="rId41"/>
    <p:sldId id="790" r:id="rId42"/>
    <p:sldId id="789" r:id="rId43"/>
    <p:sldId id="272" r:id="rId44"/>
    <p:sldId id="275" r:id="rId45"/>
    <p:sldId id="400" r:id="rId46"/>
    <p:sldId id="591" r:id="rId47"/>
    <p:sldId id="592" r:id="rId48"/>
    <p:sldId id="286" r:id="rId49"/>
    <p:sldId id="407" r:id="rId50"/>
    <p:sldId id="408" r:id="rId51"/>
    <p:sldId id="873" r:id="rId52"/>
    <p:sldId id="828" r:id="rId53"/>
    <p:sldId id="304" r:id="rId54"/>
    <p:sldId id="305" r:id="rId55"/>
    <p:sldId id="306" r:id="rId56"/>
    <p:sldId id="307" r:id="rId57"/>
    <p:sldId id="878" r:id="rId58"/>
    <p:sldId id="312" r:id="rId59"/>
    <p:sldId id="313" r:id="rId60"/>
    <p:sldId id="818" r:id="rId61"/>
    <p:sldId id="821" r:id="rId62"/>
    <p:sldId id="823" r:id="rId63"/>
    <p:sldId id="824" r:id="rId64"/>
    <p:sldId id="337" r:id="rId65"/>
    <p:sldId id="863" r:id="rId66"/>
    <p:sldId id="864" r:id="rId67"/>
    <p:sldId id="865" r:id="rId68"/>
    <p:sldId id="862" r:id="rId69"/>
    <p:sldId id="869" r:id="rId70"/>
    <p:sldId id="860" r:id="rId71"/>
    <p:sldId id="861" r:id="rId72"/>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68"/>
    <p:restoredTop sz="94700"/>
  </p:normalViewPr>
  <p:slideViewPr>
    <p:cSldViewPr>
      <p:cViewPr varScale="1">
        <p:scale>
          <a:sx n="84" d="100"/>
          <a:sy n="84" d="100"/>
        </p:scale>
        <p:origin x="869" y="82"/>
      </p:cViewPr>
      <p:guideLst>
        <p:guide orient="horz" pos="2160"/>
        <p:guide pos="2880"/>
      </p:guideLst>
    </p:cSldViewPr>
  </p:slideViewPr>
  <p:notesTextViewPr>
    <p:cViewPr>
      <p:scale>
        <a:sx n="100" d="100"/>
        <a:sy n="100" d="100"/>
      </p:scale>
      <p:origin x="0" y="-29"/>
    </p:cViewPr>
  </p:notesTextViewPr>
  <p:sorterViewPr>
    <p:cViewPr varScale="1">
      <p:scale>
        <a:sx n="1" d="1"/>
        <a:sy n="1" d="1"/>
      </p:scale>
      <p:origin x="0" y="-2110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ea typeface="ＭＳ Ｐゴシック" charset="0"/>
                <a:cs typeface="ＭＳ Ｐゴシック" charset="0"/>
              </a:defRPr>
            </a:lvl1pPr>
          </a:lstStyle>
          <a:p>
            <a:pPr>
              <a:defRPr/>
            </a:pPr>
            <a:r>
              <a:rPr lang="en-US" smtClean="0"/>
              <a:t>Tri-State Autism Collaborative</a:t>
            </a: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r>
              <a:rPr lang="en-US" altLang="en-US" smtClean="0"/>
              <a:t>2/15/2017</a:t>
            </a:r>
            <a:endParaRPr lang="en-US" alt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1" hangingPunct="1">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97D7186-7504-5244-AECA-AFED0DBD803C}" type="slidenum">
              <a:rPr lang="en-US" altLang="en-US"/>
              <a:pPr>
                <a:defRPr/>
              </a:pPr>
              <a:t>‹#›</a:t>
            </a:fld>
            <a:endParaRPr lang="en-US" altLang="en-US"/>
          </a:p>
        </p:txBody>
      </p:sp>
    </p:spTree>
    <p:extLst>
      <p:ext uri="{BB962C8B-B14F-4D97-AF65-F5344CB8AC3E}">
        <p14:creationId xmlns:p14="http://schemas.microsoft.com/office/powerpoint/2010/main" val="428734565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ea typeface="+mn-ea"/>
                <a:cs typeface="+mn-cs"/>
              </a:defRPr>
            </a:lvl1pPr>
          </a:lstStyle>
          <a:p>
            <a:pPr>
              <a:defRPr/>
            </a:pPr>
            <a:r>
              <a:rPr lang="en-US" smtClean="0"/>
              <a:t>Tri-State Autism Collaborative</a:t>
            </a: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atin typeface="Calibri" charset="0"/>
              </a:defRPr>
            </a:lvl1pPr>
          </a:lstStyle>
          <a:p>
            <a:pPr>
              <a:defRPr/>
            </a:pPr>
            <a:r>
              <a:rPr lang="en-US" altLang="en-US" smtClean="0"/>
              <a:t>2/15/2017</a:t>
            </a:r>
            <a:endParaRPr lang="en-US" alt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charset="0"/>
              </a:defRPr>
            </a:lvl1pPr>
          </a:lstStyle>
          <a:p>
            <a:pPr>
              <a:defRPr/>
            </a:pPr>
            <a:fld id="{488D7372-96D6-154F-B029-24A72124093E}" type="slidenum">
              <a:rPr lang="en-US" altLang="en-US"/>
              <a:pPr>
                <a:defRPr/>
              </a:pPr>
              <a:t>‹#›</a:t>
            </a:fld>
            <a:endParaRPr lang="en-US" altLang="en-US"/>
          </a:p>
        </p:txBody>
      </p:sp>
    </p:spTree>
    <p:extLst>
      <p:ext uri="{BB962C8B-B14F-4D97-AF65-F5344CB8AC3E}">
        <p14:creationId xmlns:p14="http://schemas.microsoft.com/office/powerpoint/2010/main" val="588799823"/>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06D488D-6930-7243-9121-9E6343EF66EC}" type="slidenum">
              <a:rPr lang="en-US" altLang="en-US" sz="1300"/>
              <a:pPr>
                <a:spcBef>
                  <a:spcPct val="0"/>
                </a:spcBef>
              </a:pPr>
              <a:t>1</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427408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169D6A8-1BC2-3142-B18D-7E8EEE51DF69}" type="slidenum">
              <a:rPr lang="en-US" altLang="en-US" sz="1300"/>
              <a:pPr>
                <a:spcBef>
                  <a:spcPct val="0"/>
                </a:spcBef>
              </a:pPr>
              <a:t>36</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32195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230C906-FE8C-CD43-93FA-1F4E9B3758C9}" type="slidenum">
              <a:rPr lang="en-US" altLang="en-US" sz="1300"/>
              <a:pPr>
                <a:spcBef>
                  <a:spcPct val="0"/>
                </a:spcBef>
              </a:pPr>
              <a:t>39</a:t>
            </a:fld>
            <a:endParaRPr lang="en-US" altLang="en-US" sz="1300"/>
          </a:p>
        </p:txBody>
      </p:sp>
      <p:sp>
        <p:nvSpPr>
          <p:cNvPr id="14643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b="1"/>
              <a:t>Reason #3: Sexual Abuse: </a:t>
            </a:r>
            <a:r>
              <a:rPr lang="en-US" altLang="en-US"/>
              <a:t>The statistics for sexual abuse within this country are staggering. Currently, it is believed that 1 out of every 4 children are sexually abused. For children with developmental disabilities it</a:t>
            </a:r>
            <a:r>
              <a:rPr lang="ja-JP" altLang="en-US"/>
              <a:t>’</a:t>
            </a:r>
            <a:r>
              <a:rPr lang="en-US" altLang="ja-JP"/>
              <a:t>s even worse. </a:t>
            </a:r>
            <a:endParaRPr lang="en-US" altLang="en-US">
              <a:latin typeface="Tahoma" charset="0"/>
            </a:endParaRPr>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3557390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99516F5-5DD2-244B-8510-7A81CF71F7DF}" type="slidenum">
              <a:rPr lang="en-US" altLang="en-US" sz="1300">
                <a:latin typeface="Times New Roman" charset="0"/>
              </a:rPr>
              <a:pPr>
                <a:spcBef>
                  <a:spcPct val="0"/>
                </a:spcBef>
              </a:pPr>
              <a:t>40</a:t>
            </a:fld>
            <a:endParaRPr lang="en-US" altLang="en-US" sz="1300">
              <a:latin typeface="Times New Roman" charset="0"/>
            </a:endParaRPr>
          </a:p>
        </p:txBody>
      </p:sp>
      <p:sp>
        <p:nvSpPr>
          <p:cNvPr id="148482" name="Rectangle 2"/>
          <p:cNvSpPr>
            <a:spLocks noGrp="1" noRot="1" noChangeAspect="1" noChangeArrowheads="1" noTextEdit="1"/>
          </p:cNvSpPr>
          <p:nvPr>
            <p:ph type="sldImg"/>
          </p:nvPr>
        </p:nvSpPr>
        <p:spPr bwMode="auto">
          <a:xfrm>
            <a:off x="1255713"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bwMode="auto">
          <a:xfrm>
            <a:off x="731838" y="4560888"/>
            <a:ext cx="585152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charset="0"/>
            </a:endParaRPr>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745495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CDB5BAA-F756-6344-9EC4-92A326377CBD}" type="slidenum">
              <a:rPr lang="en-US" altLang="en-US" sz="1300"/>
              <a:pPr>
                <a:spcBef>
                  <a:spcPct val="0"/>
                </a:spcBef>
              </a:pPr>
              <a:t>43</a:t>
            </a:fld>
            <a:endParaRPr lang="en-US" altLang="en-US" sz="1300"/>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2661688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9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DB035D0-00F2-4F41-8B73-CE1833DAE677}" type="slidenum">
              <a:rPr lang="en-US" altLang="en-US" sz="1300"/>
              <a:pPr>
                <a:spcBef>
                  <a:spcPct val="0"/>
                </a:spcBef>
              </a:pPr>
              <a:t>44</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2909178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2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2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865D09A-146A-B548-A289-94E52AD33DEE}" type="slidenum">
              <a:rPr lang="en-US" altLang="en-US" sz="1300"/>
              <a:pPr>
                <a:spcBef>
                  <a:spcPct val="0"/>
                </a:spcBef>
              </a:pPr>
              <a:t>46</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963417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1B94167-16FE-364C-997C-EDE86E6FBD3B}" type="slidenum">
              <a:rPr lang="en-US" altLang="en-US" sz="1300">
                <a:latin typeface="Times New Roman" charset="0"/>
              </a:rPr>
              <a:pPr>
                <a:spcBef>
                  <a:spcPct val="0"/>
                </a:spcBef>
              </a:pPr>
              <a:t>47</a:t>
            </a:fld>
            <a:endParaRPr lang="en-US" altLang="en-US" sz="1300">
              <a:latin typeface="Times New Roman" charset="0"/>
            </a:endParaRPr>
          </a:p>
        </p:txBody>
      </p:sp>
      <p:sp>
        <p:nvSpPr>
          <p:cNvPr id="164866" name="Rectangle 2"/>
          <p:cNvSpPr>
            <a:spLocks noGrp="1" noRot="1" noChangeAspect="1" noChangeArrowheads="1" noTextEdit="1"/>
          </p:cNvSpPr>
          <p:nvPr>
            <p:ph type="sldImg"/>
          </p:nvPr>
        </p:nvSpPr>
        <p:spPr bwMode="auto">
          <a:xfrm>
            <a:off x="1255713"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bwMode="auto">
          <a:xfrm>
            <a:off x="731838" y="4560888"/>
            <a:ext cx="585152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charset="0"/>
            </a:endParaRPr>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3159345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6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6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096DCCE-5CC5-6F42-81DE-3F1291A2B36D}" type="slidenum">
              <a:rPr lang="en-US" altLang="en-US" sz="1300"/>
              <a:pPr>
                <a:spcBef>
                  <a:spcPct val="0"/>
                </a:spcBef>
              </a:pPr>
              <a:t>48</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2483975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6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6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5DDAC58-3A54-4246-9C43-ADECDF981119}" type="slidenum">
              <a:rPr lang="en-US" altLang="en-US" sz="1300"/>
              <a:pPr>
                <a:spcBef>
                  <a:spcPct val="0"/>
                </a:spcBef>
              </a:pPr>
              <a:t>49</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91312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8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198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E7DD480-3FD8-1740-B743-3395B16F8097}" type="slidenum">
              <a:rPr lang="en-US" altLang="en-US" sz="1300"/>
              <a:pPr>
                <a:spcBef>
                  <a:spcPct val="0"/>
                </a:spcBef>
              </a:pPr>
              <a:t>50</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3731344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C4C04E4-3084-D141-970F-AD23F372E807}" type="slidenum">
              <a:rPr lang="en-US" altLang="en-US" sz="1300"/>
              <a:pPr>
                <a:spcBef>
                  <a:spcPct val="0"/>
                </a:spcBef>
              </a:pPr>
              <a:t>2</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20822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9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A7EDCAE-C0F4-B248-B940-9EBB0CE20BAC}" type="slidenum">
              <a:rPr lang="en-US" altLang="en-US" sz="1300"/>
              <a:pPr>
                <a:spcBef>
                  <a:spcPct val="0"/>
                </a:spcBef>
              </a:pPr>
              <a:t>52</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734848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7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7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B94BB8D-9BE8-914C-B56E-C2856B8DAC8E}" type="slidenum">
              <a:rPr lang="en-US" altLang="en-US" sz="1300"/>
              <a:pPr>
                <a:spcBef>
                  <a:spcPct val="0"/>
                </a:spcBef>
              </a:pPr>
              <a:t>53</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2941023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9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9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78DEDD7-D44F-BD4C-941A-0DC3D1A5597A}" type="slidenum">
              <a:rPr lang="en-US" altLang="en-US" sz="1300"/>
              <a:pPr>
                <a:spcBef>
                  <a:spcPct val="0"/>
                </a:spcBef>
              </a:pPr>
              <a:t>54</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2192091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3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3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53F31D7-99E2-6745-BABC-43248F6D960D}" type="slidenum">
              <a:rPr lang="en-US" altLang="en-US" sz="1300"/>
              <a:pPr>
                <a:spcBef>
                  <a:spcPct val="0"/>
                </a:spcBef>
              </a:pPr>
              <a:t>55</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3079567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23C794F-3E4F-5E43-8FF6-79659A65A3BA}" type="slidenum">
              <a:rPr lang="en-US" altLang="en-US" sz="1300"/>
              <a:pPr>
                <a:spcBef>
                  <a:spcPct val="0"/>
                </a:spcBef>
              </a:pPr>
              <a:t>56</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1042182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9E4CB3C-CFA9-FA43-BC1E-6D1E658FFD71}" type="slidenum">
              <a:rPr lang="en-US" altLang="en-US" sz="1300">
                <a:latin typeface="Times New Roman" charset="0"/>
              </a:rPr>
              <a:pPr>
                <a:spcBef>
                  <a:spcPct val="0"/>
                </a:spcBef>
              </a:pPr>
              <a:t>57</a:t>
            </a:fld>
            <a:endParaRPr lang="en-US" altLang="en-US" sz="1300">
              <a:latin typeface="Times New Roman" charset="0"/>
            </a:endParaRPr>
          </a:p>
        </p:txBody>
      </p:sp>
      <p:sp>
        <p:nvSpPr>
          <p:cNvPr id="227330" name="Rectangle 2"/>
          <p:cNvSpPr>
            <a:spLocks noGrp="1" noRot="1" noChangeAspect="1" noChangeArrowheads="1" noTextEdit="1"/>
          </p:cNvSpPr>
          <p:nvPr>
            <p:ph type="sldImg"/>
          </p:nvPr>
        </p:nvSpPr>
        <p:spPr bwMode="auto">
          <a:xfrm>
            <a:off x="1255713"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7331" name="Rectangle 3"/>
          <p:cNvSpPr>
            <a:spLocks noGrp="1" noChangeArrowheads="1"/>
          </p:cNvSpPr>
          <p:nvPr>
            <p:ph type="body" idx="1"/>
          </p:nvPr>
        </p:nvSpPr>
        <p:spPr bwMode="auto">
          <a:xfrm>
            <a:off x="731838" y="4560888"/>
            <a:ext cx="585152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charset="0"/>
            </a:endParaRPr>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556685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16250B3-6343-E04A-AFDC-57C2377739E5}" type="slidenum">
              <a:rPr lang="en-US" altLang="en-US" sz="1300">
                <a:latin typeface="Times New Roman" charset="0"/>
              </a:rPr>
              <a:pPr>
                <a:spcBef>
                  <a:spcPct val="0"/>
                </a:spcBef>
              </a:pPr>
              <a:t>58</a:t>
            </a:fld>
            <a:endParaRPr lang="en-US" altLang="en-US" sz="1300">
              <a:latin typeface="Times New Roman" charset="0"/>
            </a:endParaRPr>
          </a:p>
        </p:txBody>
      </p:sp>
      <p:sp>
        <p:nvSpPr>
          <p:cNvPr id="233474" name="Rectangle 2"/>
          <p:cNvSpPr>
            <a:spLocks noGrp="1" noRot="1" noChangeAspect="1" noChangeArrowheads="1" noTextEdit="1"/>
          </p:cNvSpPr>
          <p:nvPr>
            <p:ph type="sldImg"/>
          </p:nvPr>
        </p:nvSpPr>
        <p:spPr bwMode="auto">
          <a:xfrm>
            <a:off x="1255713"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3475" name="Rectangle 3"/>
          <p:cNvSpPr>
            <a:spLocks noGrp="1" noChangeArrowheads="1"/>
          </p:cNvSpPr>
          <p:nvPr>
            <p:ph type="body" idx="1"/>
          </p:nvPr>
        </p:nvSpPr>
        <p:spPr bwMode="auto">
          <a:xfrm>
            <a:off x="731838" y="4560888"/>
            <a:ext cx="585152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charset="0"/>
            </a:endParaRPr>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3109277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C247FA5-E419-7647-A0BA-380F570DC598}" type="slidenum">
              <a:rPr lang="en-US" altLang="en-US" sz="1300">
                <a:latin typeface="Times New Roman" charset="0"/>
              </a:rPr>
              <a:pPr>
                <a:spcBef>
                  <a:spcPct val="0"/>
                </a:spcBef>
              </a:pPr>
              <a:t>59</a:t>
            </a:fld>
            <a:endParaRPr lang="en-US" altLang="en-US" sz="1300">
              <a:latin typeface="Times New Roman" charset="0"/>
            </a:endParaRPr>
          </a:p>
        </p:txBody>
      </p:sp>
      <p:sp>
        <p:nvSpPr>
          <p:cNvPr id="235522" name="Rectangle 2"/>
          <p:cNvSpPr>
            <a:spLocks noGrp="1" noRot="1" noChangeAspect="1" noChangeArrowheads="1" noTextEdit="1"/>
          </p:cNvSpPr>
          <p:nvPr>
            <p:ph type="sldImg"/>
          </p:nvPr>
        </p:nvSpPr>
        <p:spPr bwMode="auto">
          <a:xfrm>
            <a:off x="1255713"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23" name="Rectangle 3"/>
          <p:cNvSpPr>
            <a:spLocks noGrp="1" noChangeArrowheads="1"/>
          </p:cNvSpPr>
          <p:nvPr>
            <p:ph type="body" idx="1"/>
          </p:nvPr>
        </p:nvSpPr>
        <p:spPr bwMode="auto">
          <a:xfrm>
            <a:off x="731838" y="4560888"/>
            <a:ext cx="585152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charset="0"/>
            </a:endParaRPr>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739352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9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A7EDCAE-C0F4-B248-B940-9EBB0CE20BAC}" type="slidenum">
              <a:rPr lang="en-US" altLang="en-US" sz="1300"/>
              <a:pPr>
                <a:spcBef>
                  <a:spcPct val="0"/>
                </a:spcBef>
              </a:pPr>
              <a:t>60</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1768424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4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4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DCE54EA-48D6-3444-ADAA-3012982F6D8C}" type="slidenum">
              <a:rPr lang="en-US" altLang="en-US" sz="1300"/>
              <a:pPr>
                <a:spcBef>
                  <a:spcPct val="0"/>
                </a:spcBef>
              </a:pPr>
              <a:t>61</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393157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3AB9765-628D-CA4B-8899-A6F4DBF2A082}" type="slidenum">
              <a:rPr lang="en-US" altLang="en-US" sz="1300"/>
              <a:pPr>
                <a:spcBef>
                  <a:spcPct val="0"/>
                </a:spcBef>
              </a:pPr>
              <a:t>3</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679002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D7372-96D6-154F-B029-24A72124093E}" type="slidenum">
              <a:rPr lang="en-US" altLang="en-US" smtClean="0"/>
              <a:pPr>
                <a:defRPr/>
              </a:pPr>
              <a:t>62</a:t>
            </a:fld>
            <a:endParaRPr lang="en-US" altLang="en-US"/>
          </a:p>
        </p:txBody>
      </p:sp>
      <p:sp>
        <p:nvSpPr>
          <p:cNvPr id="5" name="Date Placeholder 4"/>
          <p:cNvSpPr>
            <a:spLocks noGrp="1"/>
          </p:cNvSpPr>
          <p:nvPr>
            <p:ph type="dt" idx="11"/>
          </p:nvPr>
        </p:nvSpPr>
        <p:spPr/>
        <p:txBody>
          <a:bodyPr/>
          <a:lstStyle/>
          <a:p>
            <a:pPr>
              <a:defRPr/>
            </a:pPr>
            <a:r>
              <a:rPr lang="en-US" altLang="en-US" smtClean="0"/>
              <a:t>2/15/2017</a:t>
            </a:r>
            <a:endParaRPr lang="en-US" altLang="en-US"/>
          </a:p>
        </p:txBody>
      </p:sp>
      <p:sp>
        <p:nvSpPr>
          <p:cNvPr id="6" name="Header Placeholder 5"/>
          <p:cNvSpPr>
            <a:spLocks noGrp="1"/>
          </p:cNvSpPr>
          <p:nvPr>
            <p:ph type="hdr" sz="quarter" idx="12"/>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748199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3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3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E52556D-1DF8-F347-A0A6-B7B6143FDF7D}" type="slidenum">
              <a:rPr lang="en-US" altLang="en-US" sz="1300"/>
              <a:pPr>
                <a:spcBef>
                  <a:spcPct val="0"/>
                </a:spcBef>
              </a:pPr>
              <a:t>64</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3246456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8D7372-96D6-154F-B029-24A72124093E}" type="slidenum">
              <a:rPr lang="en-US" altLang="en-US" smtClean="0"/>
              <a:pPr>
                <a:defRPr/>
              </a:pPr>
              <a:t>71</a:t>
            </a:fld>
            <a:endParaRPr lang="en-US" altLang="en-US"/>
          </a:p>
        </p:txBody>
      </p:sp>
      <p:sp>
        <p:nvSpPr>
          <p:cNvPr id="5" name="Date Placeholder 4"/>
          <p:cNvSpPr>
            <a:spLocks noGrp="1"/>
          </p:cNvSpPr>
          <p:nvPr>
            <p:ph type="dt" idx="11"/>
          </p:nvPr>
        </p:nvSpPr>
        <p:spPr/>
        <p:txBody>
          <a:bodyPr/>
          <a:lstStyle/>
          <a:p>
            <a:pPr>
              <a:defRPr/>
            </a:pPr>
            <a:r>
              <a:rPr lang="en-US" altLang="en-US" smtClean="0"/>
              <a:t>2/15/2017</a:t>
            </a:r>
            <a:endParaRPr lang="en-US" altLang="en-US"/>
          </a:p>
        </p:txBody>
      </p:sp>
      <p:sp>
        <p:nvSpPr>
          <p:cNvPr id="6" name="Header Placeholder 5"/>
          <p:cNvSpPr>
            <a:spLocks noGrp="1"/>
          </p:cNvSpPr>
          <p:nvPr>
            <p:ph type="hdr" sz="quarter" idx="12"/>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57428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2DB0FFE-96AB-F240-BA9F-903EDCC1A24F}" type="slidenum">
              <a:rPr lang="en-US" altLang="en-US" sz="1300"/>
              <a:pPr>
                <a:spcBef>
                  <a:spcPct val="0"/>
                </a:spcBef>
              </a:pPr>
              <a:t>6</a:t>
            </a:fld>
            <a:endParaRPr lang="en-US" altLang="en-US" sz="1300"/>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16242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8D7372-96D6-154F-B029-24A72124093E}" type="slidenum">
              <a:rPr lang="en-US" altLang="en-US" smtClean="0"/>
              <a:pPr>
                <a:defRPr/>
              </a:pPr>
              <a:t>12</a:t>
            </a:fld>
            <a:endParaRPr lang="en-US" altLang="en-US"/>
          </a:p>
        </p:txBody>
      </p:sp>
      <p:sp>
        <p:nvSpPr>
          <p:cNvPr id="5" name="Date Placeholder 4"/>
          <p:cNvSpPr>
            <a:spLocks noGrp="1"/>
          </p:cNvSpPr>
          <p:nvPr>
            <p:ph type="dt" idx="11"/>
          </p:nvPr>
        </p:nvSpPr>
        <p:spPr/>
        <p:txBody>
          <a:bodyPr/>
          <a:lstStyle/>
          <a:p>
            <a:pPr>
              <a:defRPr/>
            </a:pPr>
            <a:r>
              <a:rPr lang="en-US" altLang="en-US" smtClean="0"/>
              <a:t>2/15/2017</a:t>
            </a:r>
            <a:endParaRPr lang="en-US" altLang="en-US"/>
          </a:p>
        </p:txBody>
      </p:sp>
      <p:sp>
        <p:nvSpPr>
          <p:cNvPr id="6" name="Header Placeholder 5"/>
          <p:cNvSpPr>
            <a:spLocks noGrp="1"/>
          </p:cNvSpPr>
          <p:nvPr>
            <p:ph type="hdr" sz="quarter" idx="12"/>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1684706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941B273-72D5-3D47-8515-280BD087F459}" type="slidenum">
              <a:rPr lang="en-US" altLang="en-US" sz="1300"/>
              <a:pPr>
                <a:spcBef>
                  <a:spcPct val="0"/>
                </a:spcBef>
              </a:pPr>
              <a:t>25</a:t>
            </a:fld>
            <a:endParaRPr lang="en-US" altLang="en-US" sz="1300"/>
          </a:p>
        </p:txBody>
      </p:sp>
      <p:sp>
        <p:nvSpPr>
          <p:cNvPr id="1280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solidFill>
                  <a:srgbClr val="000000"/>
                </a:solidFill>
                <a:latin typeface="Cambria" charset="0"/>
                <a:ea typeface="ＭＳ Ｐゴシック" charset="-128"/>
              </a:rPr>
              <a:t>A Couple of Good </a:t>
            </a:r>
            <a:r>
              <a:rPr lang="en-US" altLang="ja-JP" sz="1200" dirty="0" smtClean="0">
                <a:solidFill>
                  <a:srgbClr val="000000"/>
                </a:solidFill>
                <a:latin typeface="Cambria" charset="0"/>
                <a:ea typeface="ＭＳ Ｐゴシック" charset="-128"/>
              </a:rPr>
              <a:t>Reasons Why We Should Teach Human Sexuality Education To Individuals With Autism Spectrum Disorders</a:t>
            </a:r>
            <a:endParaRPr lang="en-US" altLang="en-US" sz="1200" dirty="0" smtClean="0">
              <a:solidFill>
                <a:srgbClr val="000000"/>
              </a:solidFill>
              <a:latin typeface="Cambria" charset="0"/>
              <a:ea typeface="ＭＳ Ｐゴシック" charset="-128"/>
            </a:endParaRPr>
          </a:p>
          <a:p>
            <a:pPr eaLnBrk="1" hangingPunct="1">
              <a:spcBef>
                <a:spcPct val="0"/>
              </a:spcBef>
            </a:pPr>
            <a:endParaRPr lang="en-US" altLang="en-US" b="1" dirty="0">
              <a:latin typeface="Tahoma" charset="0"/>
            </a:endParaRPr>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1268134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C03F694-A1A7-8F47-AC4E-D71B94CEBEFF}" type="slidenum">
              <a:rPr lang="en-US" altLang="en-US" sz="1300"/>
              <a:pPr>
                <a:spcBef>
                  <a:spcPct val="0"/>
                </a:spcBef>
              </a:pPr>
              <a:t>26</a:t>
            </a:fld>
            <a:endParaRPr lang="en-US" altLang="en-US" sz="1300"/>
          </a:p>
        </p:txBody>
      </p:sp>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606442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607503B-FB2A-4B43-914B-9F10B7D3474A}" type="slidenum">
              <a:rPr lang="en-US" altLang="en-US" sz="1300"/>
              <a:pPr>
                <a:spcBef>
                  <a:spcPct val="0"/>
                </a:spcBef>
              </a:pPr>
              <a:t>27</a:t>
            </a:fld>
            <a:endParaRPr lang="en-US" altLang="en-US" sz="1300"/>
          </a:p>
        </p:txBody>
      </p:sp>
      <p:sp>
        <p:nvSpPr>
          <p:cNvPr id="73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15374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DD1C0CC-9E06-DF49-9331-D5F5B2E09369}" type="slidenum">
              <a:rPr lang="en-US" altLang="en-US" sz="1300"/>
              <a:pPr>
                <a:spcBef>
                  <a:spcPct val="0"/>
                </a:spcBef>
              </a:pPr>
              <a:t>28</a:t>
            </a:fld>
            <a:endParaRPr lang="en-US" altLang="en-US" sz="1300"/>
          </a:p>
        </p:txBody>
      </p:sp>
      <p:sp>
        <p:nvSpPr>
          <p:cNvPr id="1320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 name="Date Placeholder 1"/>
          <p:cNvSpPr>
            <a:spLocks noGrp="1"/>
          </p:cNvSpPr>
          <p:nvPr>
            <p:ph type="dt" idx="10"/>
          </p:nvPr>
        </p:nvSpPr>
        <p:spPr/>
        <p:txBody>
          <a:bodyPr/>
          <a:lstStyle/>
          <a:p>
            <a:pPr>
              <a:defRPr/>
            </a:pPr>
            <a:r>
              <a:rPr lang="en-US" altLang="en-US" smtClean="0"/>
              <a:t>2/15/2017</a:t>
            </a:r>
            <a:endParaRPr lang="en-US" altLang="en-US"/>
          </a:p>
        </p:txBody>
      </p:sp>
      <p:sp>
        <p:nvSpPr>
          <p:cNvPr id="3" name="Header Placeholder 2"/>
          <p:cNvSpPr>
            <a:spLocks noGrp="1"/>
          </p:cNvSpPr>
          <p:nvPr>
            <p:ph type="hdr" sz="quarter" idx="11"/>
          </p:nvPr>
        </p:nvSpPr>
        <p:spPr/>
        <p:txBody>
          <a:bodyPr/>
          <a:lstStyle/>
          <a:p>
            <a:pPr>
              <a:defRPr/>
            </a:pPr>
            <a:r>
              <a:rPr lang="en-US" smtClean="0"/>
              <a:t>Tri-State Autism Collaborative</a:t>
            </a:r>
            <a:endParaRPr lang="en-US"/>
          </a:p>
        </p:txBody>
      </p:sp>
    </p:spTree>
    <p:extLst>
      <p:ext uri="{BB962C8B-B14F-4D97-AF65-F5344CB8AC3E}">
        <p14:creationId xmlns:p14="http://schemas.microsoft.com/office/powerpoint/2010/main" val="3362981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lIns="45720" tIns="0" rIns="45720" bIns="0" rtlCol="0" anchor="b">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788"/>
            <a:ext cx="1984375" cy="273050"/>
          </a:xfrm>
        </p:spPr>
        <p:txBody>
          <a:bodyPr/>
          <a:lstStyle>
            <a:lvl1pPr algn="l">
              <a:defRPr/>
            </a:lvl1pPr>
          </a:lstStyle>
          <a:p>
            <a:pPr>
              <a:defRPr/>
            </a:pPr>
            <a:fld id="{D583615F-0AD8-8943-B05F-7BE0B37E4A1A}" type="datetime1">
              <a:rPr lang="en-US" altLang="en-US"/>
              <a:pPr>
                <a:defRPr/>
              </a:pPr>
              <a:t>2/8/2017</a:t>
            </a:fld>
            <a:endParaRPr lang="en-US" altLang="en-US"/>
          </a:p>
        </p:txBody>
      </p:sp>
      <p:sp>
        <p:nvSpPr>
          <p:cNvPr id="5" name="Footer Placeholder 4"/>
          <p:cNvSpPr>
            <a:spLocks noGrp="1"/>
          </p:cNvSpPr>
          <p:nvPr>
            <p:ph type="ftr" sz="quarter" idx="11"/>
          </p:nvPr>
        </p:nvSpPr>
        <p:spPr>
          <a:xfrm>
            <a:off x="3959225" y="6300788"/>
            <a:ext cx="3813175" cy="273050"/>
          </a:xfrm>
        </p:spPr>
        <p:txBody>
          <a:bodyPr/>
          <a:lstStyle>
            <a:lvl1pPr marL="0" algn="l" defTabSz="914400" rtl="0" eaLnBrk="1" latinLnBrk="0" hangingPunct="1">
              <a:defRPr sz="1100" kern="1200">
                <a:solidFill>
                  <a:schemeClr val="tx1"/>
                </a:solidFill>
                <a:latin typeface="Rockwell" pitchFamily="18"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8275638" y="6300788"/>
            <a:ext cx="685800" cy="273050"/>
          </a:xfrm>
        </p:spPr>
        <p:txBody>
          <a:bodyPr/>
          <a:lstStyle>
            <a:lvl1pPr>
              <a:defRPr sz="1100">
                <a:latin typeface="Rockwell" charset="0"/>
              </a:defRPr>
            </a:lvl1pPr>
          </a:lstStyle>
          <a:p>
            <a:pPr>
              <a:defRPr/>
            </a:pPr>
            <a:fld id="{1FDC6C4B-D519-9B41-820D-64279D361081}" type="slidenum">
              <a:rPr lang="en-US" altLang="en-US"/>
              <a:pPr>
                <a:defRPr/>
              </a:pPr>
              <a:t>‹#›</a:t>
            </a:fld>
            <a:endParaRPr lang="en-US" altLang="en-US"/>
          </a:p>
        </p:txBody>
      </p:sp>
    </p:spTree>
    <p:extLst>
      <p:ext uri="{BB962C8B-B14F-4D97-AF65-F5344CB8AC3E}">
        <p14:creationId xmlns:p14="http://schemas.microsoft.com/office/powerpoint/2010/main" val="32087039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6"/>
          </p:nvPr>
        </p:nvSpPr>
        <p:spPr/>
        <p:txBody>
          <a:bodyPr/>
          <a:lstStyle>
            <a:lvl1pPr>
              <a:defRPr/>
            </a:lvl1pPr>
          </a:lstStyle>
          <a:p>
            <a:pPr>
              <a:defRPr/>
            </a:pPr>
            <a:fld id="{00C8F6B0-8377-3847-B68B-6DDB76130F3C}" type="datetime1">
              <a:rPr lang="en-US" altLang="en-US"/>
              <a:pPr>
                <a:defRPr/>
              </a:pPr>
              <a:t>2/8/2017</a:t>
            </a:fld>
            <a:endParaRPr lang="en-US" altLang="en-US"/>
          </a:p>
        </p:txBody>
      </p:sp>
      <p:sp>
        <p:nvSpPr>
          <p:cNvPr id="7" name="Footer Placeholder 4"/>
          <p:cNvSpPr>
            <a:spLocks noGrp="1"/>
          </p:cNvSpPr>
          <p:nvPr>
            <p:ph type="ftr" sz="quarter" idx="17"/>
          </p:nvPr>
        </p:nvSpPr>
        <p:spPr/>
        <p:txBody>
          <a:bodyPr/>
          <a:lstStyle>
            <a:lvl1pPr>
              <a:defRPr/>
            </a:lvl1pPr>
          </a:lstStyle>
          <a:p>
            <a:pPr>
              <a:defRPr/>
            </a:pPr>
            <a:endParaRPr lang="en-US"/>
          </a:p>
        </p:txBody>
      </p:sp>
      <p:sp>
        <p:nvSpPr>
          <p:cNvPr id="8" name="Slide Number Placeholder 5"/>
          <p:cNvSpPr>
            <a:spLocks noGrp="1"/>
          </p:cNvSpPr>
          <p:nvPr>
            <p:ph type="sldNum" sz="quarter" idx="18"/>
          </p:nvPr>
        </p:nvSpPr>
        <p:spPr/>
        <p:txBody>
          <a:bodyPr/>
          <a:lstStyle>
            <a:lvl1pPr>
              <a:defRPr/>
            </a:lvl1pPr>
          </a:lstStyle>
          <a:p>
            <a:pPr>
              <a:defRPr/>
            </a:pPr>
            <a:fld id="{A869863C-6AB2-B242-A662-9128DB18D9CA}" type="slidenum">
              <a:rPr lang="en-US" altLang="en-US"/>
              <a:pPr>
                <a:defRPr/>
              </a:pPr>
              <a:t>‹#›</a:t>
            </a:fld>
            <a:endParaRPr lang="en-US" altLang="en-US"/>
          </a:p>
        </p:txBody>
      </p:sp>
    </p:spTree>
    <p:extLst>
      <p:ext uri="{BB962C8B-B14F-4D97-AF65-F5344CB8AC3E}">
        <p14:creationId xmlns:p14="http://schemas.microsoft.com/office/powerpoint/2010/main" val="119921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pPr>
              <a:defRPr/>
            </a:pPr>
            <a:fld id="{4588F32B-07D0-E047-B8B1-DBA4B6C4D554}" type="datetime1">
              <a:rPr lang="en-US" altLang="en-US"/>
              <a:pPr>
                <a:defRPr/>
              </a:pPr>
              <a:t>2/8/2017</a:t>
            </a:fld>
            <a:endParaRPr lang="en-US" alt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
        <p:nvSpPr>
          <p:cNvPr id="10" name="Slide Number Placeholder 5"/>
          <p:cNvSpPr>
            <a:spLocks noGrp="1"/>
          </p:cNvSpPr>
          <p:nvPr>
            <p:ph type="sldNum" sz="quarter" idx="18"/>
          </p:nvPr>
        </p:nvSpPr>
        <p:spPr/>
        <p:txBody>
          <a:bodyPr/>
          <a:lstStyle>
            <a:lvl1pPr>
              <a:defRPr/>
            </a:lvl1pPr>
          </a:lstStyle>
          <a:p>
            <a:pPr>
              <a:defRPr/>
            </a:pPr>
            <a:fld id="{E211DE79-5AD8-F940-B928-AFBB51DAB4FD}" type="slidenum">
              <a:rPr lang="en-US" altLang="en-US"/>
              <a:pPr>
                <a:defRPr/>
              </a:pPr>
              <a:t>‹#›</a:t>
            </a:fld>
            <a:endParaRPr lang="en-US" altLang="en-US"/>
          </a:p>
        </p:txBody>
      </p:sp>
    </p:spTree>
    <p:extLst>
      <p:ext uri="{BB962C8B-B14F-4D97-AF65-F5344CB8AC3E}">
        <p14:creationId xmlns:p14="http://schemas.microsoft.com/office/powerpoint/2010/main" val="113968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6AD71AE3-1ADB-2B45-960E-679EEA8C0691}" type="datetime1">
              <a:rPr lang="en-US" altLang="en-US"/>
              <a:pPr>
                <a:defRPr/>
              </a:pPr>
              <a:t>2/8/2017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B9655FA-8314-244F-930D-C5E4D9C832F4}" type="slidenum">
              <a:rPr lang="en-US" altLang="en-US"/>
              <a:pPr>
                <a:defRPr/>
              </a:pPr>
              <a:t>‹#›</a:t>
            </a:fld>
            <a:endParaRPr lang="en-US" altLang="en-US"/>
          </a:p>
        </p:txBody>
      </p:sp>
    </p:spTree>
    <p:extLst>
      <p:ext uri="{BB962C8B-B14F-4D97-AF65-F5344CB8AC3E}">
        <p14:creationId xmlns:p14="http://schemas.microsoft.com/office/powerpoint/2010/main" val="1348022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5A5A46-E74E-024B-BB1F-5168CE5290AA}" type="datetime1">
              <a:rPr lang="en-US" altLang="en-US"/>
              <a:pPr>
                <a:defRPr/>
              </a:pPr>
              <a:t>2/8/2017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911EAF-F291-8D48-B6E6-A8B74D65768C}" type="slidenum">
              <a:rPr lang="en-US" altLang="en-US"/>
              <a:pPr>
                <a:defRPr/>
              </a:pPr>
              <a:t>‹#›</a:t>
            </a:fld>
            <a:endParaRPr lang="en-US" altLang="en-US"/>
          </a:p>
        </p:txBody>
      </p:sp>
    </p:spTree>
    <p:extLst>
      <p:ext uri="{BB962C8B-B14F-4D97-AF65-F5344CB8AC3E}">
        <p14:creationId xmlns:p14="http://schemas.microsoft.com/office/powerpoint/2010/main" val="261564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3BD2F5-4EC4-674C-93E2-C16973F91C04}" type="datetime1">
              <a:rPr lang="en-US" altLang="en-US"/>
              <a:pPr>
                <a:defRPr/>
              </a:pPr>
              <a:t>2/8/2017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1E7477-6636-E247-B33A-2895DCE4F323}" type="slidenum">
              <a:rPr lang="en-US" altLang="en-US"/>
              <a:pPr>
                <a:defRPr/>
              </a:pPr>
              <a:t>‹#›</a:t>
            </a:fld>
            <a:endParaRPr lang="en-US" altLang="en-US"/>
          </a:p>
        </p:txBody>
      </p:sp>
    </p:spTree>
    <p:extLst>
      <p:ext uri="{BB962C8B-B14F-4D97-AF65-F5344CB8AC3E}">
        <p14:creationId xmlns:p14="http://schemas.microsoft.com/office/powerpoint/2010/main" val="207139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pSp>
        <p:nvGrpSpPr>
          <p:cNvPr id="5" name="Group 7"/>
          <p:cNvGrpSpPr>
            <a:grpSpLocks/>
          </p:cNvGrpSpPr>
          <p:nvPr/>
        </p:nvGrpSpPr>
        <p:grpSpPr bwMode="auto">
          <a:xfrm rot="-178369">
            <a:off x="628650" y="506413"/>
            <a:ext cx="3851275" cy="5514975"/>
            <a:chOff x="1524000" y="381000"/>
            <a:chExt cx="3657600" cy="4737978"/>
          </a:xfrm>
        </p:grpSpPr>
        <p:sp>
          <p:nvSpPr>
            <p:cNvPr id="6" name="Rectangle 5"/>
            <p:cNvSpPr>
              <a:spLocks noChangeArrowheads="1"/>
            </p:cNvSpPr>
            <p:nvPr userDrawn="1"/>
          </p:nvSpPr>
          <p:spPr bwMode="auto">
            <a:xfrm>
              <a:off x="1507908" y="378869"/>
              <a:ext cx="3657600" cy="4724340"/>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8"/>
                </a:srgbClr>
              </a:outerShdw>
            </a:effectLst>
          </p:spPr>
          <p:txBody>
            <a:bodyPr anchor="ctr"/>
            <a:lstStyle/>
            <a:p>
              <a:pPr algn="ctr" eaLnBrk="1" hangingPunct="1">
                <a:defRPr/>
              </a:pPr>
              <a:endParaRPr>
                <a:solidFill>
                  <a:schemeClr val="lt1"/>
                </a:solidFill>
                <a:latin typeface="+mn-lt"/>
                <a:ea typeface="+mn-ea"/>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grpSp>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rtlCol="0">
            <a:normAutofit/>
          </a:bodyPr>
          <a:lstStyle>
            <a:lvl1pPr>
              <a:buNone/>
              <a:defRPr/>
            </a:lvl1pPr>
          </a:lstStyle>
          <a:p>
            <a:pPr lvl="0"/>
            <a:r>
              <a:rPr lang="en-US" noProof="0" smtClean="0"/>
              <a:t>Drag picture to placeholder or click icon to add</a:t>
            </a:r>
            <a:endParaRPr noProof="0"/>
          </a:p>
        </p:txBody>
      </p:sp>
      <p:sp>
        <p:nvSpPr>
          <p:cNvPr id="8" name="Date Placeholder 4"/>
          <p:cNvSpPr>
            <a:spLocks noGrp="1"/>
          </p:cNvSpPr>
          <p:nvPr>
            <p:ph type="dt" sz="half" idx="15"/>
          </p:nvPr>
        </p:nvSpPr>
        <p:spPr/>
        <p:txBody>
          <a:bodyPr/>
          <a:lstStyle>
            <a:lvl1pPr>
              <a:defRPr/>
            </a:lvl1pPr>
          </a:lstStyle>
          <a:p>
            <a:pPr>
              <a:defRPr/>
            </a:pPr>
            <a:fld id="{1CC6D8FE-4CAD-B745-A805-4AB77B820518}" type="datetime1">
              <a:rPr lang="en-US" altLang="en-US"/>
              <a:pPr>
                <a:defRPr/>
              </a:pPr>
              <a:t>2/8/2017</a:t>
            </a:fld>
            <a:endParaRPr lang="en-US" altLang="en-US"/>
          </a:p>
        </p:txBody>
      </p:sp>
      <p:sp>
        <p:nvSpPr>
          <p:cNvPr id="9" name="Footer Placeholder 5"/>
          <p:cNvSpPr>
            <a:spLocks noGrp="1"/>
          </p:cNvSpPr>
          <p:nvPr>
            <p:ph type="ftr" sz="quarter" idx="16"/>
          </p:nvPr>
        </p:nvSpPr>
        <p:spPr/>
        <p:txBody>
          <a:bodyPr/>
          <a:lstStyle>
            <a:lvl1pPr>
              <a:defRPr/>
            </a:lvl1pPr>
          </a:lstStyle>
          <a:p>
            <a:pPr>
              <a:defRPr/>
            </a:pPr>
            <a:endParaRPr lang="en-US"/>
          </a:p>
        </p:txBody>
      </p:sp>
      <p:sp>
        <p:nvSpPr>
          <p:cNvPr id="10" name="Slide Number Placeholder 6"/>
          <p:cNvSpPr>
            <a:spLocks noGrp="1"/>
          </p:cNvSpPr>
          <p:nvPr>
            <p:ph type="sldNum" sz="quarter" idx="17"/>
          </p:nvPr>
        </p:nvSpPr>
        <p:spPr/>
        <p:txBody>
          <a:bodyPr/>
          <a:lstStyle>
            <a:lvl1pPr>
              <a:defRPr/>
            </a:lvl1pPr>
          </a:lstStyle>
          <a:p>
            <a:pPr>
              <a:defRPr/>
            </a:pPr>
            <a:fld id="{3A4E0491-98EA-324F-81F7-2F72015313B3}" type="slidenum">
              <a:rPr lang="en-US" altLang="en-US"/>
              <a:pPr>
                <a:defRPr/>
              </a:pPr>
              <a:t>‹#›</a:t>
            </a:fld>
            <a:endParaRPr lang="en-US" altLang="en-US"/>
          </a:p>
        </p:txBody>
      </p:sp>
    </p:spTree>
    <p:extLst>
      <p:ext uri="{BB962C8B-B14F-4D97-AF65-F5344CB8AC3E}">
        <p14:creationId xmlns:p14="http://schemas.microsoft.com/office/powerpoint/2010/main" val="1034678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6" name="Group 13"/>
          <p:cNvGrpSpPr>
            <a:grpSpLocks/>
          </p:cNvGrpSpPr>
          <p:nvPr/>
        </p:nvGrpSpPr>
        <p:grpSpPr bwMode="auto">
          <a:xfrm rot="-385649">
            <a:off x="312738" y="3521075"/>
            <a:ext cx="4089400" cy="3025775"/>
            <a:chOff x="1524000" y="381000"/>
            <a:chExt cx="3657600" cy="4737978"/>
          </a:xfrm>
        </p:grpSpPr>
        <p:sp>
          <p:nvSpPr>
            <p:cNvPr id="7" name="Rectangle 6"/>
            <p:cNvSpPr>
              <a:spLocks noChangeArrowheads="1"/>
            </p:cNvSpPr>
            <p:nvPr userDrawn="1"/>
          </p:nvSpPr>
          <p:spPr bwMode="auto">
            <a:xfrm>
              <a:off x="1515474" y="364270"/>
              <a:ext cx="3657600" cy="4725550"/>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8"/>
                </a:srgbClr>
              </a:outerShdw>
            </a:effectLst>
          </p:spPr>
          <p:txBody>
            <a:bodyPr anchor="ctr"/>
            <a:lstStyle/>
            <a:p>
              <a:pPr algn="ctr" eaLnBrk="1" hangingPunct="1">
                <a:defRPr/>
              </a:pPr>
              <a:endParaRPr>
                <a:solidFill>
                  <a:schemeClr val="lt1"/>
                </a:solidFill>
                <a:latin typeface="+mn-lt"/>
                <a:ea typeface="+mn-ea"/>
              </a:endParaRPr>
            </a:p>
          </p:txBody>
        </p:sp>
        <p:sp>
          <p:nvSpPr>
            <p:cNvPr id="8" name="Rectangle 7"/>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grpSp>
      <p:grpSp>
        <p:nvGrpSpPr>
          <p:cNvPr id="9" name="Group 9"/>
          <p:cNvGrpSpPr>
            <a:grpSpLocks/>
          </p:cNvGrpSpPr>
          <p:nvPr/>
        </p:nvGrpSpPr>
        <p:grpSpPr bwMode="auto">
          <a:xfrm rot="232774">
            <a:off x="169863" y="241300"/>
            <a:ext cx="4087812" cy="3025775"/>
            <a:chOff x="1524000" y="381000"/>
            <a:chExt cx="3657600" cy="4737978"/>
          </a:xfrm>
        </p:grpSpPr>
        <p:sp>
          <p:nvSpPr>
            <p:cNvPr id="10" name="Rectangle 9"/>
            <p:cNvSpPr>
              <a:spLocks noChangeArrowheads="1"/>
            </p:cNvSpPr>
            <p:nvPr userDrawn="1"/>
          </p:nvSpPr>
          <p:spPr bwMode="auto">
            <a:xfrm>
              <a:off x="1523760" y="381014"/>
              <a:ext cx="3657600" cy="4725550"/>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8"/>
                </a:srgbClr>
              </a:outerShdw>
            </a:effectLst>
          </p:spPr>
          <p:txBody>
            <a:bodyPr anchor="ctr"/>
            <a:lstStyle/>
            <a:p>
              <a:pPr algn="ctr" eaLnBrk="1" hangingPunct="1">
                <a:defRPr/>
              </a:pPr>
              <a:endParaRPr>
                <a:solidFill>
                  <a:schemeClr val="lt1"/>
                </a:solidFill>
                <a:latin typeface="+mn-lt"/>
                <a:ea typeface="+mn-ea"/>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rtlCol="0">
            <a:normAutofit/>
          </a:bodyPr>
          <a:lstStyle>
            <a:lvl1pPr>
              <a:buNone/>
              <a:defRPr/>
            </a:lvl1pPr>
          </a:lstStyle>
          <a:p>
            <a:pPr lvl="0"/>
            <a:r>
              <a:rPr lang="en-US" noProof="0" smtClean="0"/>
              <a:t>Drag picture to placeholder or click icon to add</a:t>
            </a:r>
            <a:endParaRPr noProof="0"/>
          </a:p>
        </p:txBody>
      </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rtlCol="0">
            <a:normAutofit/>
          </a:bodyPr>
          <a:lstStyle>
            <a:lvl1pPr>
              <a:buNone/>
              <a:defRPr/>
            </a:lvl1pPr>
          </a:lstStyle>
          <a:p>
            <a:pPr lvl="0"/>
            <a:r>
              <a:rPr lang="en-US" noProof="0" smtClean="0"/>
              <a:t>Drag picture to placeholder or click icon to add</a:t>
            </a:r>
            <a:endParaRPr noProof="0"/>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7"/>
          </p:nvPr>
        </p:nvSpPr>
        <p:spPr/>
        <p:txBody>
          <a:bodyPr/>
          <a:lstStyle>
            <a:lvl1pPr>
              <a:defRPr/>
            </a:lvl1pPr>
          </a:lstStyle>
          <a:p>
            <a:pPr>
              <a:defRPr/>
            </a:pPr>
            <a:fld id="{1AF4D8CC-B65D-D645-B597-B2191ACC45FF}" type="datetime1">
              <a:rPr lang="en-US" altLang="en-US"/>
              <a:pPr>
                <a:defRPr/>
              </a:pPr>
              <a:t>2/8/2017</a:t>
            </a:fld>
            <a:endParaRPr lang="en-US" altLang="en-US"/>
          </a:p>
        </p:txBody>
      </p:sp>
      <p:sp>
        <p:nvSpPr>
          <p:cNvPr id="14" name="Footer Placeholder 5"/>
          <p:cNvSpPr>
            <a:spLocks noGrp="1"/>
          </p:cNvSpPr>
          <p:nvPr>
            <p:ph type="ftr" sz="quarter" idx="18"/>
          </p:nvPr>
        </p:nvSpPr>
        <p:spPr/>
        <p:txBody>
          <a:bodyPr/>
          <a:lstStyle>
            <a:lvl1pPr>
              <a:defRPr/>
            </a:lvl1pPr>
          </a:lstStyle>
          <a:p>
            <a:pPr>
              <a:defRPr/>
            </a:pPr>
            <a:endParaRPr lang="en-US"/>
          </a:p>
        </p:txBody>
      </p:sp>
      <p:sp>
        <p:nvSpPr>
          <p:cNvPr id="15" name="Slide Number Placeholder 6"/>
          <p:cNvSpPr>
            <a:spLocks noGrp="1"/>
          </p:cNvSpPr>
          <p:nvPr>
            <p:ph type="sldNum" sz="quarter" idx="19"/>
          </p:nvPr>
        </p:nvSpPr>
        <p:spPr/>
        <p:txBody>
          <a:bodyPr/>
          <a:lstStyle>
            <a:lvl1pPr>
              <a:defRPr/>
            </a:lvl1pPr>
          </a:lstStyle>
          <a:p>
            <a:pPr>
              <a:defRPr/>
            </a:pPr>
            <a:fld id="{B6314ABA-B3A9-FE4B-948B-E37798C5EFD7}" type="slidenum">
              <a:rPr lang="en-US" altLang="en-US"/>
              <a:pPr>
                <a:defRPr/>
              </a:pPr>
              <a:t>‹#›</a:t>
            </a:fld>
            <a:endParaRPr lang="en-US" altLang="en-US"/>
          </a:p>
        </p:txBody>
      </p:sp>
    </p:spTree>
    <p:extLst>
      <p:ext uri="{BB962C8B-B14F-4D97-AF65-F5344CB8AC3E}">
        <p14:creationId xmlns:p14="http://schemas.microsoft.com/office/powerpoint/2010/main" val="1665468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grpSp>
        <p:nvGrpSpPr>
          <p:cNvPr id="5" name="Group 8"/>
          <p:cNvGrpSpPr>
            <a:grpSpLocks/>
          </p:cNvGrpSpPr>
          <p:nvPr/>
        </p:nvGrpSpPr>
        <p:grpSpPr bwMode="auto">
          <a:xfrm rot="232774">
            <a:off x="2058988" y="379413"/>
            <a:ext cx="5032375" cy="3443287"/>
            <a:chOff x="1524000" y="381000"/>
            <a:chExt cx="3657600" cy="4737978"/>
          </a:xfrm>
        </p:grpSpPr>
        <p:sp>
          <p:nvSpPr>
            <p:cNvPr id="6" name="Rectangle 5"/>
            <p:cNvSpPr>
              <a:spLocks noChangeArrowheads="1"/>
            </p:cNvSpPr>
            <p:nvPr userDrawn="1"/>
          </p:nvSpPr>
          <p:spPr bwMode="auto">
            <a:xfrm>
              <a:off x="1523766" y="381015"/>
              <a:ext cx="3657600" cy="4724872"/>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8"/>
                </a:srgbClr>
              </a:outerShdw>
            </a:effectLst>
          </p:spPr>
          <p:txBody>
            <a:bodyPr anchor="ctr"/>
            <a:lstStyle/>
            <a:p>
              <a:pPr algn="ctr" eaLnBrk="1" hangingPunct="1">
                <a:defRPr/>
              </a:pPr>
              <a:endParaRPr>
                <a:solidFill>
                  <a:schemeClr val="lt1"/>
                </a:solidFill>
                <a:latin typeface="+mn-lt"/>
                <a:ea typeface="+mn-ea"/>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rtlCol="0">
            <a:normAutofit/>
          </a:bodyPr>
          <a:lstStyle>
            <a:lvl1pPr>
              <a:buNone/>
              <a:defRPr/>
            </a:lvl1pPr>
          </a:lstStyle>
          <a:p>
            <a:pPr lvl="0"/>
            <a:r>
              <a:rPr lang="en-US" noProof="0" smtClean="0"/>
              <a:t>Drag picture to placeholder or click icon to add</a:t>
            </a:r>
            <a:endParaRPr noProof="0"/>
          </a:p>
        </p:txBody>
      </p:sp>
      <p:sp>
        <p:nvSpPr>
          <p:cNvPr id="8" name="Date Placeholder 4"/>
          <p:cNvSpPr>
            <a:spLocks noGrp="1"/>
          </p:cNvSpPr>
          <p:nvPr>
            <p:ph type="dt" sz="half" idx="16"/>
          </p:nvPr>
        </p:nvSpPr>
        <p:spPr/>
        <p:txBody>
          <a:bodyPr/>
          <a:lstStyle>
            <a:lvl1pPr>
              <a:defRPr/>
            </a:lvl1pPr>
          </a:lstStyle>
          <a:p>
            <a:pPr>
              <a:defRPr/>
            </a:pPr>
            <a:fld id="{7978F09A-2DD0-AF4C-9CB1-36B23F6DFE50}" type="datetime1">
              <a:rPr lang="en-US" altLang="en-US"/>
              <a:pPr>
                <a:defRPr/>
              </a:pPr>
              <a:t>2/8/2017</a:t>
            </a:fld>
            <a:endParaRPr lang="en-US" alt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pPr>
              <a:defRPr/>
            </a:pPr>
            <a:fld id="{332352C7-1B71-C34E-98A0-A389A0AE1660}" type="slidenum">
              <a:rPr lang="en-US" altLang="en-US"/>
              <a:pPr>
                <a:defRPr/>
              </a:pPr>
              <a:t>‹#›</a:t>
            </a:fld>
            <a:endParaRPr lang="en-US" altLang="en-US"/>
          </a:p>
        </p:txBody>
      </p:sp>
    </p:spTree>
    <p:extLst>
      <p:ext uri="{BB962C8B-B14F-4D97-AF65-F5344CB8AC3E}">
        <p14:creationId xmlns:p14="http://schemas.microsoft.com/office/powerpoint/2010/main" val="1220972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grpSp>
        <p:nvGrpSpPr>
          <p:cNvPr id="6" name="Group 13"/>
          <p:cNvGrpSpPr>
            <a:grpSpLocks/>
          </p:cNvGrpSpPr>
          <p:nvPr/>
        </p:nvGrpSpPr>
        <p:grpSpPr bwMode="auto">
          <a:xfrm rot="-180000">
            <a:off x="114300" y="115888"/>
            <a:ext cx="3968750" cy="3705225"/>
            <a:chOff x="1524000" y="381000"/>
            <a:chExt cx="3657600" cy="4737978"/>
          </a:xfrm>
        </p:grpSpPr>
        <p:sp>
          <p:nvSpPr>
            <p:cNvPr id="7" name="Rectangle 6"/>
            <p:cNvSpPr>
              <a:spLocks noChangeArrowheads="1"/>
            </p:cNvSpPr>
            <p:nvPr userDrawn="1"/>
          </p:nvSpPr>
          <p:spPr bwMode="auto">
            <a:xfrm>
              <a:off x="1508274" y="377813"/>
              <a:ext cx="3657600" cy="4723769"/>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8"/>
                </a:srgbClr>
              </a:outerShdw>
            </a:effectLst>
          </p:spPr>
          <p:txBody>
            <a:bodyPr anchor="ctr"/>
            <a:lstStyle/>
            <a:p>
              <a:pPr algn="ctr" eaLnBrk="1" hangingPunct="1">
                <a:defRPr/>
              </a:pPr>
              <a:endParaRPr>
                <a:solidFill>
                  <a:schemeClr val="lt1"/>
                </a:solidFill>
                <a:latin typeface="+mn-lt"/>
                <a:ea typeface="+mn-ea"/>
              </a:endParaRPr>
            </a:p>
          </p:txBody>
        </p:sp>
        <p:sp>
          <p:nvSpPr>
            <p:cNvPr id="8" name="Rectangle 7"/>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grpSp>
      <p:grpSp>
        <p:nvGrpSpPr>
          <p:cNvPr id="9" name="Group 9"/>
          <p:cNvGrpSpPr>
            <a:grpSpLocks/>
          </p:cNvGrpSpPr>
          <p:nvPr/>
        </p:nvGrpSpPr>
        <p:grpSpPr bwMode="auto">
          <a:xfrm rot="360000">
            <a:off x="4165600" y="323850"/>
            <a:ext cx="4792663" cy="3443288"/>
            <a:chOff x="1524000" y="381000"/>
            <a:chExt cx="3657600" cy="4737978"/>
          </a:xfrm>
        </p:grpSpPr>
        <p:sp>
          <p:nvSpPr>
            <p:cNvPr id="10" name="Rectangle 9"/>
            <p:cNvSpPr>
              <a:spLocks noChangeArrowheads="1"/>
            </p:cNvSpPr>
            <p:nvPr userDrawn="1"/>
          </p:nvSpPr>
          <p:spPr bwMode="auto">
            <a:xfrm>
              <a:off x="1523620" y="381036"/>
              <a:ext cx="3657600" cy="4724872"/>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8"/>
                </a:srgbClr>
              </a:outerShdw>
            </a:effectLst>
          </p:spPr>
          <p:txBody>
            <a:bodyPr anchor="ctr"/>
            <a:lstStyle/>
            <a:p>
              <a:pPr algn="ctr" eaLnBrk="1" hangingPunct="1">
                <a:defRPr/>
              </a:pPr>
              <a:endParaRPr>
                <a:solidFill>
                  <a:schemeClr val="lt1"/>
                </a:solidFill>
                <a:latin typeface="+mn-lt"/>
                <a:ea typeface="+mn-ea"/>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rtlCol="0">
            <a:normAutofit/>
          </a:bodyPr>
          <a:lstStyle>
            <a:lvl1pPr>
              <a:buNone/>
              <a:defRPr/>
            </a:lvl1pPr>
          </a:lstStyle>
          <a:p>
            <a:pPr lvl="0"/>
            <a:r>
              <a:rPr lang="en-US" noProof="0" smtClean="0"/>
              <a:t>Drag picture to placeholder or click icon to add</a:t>
            </a:r>
            <a:endParaRPr noProof="0"/>
          </a:p>
        </p:txBody>
      </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rtlCol="0">
            <a:normAutofit/>
          </a:bodyPr>
          <a:lstStyle>
            <a:lvl1pPr>
              <a:buNone/>
              <a:defRPr/>
            </a:lvl1pPr>
          </a:lstStyle>
          <a:p>
            <a:pPr lvl="0"/>
            <a:r>
              <a:rPr lang="en-US" noProof="0" smtClean="0"/>
              <a:t>Drag picture to placeholder or click icon to add</a:t>
            </a:r>
            <a:endParaRPr noProof="0"/>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8"/>
          </p:nvPr>
        </p:nvSpPr>
        <p:spPr/>
        <p:txBody>
          <a:bodyPr/>
          <a:lstStyle>
            <a:lvl1pPr>
              <a:defRPr/>
            </a:lvl1pPr>
          </a:lstStyle>
          <a:p>
            <a:pPr>
              <a:defRPr/>
            </a:pPr>
            <a:fld id="{4F7299BA-0C10-8C4F-8182-1C16F05DF301}" type="datetime1">
              <a:rPr lang="en-US" altLang="en-US"/>
              <a:pPr>
                <a:defRPr/>
              </a:pPr>
              <a:t>2/8/2017</a:t>
            </a:fld>
            <a:endParaRPr lang="en-US" altLang="en-US"/>
          </a:p>
        </p:txBody>
      </p:sp>
      <p:sp>
        <p:nvSpPr>
          <p:cNvPr id="14" name="Footer Placeholder 5"/>
          <p:cNvSpPr>
            <a:spLocks noGrp="1"/>
          </p:cNvSpPr>
          <p:nvPr>
            <p:ph type="ftr" sz="quarter" idx="19"/>
          </p:nvPr>
        </p:nvSpPr>
        <p:spPr/>
        <p:txBody>
          <a:bodyPr/>
          <a:lstStyle>
            <a:lvl1pPr>
              <a:defRPr/>
            </a:lvl1pPr>
          </a:lstStyle>
          <a:p>
            <a:pPr>
              <a:defRPr/>
            </a:pPr>
            <a:endParaRPr lang="en-US"/>
          </a:p>
        </p:txBody>
      </p:sp>
      <p:sp>
        <p:nvSpPr>
          <p:cNvPr id="15" name="Slide Number Placeholder 6"/>
          <p:cNvSpPr>
            <a:spLocks noGrp="1"/>
          </p:cNvSpPr>
          <p:nvPr>
            <p:ph type="sldNum" sz="quarter" idx="20"/>
          </p:nvPr>
        </p:nvSpPr>
        <p:spPr/>
        <p:txBody>
          <a:bodyPr/>
          <a:lstStyle>
            <a:lvl1pPr>
              <a:defRPr/>
            </a:lvl1pPr>
          </a:lstStyle>
          <a:p>
            <a:pPr>
              <a:defRPr/>
            </a:pPr>
            <a:fld id="{C75C0211-6BA0-D048-9A0D-CAD0E49DE548}" type="slidenum">
              <a:rPr lang="en-US" altLang="en-US"/>
              <a:pPr>
                <a:defRPr/>
              </a:pPr>
              <a:t>‹#›</a:t>
            </a:fld>
            <a:endParaRPr lang="en-US" altLang="en-US"/>
          </a:p>
        </p:txBody>
      </p:sp>
    </p:spTree>
    <p:extLst>
      <p:ext uri="{BB962C8B-B14F-4D97-AF65-F5344CB8AC3E}">
        <p14:creationId xmlns:p14="http://schemas.microsoft.com/office/powerpoint/2010/main" val="1675165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89E8CAEA-8EF9-9342-964F-79D7073145BA}" type="datetime1">
              <a:rPr lang="en-US" altLang="en-US"/>
              <a:pPr>
                <a:defRPr/>
              </a:pPr>
              <a:t>2/8/2017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AC71AF-BF05-B841-9FC0-22913069D63A}" type="slidenum">
              <a:rPr lang="en-US" altLang="en-US"/>
              <a:pPr>
                <a:defRPr/>
              </a:pPr>
              <a:t>‹#›</a:t>
            </a:fld>
            <a:endParaRPr lang="en-US" altLang="en-US"/>
          </a:p>
        </p:txBody>
      </p:sp>
    </p:spTree>
    <p:extLst>
      <p:ext uri="{BB962C8B-B14F-4D97-AF65-F5344CB8AC3E}">
        <p14:creationId xmlns:p14="http://schemas.microsoft.com/office/powerpoint/2010/main" val="99428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45339A44-CEC5-C749-879D-AED95E068ACC}" type="datetime1">
              <a:rPr lang="en-US" altLang="en-US"/>
              <a:pPr>
                <a:defRPr/>
              </a:pPr>
              <a:t>2/8/2017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0E6F04-2B22-4441-B609-83F604C16EA0}" type="slidenum">
              <a:rPr lang="en-US" altLang="en-US"/>
              <a:pPr>
                <a:defRPr/>
              </a:pPr>
              <a:t>‹#›</a:t>
            </a:fld>
            <a:endParaRPr lang="en-US" altLang="en-US"/>
          </a:p>
        </p:txBody>
      </p:sp>
    </p:spTree>
    <p:extLst>
      <p:ext uri="{BB962C8B-B14F-4D97-AF65-F5344CB8AC3E}">
        <p14:creationId xmlns:p14="http://schemas.microsoft.com/office/powerpoint/2010/main" val="8742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81BDBD79-928C-9B4D-B364-D1FD97A26A05}" type="datetime1">
              <a:rPr lang="en-US" altLang="en-US"/>
              <a:pPr>
                <a:defRPr/>
              </a:pPr>
              <a:t>2/8/2017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EE61DB-636A-7D4F-A637-67F1C851B177}" type="slidenum">
              <a:rPr lang="en-US" altLang="en-US"/>
              <a:pPr>
                <a:defRPr/>
              </a:pPr>
              <a:t>‹#›</a:t>
            </a:fld>
            <a:endParaRPr lang="en-US" altLang="en-US"/>
          </a:p>
        </p:txBody>
      </p:sp>
    </p:spTree>
    <p:extLst>
      <p:ext uri="{BB962C8B-B14F-4D97-AF65-F5344CB8AC3E}">
        <p14:creationId xmlns:p14="http://schemas.microsoft.com/office/powerpoint/2010/main" val="1334661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0"/>
          <p:cNvSpPr>
            <a:spLocks noGrp="1" noChangeArrowheads="1"/>
          </p:cNvSpPr>
          <p:nvPr>
            <p:ph type="dt" sz="half" idx="10"/>
          </p:nvPr>
        </p:nvSpPr>
        <p:spPr/>
        <p:txBody>
          <a:bodyPr rtlCol="0"/>
          <a:lstStyle>
            <a:lvl1pPr>
              <a:defRPr>
                <a:solidFill>
                  <a:schemeClr val="tx2">
                    <a:shade val="90000"/>
                  </a:schemeClr>
                </a:solidFill>
                <a:latin typeface="Rockwell" pitchFamily="18" charset="0"/>
                <a:ea typeface="+mn-ea"/>
                <a:cs typeface="+mn-cs"/>
              </a:defRPr>
            </a:lvl1pPr>
          </a:lstStyle>
          <a:p>
            <a:pPr>
              <a:defRPr/>
            </a:pPr>
            <a:endParaRPr lang="en-US"/>
          </a:p>
        </p:txBody>
      </p:sp>
      <p:sp>
        <p:nvSpPr>
          <p:cNvPr id="6" name="Rectangle 1031"/>
          <p:cNvSpPr>
            <a:spLocks noGrp="1" noChangeArrowheads="1"/>
          </p:cNvSpPr>
          <p:nvPr>
            <p:ph type="ftr" sz="quarter" idx="11"/>
          </p:nvPr>
        </p:nvSpPr>
        <p:spPr/>
        <p:txBody>
          <a:bodyPr/>
          <a:lstStyle>
            <a:lvl1pPr>
              <a:defRPr/>
            </a:lvl1pPr>
          </a:lstStyle>
          <a:p>
            <a:pPr>
              <a:defRPr/>
            </a:pPr>
            <a:endParaRPr lang="en-US"/>
          </a:p>
        </p:txBody>
      </p:sp>
      <p:sp>
        <p:nvSpPr>
          <p:cNvPr id="7" name="Rectangle 1032"/>
          <p:cNvSpPr>
            <a:spLocks noGrp="1" noChangeArrowheads="1"/>
          </p:cNvSpPr>
          <p:nvPr>
            <p:ph type="sldNum" sz="quarter" idx="12"/>
          </p:nvPr>
        </p:nvSpPr>
        <p:spPr/>
        <p:txBody>
          <a:bodyPr/>
          <a:lstStyle>
            <a:lvl1pPr>
              <a:defRPr/>
            </a:lvl1pPr>
          </a:lstStyle>
          <a:p>
            <a:pPr>
              <a:defRPr/>
            </a:pPr>
            <a:fld id="{95DAF6C0-2E0C-D24F-98EB-392C9F3005FB}" type="slidenum">
              <a:rPr lang="en-US" altLang="en-US"/>
              <a:pPr>
                <a:defRPr/>
              </a:pPr>
              <a:t>‹#›</a:t>
            </a:fld>
            <a:endParaRPr lang="en-US" altLang="en-US"/>
          </a:p>
        </p:txBody>
      </p:sp>
    </p:spTree>
    <p:extLst>
      <p:ext uri="{BB962C8B-B14F-4D97-AF65-F5344CB8AC3E}">
        <p14:creationId xmlns:p14="http://schemas.microsoft.com/office/powerpoint/2010/main" val="1186650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981200"/>
            <a:ext cx="4038600" cy="38862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pPr>
              <a:defRPr/>
            </a:pPr>
            <a:fld id="{D99D3BF6-2B76-8844-BB77-A013CFB4D6D1}" type="slidenum">
              <a:rPr lang="en-US" altLang="en-US"/>
              <a:pPr>
                <a:defRPr/>
              </a:pPr>
              <a:t>‹#›</a:t>
            </a:fld>
            <a:endParaRPr lang="en-US" altLang="en-US"/>
          </a:p>
        </p:txBody>
      </p:sp>
      <p:sp>
        <p:nvSpPr>
          <p:cNvPr id="7" name="Date Placeholder 6"/>
          <p:cNvSpPr>
            <a:spLocks noGrp="1"/>
          </p:cNvSpPr>
          <p:nvPr>
            <p:ph type="dt" sz="half" idx="12"/>
          </p:nvPr>
        </p:nvSpPr>
        <p:spPr>
          <a:xfrm>
            <a:off x="457200" y="6245225"/>
            <a:ext cx="2133600" cy="476250"/>
          </a:xfrm>
        </p:spPr>
        <p:txBody>
          <a:bodyPr rtlCol="0"/>
          <a:lstStyle>
            <a:lvl1pPr>
              <a:defRPr>
                <a:solidFill>
                  <a:schemeClr val="tx2">
                    <a:shade val="90000"/>
                  </a:schemeClr>
                </a:solidFill>
                <a:latin typeface="Rockwell" pitchFamily="18" charset="0"/>
                <a:ea typeface="+mn-ea"/>
                <a:cs typeface="+mn-cs"/>
              </a:defRPr>
            </a:lvl1pPr>
          </a:lstStyle>
          <a:p>
            <a:pPr>
              <a:defRPr/>
            </a:pPr>
            <a:endParaRPr lang="en-US"/>
          </a:p>
        </p:txBody>
      </p:sp>
    </p:spTree>
    <p:extLst>
      <p:ext uri="{BB962C8B-B14F-4D97-AF65-F5344CB8AC3E}">
        <p14:creationId xmlns:p14="http://schemas.microsoft.com/office/powerpoint/2010/main" val="348424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rtlCol="0">
            <a:normAutofit/>
          </a:bodyPr>
          <a:lstStyle/>
          <a:p>
            <a:pPr lvl="0"/>
            <a:endParaRPr lang="en-US" noProof="0" smtClean="0"/>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pPr>
              <a:defRPr/>
            </a:pPr>
            <a:fld id="{5AB90B2B-63B5-2942-9EA6-D2D64AE06422}" type="slidenum">
              <a:rPr lang="en-US" altLang="en-US"/>
              <a:pPr>
                <a:defRPr/>
              </a:pPr>
              <a:t>‹#›</a:t>
            </a:fld>
            <a:endParaRPr lang="en-US" altLang="en-US"/>
          </a:p>
        </p:txBody>
      </p:sp>
      <p:sp>
        <p:nvSpPr>
          <p:cNvPr id="7" name="Date Placeholder 6"/>
          <p:cNvSpPr>
            <a:spLocks noGrp="1"/>
          </p:cNvSpPr>
          <p:nvPr>
            <p:ph type="dt" sz="half" idx="12"/>
          </p:nvPr>
        </p:nvSpPr>
        <p:spPr>
          <a:xfrm>
            <a:off x="457200" y="6245225"/>
            <a:ext cx="2133600" cy="476250"/>
          </a:xfrm>
        </p:spPr>
        <p:txBody>
          <a:bodyPr rtlCol="0"/>
          <a:lstStyle>
            <a:lvl1pPr>
              <a:defRPr>
                <a:solidFill>
                  <a:schemeClr val="tx2">
                    <a:shade val="90000"/>
                  </a:schemeClr>
                </a:solidFill>
                <a:latin typeface="Rockwell" pitchFamily="18" charset="0"/>
                <a:ea typeface="+mn-ea"/>
                <a:cs typeface="+mn-cs"/>
              </a:defRPr>
            </a:lvl1pPr>
          </a:lstStyle>
          <a:p>
            <a:pPr>
              <a:defRPr/>
            </a:pPr>
            <a:endParaRPr lang="en-US"/>
          </a:p>
        </p:txBody>
      </p:sp>
    </p:spTree>
    <p:extLst>
      <p:ext uri="{BB962C8B-B14F-4D97-AF65-F5344CB8AC3E}">
        <p14:creationId xmlns:p14="http://schemas.microsoft.com/office/powerpoint/2010/main" val="1931057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4"/>
          </p:nvPr>
        </p:nvSpPr>
        <p:spPr>
          <a:xfrm>
            <a:off x="457200" y="6299200"/>
            <a:ext cx="1981200" cy="273050"/>
          </a:xfrm>
        </p:spPr>
        <p:txBody>
          <a:bodyPr/>
          <a:lstStyle>
            <a:lvl1pPr algn="l">
              <a:defRPr/>
            </a:lvl1pPr>
          </a:lstStyle>
          <a:p>
            <a:pPr>
              <a:defRPr/>
            </a:pPr>
            <a:fld id="{28DAD1B0-5BD8-7841-976B-0A7310AC8179}" type="datetime1">
              <a:rPr lang="en-US" altLang="en-US"/>
              <a:pPr>
                <a:defRPr/>
              </a:pPr>
              <a:t>2/8/2017</a:t>
            </a:fld>
            <a:endParaRPr lang="en-US" altLang="en-US"/>
          </a:p>
        </p:txBody>
      </p:sp>
      <p:sp>
        <p:nvSpPr>
          <p:cNvPr id="6" name="Footer Placeholder 4"/>
          <p:cNvSpPr>
            <a:spLocks noGrp="1"/>
          </p:cNvSpPr>
          <p:nvPr>
            <p:ph type="ftr" sz="quarter" idx="15"/>
          </p:nvPr>
        </p:nvSpPr>
        <p:spPr>
          <a:xfrm>
            <a:off x="3962400" y="6299200"/>
            <a:ext cx="3810000" cy="273050"/>
          </a:xfrm>
        </p:spPr>
        <p:txBody>
          <a:bodyPr/>
          <a:lstStyle>
            <a:lvl1pPr algn="l">
              <a:defRPr/>
            </a:lvl1pPr>
          </a:lstStyle>
          <a:p>
            <a:pPr>
              <a:defRPr/>
            </a:pPr>
            <a:endParaRPr lang="en-US"/>
          </a:p>
        </p:txBody>
      </p:sp>
      <p:sp>
        <p:nvSpPr>
          <p:cNvPr id="7" name="Slide Number Placeholder 5"/>
          <p:cNvSpPr>
            <a:spLocks noGrp="1"/>
          </p:cNvSpPr>
          <p:nvPr>
            <p:ph type="sldNum" sz="quarter" idx="16"/>
          </p:nvPr>
        </p:nvSpPr>
        <p:spPr>
          <a:xfrm>
            <a:off x="8264525" y="6311900"/>
            <a:ext cx="685800" cy="265113"/>
          </a:xfrm>
        </p:spPr>
        <p:txBody>
          <a:bodyPr/>
          <a:lstStyle>
            <a:lvl1pPr>
              <a:defRPr sz="1100">
                <a:latin typeface="Rockwell" charset="0"/>
              </a:defRPr>
            </a:lvl1pPr>
          </a:lstStyle>
          <a:p>
            <a:pPr>
              <a:defRPr/>
            </a:pPr>
            <a:fld id="{EA83462F-E7B6-C944-9034-AB9B7CAD4C66}" type="slidenum">
              <a:rPr lang="en-US" altLang="en-US"/>
              <a:pPr>
                <a:defRPr/>
              </a:pPr>
              <a:t>‹#›</a:t>
            </a:fld>
            <a:endParaRPr lang="en-US" altLang="en-US"/>
          </a:p>
        </p:txBody>
      </p:sp>
    </p:spTree>
    <p:extLst>
      <p:ext uri="{BB962C8B-B14F-4D97-AF65-F5344CB8AC3E}">
        <p14:creationId xmlns:p14="http://schemas.microsoft.com/office/powerpoint/2010/main" val="5373583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lIns="45720" tIns="0" rIns="45720" bIns="0" rtlCol="0" anchor="b">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tIns="0" rIns="45720" bIns="0" rtlCol="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84F14E3-AC4E-AF48-9449-5245B5272958}" type="datetime1">
              <a:rPr lang="en-US" altLang="en-US"/>
              <a:pPr>
                <a:defRPr/>
              </a:pPr>
              <a:t>2/8/2017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E81C49-77D5-5144-93FC-76B4DAAEC252}" type="slidenum">
              <a:rPr lang="en-US" altLang="en-US"/>
              <a:pPr>
                <a:defRPr/>
              </a:pPr>
              <a:t>‹#›</a:t>
            </a:fld>
            <a:endParaRPr lang="en-US" altLang="en-US"/>
          </a:p>
        </p:txBody>
      </p:sp>
    </p:spTree>
    <p:extLst>
      <p:ext uri="{BB962C8B-B14F-4D97-AF65-F5344CB8AC3E}">
        <p14:creationId xmlns:p14="http://schemas.microsoft.com/office/powerpoint/2010/main" val="121348979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fld id="{90BFF130-8976-D840-B7B9-DCA3946465E8}" type="datetime1">
              <a:rPr lang="en-US" altLang="en-US"/>
              <a:pPr>
                <a:defRPr/>
              </a:pPr>
              <a:t>2/8/2017</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1EE0E0FC-A43B-9644-8DF4-6186FB8CD584}" type="slidenum">
              <a:rPr lang="en-US" altLang="en-US"/>
              <a:pPr>
                <a:defRPr/>
              </a:pPr>
              <a:t>‹#›</a:t>
            </a:fld>
            <a:endParaRPr lang="en-US" altLang="en-US"/>
          </a:p>
        </p:txBody>
      </p:sp>
    </p:spTree>
    <p:extLst>
      <p:ext uri="{BB962C8B-B14F-4D97-AF65-F5344CB8AC3E}">
        <p14:creationId xmlns:p14="http://schemas.microsoft.com/office/powerpoint/2010/main" val="47082262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pSp>
        <p:nvGrpSpPr>
          <p:cNvPr id="5" name="Group 8"/>
          <p:cNvGrpSpPr>
            <a:grpSpLocks/>
          </p:cNvGrpSpPr>
          <p:nvPr/>
        </p:nvGrpSpPr>
        <p:grpSpPr bwMode="auto">
          <a:xfrm rot="-360000">
            <a:off x="654050" y="444500"/>
            <a:ext cx="5416550" cy="3630613"/>
            <a:chOff x="1524000" y="381000"/>
            <a:chExt cx="3657600" cy="4737978"/>
          </a:xfrm>
        </p:grpSpPr>
        <p:sp>
          <p:nvSpPr>
            <p:cNvPr id="6" name="Rectangle 5"/>
            <p:cNvSpPr>
              <a:spLocks noChangeArrowheads="1"/>
            </p:cNvSpPr>
            <p:nvPr userDrawn="1"/>
          </p:nvSpPr>
          <p:spPr bwMode="auto">
            <a:xfrm>
              <a:off x="1517602" y="367162"/>
              <a:ext cx="3657600" cy="4723475"/>
            </a:xfrm>
            <a:prstGeom prst="rect">
              <a:avLst/>
            </a:prstGeom>
            <a:solidFill>
              <a:schemeClr val="bg1"/>
            </a:solidFill>
            <a:ln w="19050">
              <a:solidFill>
                <a:schemeClr val="bg1"/>
              </a:solidFill>
              <a:miter lim="800000"/>
              <a:headEnd/>
              <a:tailEnd/>
            </a:ln>
            <a:effectLst>
              <a:outerShdw blurRad="50800" dist="38100" dir="2700000" algn="tl" rotWithShape="0">
                <a:srgbClr val="000000">
                  <a:alpha val="39998"/>
                </a:srgbClr>
              </a:outerShdw>
            </a:effectLst>
          </p:spPr>
          <p:txBody>
            <a:bodyPr anchor="ctr"/>
            <a:lstStyle/>
            <a:p>
              <a:pPr algn="ctr" eaLnBrk="1" hangingPunct="1">
                <a:defRPr/>
              </a:pPr>
              <a:endParaRPr>
                <a:solidFill>
                  <a:schemeClr val="lt1"/>
                </a:solidFill>
                <a:latin typeface="+mn-lt"/>
                <a:ea typeface="+mn-ea"/>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grpSp>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rtlCol="0">
            <a:normAutofit/>
          </a:bodyPr>
          <a:lstStyle>
            <a:lvl1pPr>
              <a:buNone/>
              <a:defRPr/>
            </a:lvl1pPr>
          </a:lstStyle>
          <a:p>
            <a:pPr lvl="0"/>
            <a:r>
              <a:rPr lang="en-US" noProof="0" smtClean="0"/>
              <a:t>Drag picture to placeholder or click icon to add</a:t>
            </a:r>
            <a:endParaRPr noProof="0"/>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6"/>
          </p:nvPr>
        </p:nvSpPr>
        <p:spPr/>
        <p:txBody>
          <a:bodyPr/>
          <a:lstStyle>
            <a:lvl1pPr>
              <a:defRPr/>
            </a:lvl1pPr>
          </a:lstStyle>
          <a:p>
            <a:pPr>
              <a:defRPr/>
            </a:pPr>
            <a:fld id="{3C0D1663-730E-414A-809C-43B0C638270B}" type="datetime1">
              <a:rPr lang="en-US" altLang="en-US"/>
              <a:pPr>
                <a:defRPr/>
              </a:pPr>
              <a:t>2/8/2017</a:t>
            </a:fld>
            <a:endParaRPr lang="en-US" alt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pPr>
              <a:defRPr/>
            </a:pPr>
            <a:fld id="{9B3C65F2-73D0-134F-A39A-0EBFD9C07EE2}" type="slidenum">
              <a:rPr lang="en-US" altLang="en-US"/>
              <a:pPr>
                <a:defRPr/>
              </a:pPr>
              <a:t>‹#›</a:t>
            </a:fld>
            <a:endParaRPr lang="en-US" altLang="en-US"/>
          </a:p>
        </p:txBody>
      </p:sp>
    </p:spTree>
    <p:extLst>
      <p:ext uri="{BB962C8B-B14F-4D97-AF65-F5344CB8AC3E}">
        <p14:creationId xmlns:p14="http://schemas.microsoft.com/office/powerpoint/2010/main" val="178601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F2A2EEE2-8554-E24D-982C-92979DF2B6EB}" type="datetime1">
              <a:rPr lang="en-US" altLang="en-US"/>
              <a:pPr>
                <a:defRPr/>
              </a:pPr>
              <a:t>2/8/2017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10E266-AA84-084F-B3E8-7CDE0EFBB44B}" type="slidenum">
              <a:rPr lang="en-US" altLang="en-US"/>
              <a:pPr>
                <a:defRPr/>
              </a:pPr>
              <a:t>‹#›</a:t>
            </a:fld>
            <a:endParaRPr lang="en-US" altLang="en-US"/>
          </a:p>
        </p:txBody>
      </p:sp>
    </p:spTree>
    <p:extLst>
      <p:ext uri="{BB962C8B-B14F-4D97-AF65-F5344CB8AC3E}">
        <p14:creationId xmlns:p14="http://schemas.microsoft.com/office/powerpoint/2010/main" val="908645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6488"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mparison-Underl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6488" y="1897063"/>
            <a:ext cx="32289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Date Placeholder 6"/>
          <p:cNvSpPr>
            <a:spLocks noGrp="1"/>
          </p:cNvSpPr>
          <p:nvPr>
            <p:ph type="dt" sz="half" idx="10"/>
          </p:nvPr>
        </p:nvSpPr>
        <p:spPr/>
        <p:txBody>
          <a:bodyPr/>
          <a:lstStyle>
            <a:lvl1pPr>
              <a:defRPr/>
            </a:lvl1pPr>
          </a:lstStyle>
          <a:p>
            <a:pPr>
              <a:defRPr/>
            </a:pPr>
            <a:fld id="{EEE01A43-DBD5-154A-BB5A-D7AC72AFCD92}" type="datetime1">
              <a:rPr lang="en-US" altLang="en-US"/>
              <a:pPr>
                <a:defRPr/>
              </a:pPr>
              <a:t>2/8/2017</a:t>
            </a:fld>
            <a:endParaRPr lang="en-US" alt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6D51C0F8-924D-FF46-8725-37D2717DFE4F}" type="slidenum">
              <a:rPr lang="en-US" altLang="en-US"/>
              <a:pPr>
                <a:defRPr/>
              </a:pPr>
              <a:t>‹#›</a:t>
            </a:fld>
            <a:endParaRPr lang="en-US" altLang="en-US"/>
          </a:p>
        </p:txBody>
      </p:sp>
    </p:spTree>
    <p:extLst>
      <p:ext uri="{BB962C8B-B14F-4D97-AF65-F5344CB8AC3E}">
        <p14:creationId xmlns:p14="http://schemas.microsoft.com/office/powerpoint/2010/main" val="91419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p:txBody>
          <a:bodyPr/>
          <a:lstStyle>
            <a:lvl1pPr>
              <a:defRPr/>
            </a:lvl1pPr>
          </a:lstStyle>
          <a:p>
            <a:pPr>
              <a:defRPr/>
            </a:pPr>
            <a:fld id="{CE94956F-A269-6E43-B92B-2285F4F5EAAF}" type="datetime1">
              <a:rPr lang="en-US" altLang="en-US"/>
              <a:pPr>
                <a:defRPr/>
              </a:pPr>
              <a:t>2/8/2017</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AA52AC33-20C2-5C4A-9904-09643AB64208}" type="slidenum">
              <a:rPr lang="en-US" altLang="en-US"/>
              <a:pPr>
                <a:defRPr/>
              </a:pPr>
              <a:t>‹#›</a:t>
            </a:fld>
            <a:endParaRPr lang="en-US" altLang="en-US"/>
          </a:p>
        </p:txBody>
      </p:sp>
    </p:spTree>
    <p:extLst>
      <p:ext uri="{BB962C8B-B14F-4D97-AF65-F5344CB8AC3E}">
        <p14:creationId xmlns:p14="http://schemas.microsoft.com/office/powerpoint/2010/main" val="85167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503238"/>
            <a:ext cx="73136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914400" y="1735138"/>
            <a:ext cx="7313613"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7662863" y="6315075"/>
            <a:ext cx="1295400" cy="2651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latin typeface="Rockwell" charset="0"/>
              </a:defRPr>
            </a:lvl1pPr>
          </a:lstStyle>
          <a:p>
            <a:pPr>
              <a:defRPr/>
            </a:pPr>
            <a:fld id="{D14FC880-1232-B74F-A703-374EEA4C9EFF}" type="datetime1">
              <a:rPr lang="en-US" altLang="en-US"/>
              <a:pPr>
                <a:defRPr/>
              </a:pPr>
              <a:t>2/8/2017</a:t>
            </a:fld>
            <a:endParaRPr lang="en-US" altLang="en-US"/>
          </a:p>
        </p:txBody>
      </p:sp>
      <p:sp>
        <p:nvSpPr>
          <p:cNvPr id="5" name="Footer Placeholder 4"/>
          <p:cNvSpPr>
            <a:spLocks noGrp="1"/>
          </p:cNvSpPr>
          <p:nvPr>
            <p:ph type="ftr" sz="quarter" idx="3"/>
          </p:nvPr>
        </p:nvSpPr>
        <p:spPr>
          <a:xfrm>
            <a:off x="3943350" y="6305550"/>
            <a:ext cx="3717925" cy="258763"/>
          </a:xfrm>
          <a:prstGeom prst="rect">
            <a:avLst/>
          </a:prstGeom>
        </p:spPr>
        <p:txBody>
          <a:bodyPr vert="horz" lIns="91440" tIns="45720" rIns="91440" bIns="45720" rtlCol="0" anchor="ctr"/>
          <a:lstStyle>
            <a:lvl1pPr algn="r" eaLnBrk="1" hangingPunct="1">
              <a:defRPr sz="1100">
                <a:solidFill>
                  <a:schemeClr val="tx1"/>
                </a:solidFill>
                <a:latin typeface="Rockwell" pitchFamily="18"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7521575" y="5476875"/>
            <a:ext cx="1482725" cy="8509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200">
                <a:latin typeface="Impact" charset="0"/>
              </a:defRPr>
            </a:lvl1pPr>
          </a:lstStyle>
          <a:p>
            <a:pPr>
              <a:defRPr/>
            </a:pPr>
            <a:fld id="{1C23B2FB-BC44-414C-8F94-64CF39DCBD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93" r:id="rId1"/>
    <p:sldLayoutId id="2147485185" r:id="rId2"/>
    <p:sldLayoutId id="2147485194" r:id="rId3"/>
    <p:sldLayoutId id="2147485195" r:id="rId4"/>
    <p:sldLayoutId id="2147485196" r:id="rId5"/>
    <p:sldLayoutId id="2147485197" r:id="rId6"/>
    <p:sldLayoutId id="2147485186" r:id="rId7"/>
    <p:sldLayoutId id="2147485198" r:id="rId8"/>
    <p:sldLayoutId id="2147485187" r:id="rId9"/>
    <p:sldLayoutId id="2147485188" r:id="rId10"/>
    <p:sldLayoutId id="2147485189" r:id="rId11"/>
    <p:sldLayoutId id="2147485190" r:id="rId12"/>
    <p:sldLayoutId id="2147485191" r:id="rId13"/>
    <p:sldLayoutId id="2147485192" r:id="rId14"/>
    <p:sldLayoutId id="2147485199" r:id="rId15"/>
    <p:sldLayoutId id="2147485200" r:id="rId16"/>
    <p:sldLayoutId id="2147485201" r:id="rId17"/>
    <p:sldLayoutId id="2147485202" r:id="rId18"/>
    <p:sldLayoutId id="2147485203" r:id="rId19"/>
    <p:sldLayoutId id="2147485204" r:id="rId20"/>
    <p:sldLayoutId id="2147485205" r:id="rId21"/>
    <p:sldLayoutId id="2147485206" r:id="rId22"/>
    <p:sldLayoutId id="2147485207" r:id="rId23"/>
  </p:sldLayoutIdLst>
  <p:txStyles>
    <p:titleStyle>
      <a:lvl1pPr algn="ctr" rtl="0" eaLnBrk="0" fontAlgn="base" hangingPunct="0">
        <a:spcBef>
          <a:spcPct val="0"/>
        </a:spcBef>
        <a:spcAft>
          <a:spcPct val="0"/>
        </a:spcAft>
        <a:defRPr sz="46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tx1"/>
          </a:solidFill>
          <a:latin typeface="Goudy Old Style" charset="0"/>
          <a:ea typeface="ＭＳ Ｐゴシック" charset="0"/>
          <a:cs typeface="ＭＳ Ｐゴシック" charset="0"/>
        </a:defRPr>
      </a:lvl2pPr>
      <a:lvl3pPr algn="ctr" rtl="0" eaLnBrk="0" fontAlgn="base" hangingPunct="0">
        <a:spcBef>
          <a:spcPct val="0"/>
        </a:spcBef>
        <a:spcAft>
          <a:spcPct val="0"/>
        </a:spcAft>
        <a:defRPr sz="4600">
          <a:solidFill>
            <a:schemeClr val="tx1"/>
          </a:solidFill>
          <a:latin typeface="Goudy Old Style" charset="0"/>
          <a:ea typeface="ＭＳ Ｐゴシック" charset="0"/>
          <a:cs typeface="ＭＳ Ｐゴシック" charset="0"/>
        </a:defRPr>
      </a:lvl3pPr>
      <a:lvl4pPr algn="ctr" rtl="0" eaLnBrk="0" fontAlgn="base" hangingPunct="0">
        <a:spcBef>
          <a:spcPct val="0"/>
        </a:spcBef>
        <a:spcAft>
          <a:spcPct val="0"/>
        </a:spcAft>
        <a:defRPr sz="4600">
          <a:solidFill>
            <a:schemeClr val="tx1"/>
          </a:solidFill>
          <a:latin typeface="Goudy Old Style" charset="0"/>
          <a:ea typeface="ＭＳ Ｐゴシック" charset="0"/>
          <a:cs typeface="ＭＳ Ｐゴシック" charset="0"/>
        </a:defRPr>
      </a:lvl4pPr>
      <a:lvl5pPr algn="ctr" rtl="0" eaLnBrk="0" fontAlgn="base" hangingPunct="0">
        <a:spcBef>
          <a:spcPct val="0"/>
        </a:spcBef>
        <a:spcAft>
          <a:spcPct val="0"/>
        </a:spcAft>
        <a:defRPr sz="4600">
          <a:solidFill>
            <a:schemeClr val="tx1"/>
          </a:solidFill>
          <a:latin typeface="Goudy Old Style" charset="0"/>
          <a:ea typeface="ＭＳ Ｐゴシック" charset="0"/>
          <a:cs typeface="ＭＳ Ｐゴシック" charset="0"/>
        </a:defRPr>
      </a:lvl5pPr>
      <a:lvl6pPr marL="457200" algn="ctr" rtl="0" fontAlgn="base">
        <a:spcBef>
          <a:spcPct val="0"/>
        </a:spcBef>
        <a:spcAft>
          <a:spcPct val="0"/>
        </a:spcAft>
        <a:defRPr sz="4600">
          <a:solidFill>
            <a:schemeClr val="tx1"/>
          </a:solidFill>
          <a:latin typeface="Goudy Old Style" charset="0"/>
          <a:ea typeface="ＭＳ Ｐゴシック" charset="0"/>
          <a:cs typeface="ＭＳ Ｐゴシック" charset="0"/>
        </a:defRPr>
      </a:lvl6pPr>
      <a:lvl7pPr marL="914400" algn="ctr" rtl="0" fontAlgn="base">
        <a:spcBef>
          <a:spcPct val="0"/>
        </a:spcBef>
        <a:spcAft>
          <a:spcPct val="0"/>
        </a:spcAft>
        <a:defRPr sz="4600">
          <a:solidFill>
            <a:schemeClr val="tx1"/>
          </a:solidFill>
          <a:latin typeface="Goudy Old Style" charset="0"/>
          <a:ea typeface="ＭＳ Ｐゴシック" charset="0"/>
          <a:cs typeface="ＭＳ Ｐゴシック" charset="0"/>
        </a:defRPr>
      </a:lvl7pPr>
      <a:lvl8pPr marL="1371600" algn="ctr" rtl="0" fontAlgn="base">
        <a:spcBef>
          <a:spcPct val="0"/>
        </a:spcBef>
        <a:spcAft>
          <a:spcPct val="0"/>
        </a:spcAft>
        <a:defRPr sz="4600">
          <a:solidFill>
            <a:schemeClr val="tx1"/>
          </a:solidFill>
          <a:latin typeface="Goudy Old Style" charset="0"/>
          <a:ea typeface="ＭＳ Ｐゴシック" charset="0"/>
          <a:cs typeface="ＭＳ Ｐゴシック" charset="0"/>
        </a:defRPr>
      </a:lvl8pPr>
      <a:lvl9pPr marL="1828800" algn="ctr" rtl="0" fontAlgn="base">
        <a:spcBef>
          <a:spcPct val="0"/>
        </a:spcBef>
        <a:spcAft>
          <a:spcPct val="0"/>
        </a:spcAft>
        <a:defRPr sz="4600">
          <a:solidFill>
            <a:schemeClr val="tx1"/>
          </a:solidFill>
          <a:latin typeface="Goudy Old Style" charset="0"/>
          <a:ea typeface="ＭＳ Ｐゴシック" charset="0"/>
          <a:cs typeface="ＭＳ Ｐゴシック" charset="0"/>
        </a:defRPr>
      </a:lvl9pPr>
    </p:titleStyle>
    <p:bodyStyle>
      <a:lvl1pPr marL="463550" indent="-463550" algn="l" rtl="0" eaLnBrk="0" fontAlgn="base" hangingPunct="0">
        <a:spcBef>
          <a:spcPts val="2000"/>
        </a:spcBef>
        <a:spcAft>
          <a:spcPct val="0"/>
        </a:spcAft>
        <a:buSzPct val="90000"/>
        <a:buBlip>
          <a:blip r:embed="rId25"/>
        </a:buBlip>
        <a:defRPr sz="2400" kern="1200">
          <a:solidFill>
            <a:schemeClr val="tx1"/>
          </a:solidFill>
          <a:latin typeface="+mn-lt"/>
          <a:ea typeface="ＭＳ Ｐゴシック" charset="0"/>
          <a:cs typeface="ＭＳ Ｐゴシック" charset="0"/>
        </a:defRPr>
      </a:lvl1pPr>
      <a:lvl2pPr marL="914400" indent="-457200" algn="l" rtl="0" eaLnBrk="0" fontAlgn="base" hangingPunct="0">
        <a:spcBef>
          <a:spcPts val="600"/>
        </a:spcBef>
        <a:spcAft>
          <a:spcPct val="0"/>
        </a:spcAft>
        <a:buSzPct val="90000"/>
        <a:buBlip>
          <a:blip r:embed="rId26"/>
        </a:buBlip>
        <a:defRPr sz="2200" kern="1200">
          <a:solidFill>
            <a:schemeClr val="tx1"/>
          </a:solidFill>
          <a:latin typeface="+mn-lt"/>
          <a:ea typeface="ＭＳ Ｐゴシック" charset="0"/>
          <a:cs typeface="+mn-cs"/>
        </a:defRPr>
      </a:lvl2pPr>
      <a:lvl3pPr marL="1255713" indent="-341313" algn="l" rtl="0" eaLnBrk="0" fontAlgn="base" hangingPunct="0">
        <a:spcBef>
          <a:spcPts val="600"/>
        </a:spcBef>
        <a:spcAft>
          <a:spcPct val="0"/>
        </a:spcAft>
        <a:buSzPct val="90000"/>
        <a:buBlip>
          <a:blip r:embed="rId27"/>
        </a:buBlip>
        <a:defRPr sz="2000" kern="1200">
          <a:solidFill>
            <a:schemeClr val="tx1"/>
          </a:solidFill>
          <a:latin typeface="+mn-lt"/>
          <a:ea typeface="ＭＳ Ｐゴシック" charset="0"/>
          <a:cs typeface="+mn-cs"/>
        </a:defRPr>
      </a:lvl3pPr>
      <a:lvl4pPr marL="1597025" indent="-341313" algn="l" rtl="0" eaLnBrk="0" fontAlgn="base" hangingPunct="0">
        <a:spcBef>
          <a:spcPts val="600"/>
        </a:spcBef>
        <a:spcAft>
          <a:spcPct val="0"/>
        </a:spcAft>
        <a:buSzPct val="90000"/>
        <a:buBlip>
          <a:blip r:embed="rId27"/>
        </a:buBlip>
        <a:defRPr kern="1200">
          <a:solidFill>
            <a:schemeClr val="tx1"/>
          </a:solidFill>
          <a:latin typeface="+mn-lt"/>
          <a:ea typeface="ＭＳ Ｐゴシック" charset="0"/>
          <a:cs typeface="+mn-cs"/>
        </a:defRPr>
      </a:lvl4pPr>
      <a:lvl5pPr marL="1938338" indent="-341313" algn="l" rtl="0" eaLnBrk="0" fontAlgn="base" hangingPunct="0">
        <a:spcBef>
          <a:spcPts val="600"/>
        </a:spcBef>
        <a:spcAft>
          <a:spcPct val="0"/>
        </a:spcAft>
        <a:buSzPct val="90000"/>
        <a:buBlip>
          <a:blip r:embed="rId27"/>
        </a:buBlip>
        <a:defRPr kern="1200">
          <a:solidFill>
            <a:schemeClr val="tx1"/>
          </a:solidFill>
          <a:latin typeface="+mn-lt"/>
          <a:ea typeface="ＭＳ Ｐゴシック" charset="0"/>
          <a:cs typeface="+mn-cs"/>
        </a:defRPr>
      </a:lvl5pPr>
      <a:lvl6pPr marL="2290763" indent="-344488" algn="l" defTabSz="914400" rtl="0" eaLnBrk="1" latinLnBrk="0" hangingPunct="1">
        <a:spcBef>
          <a:spcPct val="20000"/>
        </a:spcBef>
        <a:buSzPct val="90000"/>
        <a:buFontTx/>
        <a:buBlip>
          <a:blip r:embed="rId25"/>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7"/>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5"/>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6"/>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tiff"/><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hyperlink" Target="http://www.camboday.com/UnderstandingSex/healthsex/img/sex_sofa.jpg"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6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6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 Id="rId4" Type="http://schemas.openxmlformats.org/officeDocument/2006/relationships/image" Target="../media/image57.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09600" y="1447800"/>
            <a:ext cx="8001000" cy="1462088"/>
          </a:xfrm>
        </p:spPr>
        <p:txBody>
          <a:bodyPr/>
          <a:lstStyle/>
          <a:p>
            <a:pPr algn="ctr">
              <a:lnSpc>
                <a:spcPct val="100000"/>
              </a:lnSpc>
              <a:defRPr/>
            </a:pPr>
            <a:r>
              <a:rPr lang="en-US" sz="3600" b="1" dirty="0"/>
              <a:t>Transition Planning for </a:t>
            </a:r>
            <a:r>
              <a:rPr lang="en-US" sz="3600" b="1" dirty="0" err="1" smtClean="0"/>
              <a:t>Individualswith</a:t>
            </a:r>
            <a:r>
              <a:rPr lang="en-US" sz="3600" b="1" dirty="0" smtClean="0"/>
              <a:t> </a:t>
            </a:r>
            <a:r>
              <a:rPr lang="en-US" sz="3600" b="1" dirty="0"/>
              <a:t>ASD: Part 3 of 4: The Central Importance of Sexual Education in ASD</a:t>
            </a:r>
            <a:endParaRPr lang="en-US" sz="3600" b="1" dirty="0" smtClean="0">
              <a:solidFill>
                <a:srgbClr val="000000"/>
              </a:solidFill>
              <a:latin typeface="Cambria"/>
              <a:cs typeface="Cambria"/>
            </a:endParaRPr>
          </a:p>
        </p:txBody>
      </p:sp>
      <p:sp>
        <p:nvSpPr>
          <p:cNvPr id="5123" name="Rectangle 3"/>
          <p:cNvSpPr>
            <a:spLocks noGrp="1" noChangeArrowheads="1"/>
          </p:cNvSpPr>
          <p:nvPr>
            <p:ph type="subTitle" idx="1"/>
          </p:nvPr>
        </p:nvSpPr>
        <p:spPr>
          <a:xfrm>
            <a:off x="685800" y="3124200"/>
            <a:ext cx="7772400" cy="2743200"/>
          </a:xfrm>
        </p:spPr>
        <p:txBody>
          <a:bodyPr/>
          <a:lstStyle/>
          <a:p>
            <a:pPr algn="ctr">
              <a:lnSpc>
                <a:spcPct val="120000"/>
              </a:lnSpc>
              <a:defRPr/>
            </a:pPr>
            <a:r>
              <a:rPr lang="en-US" sz="3600" dirty="0" smtClean="0">
                <a:latin typeface="Cambria"/>
                <a:cs typeface="Cambria"/>
              </a:rPr>
              <a:t>Peter F. Gerhardt, </a:t>
            </a:r>
            <a:r>
              <a:rPr lang="en-US" sz="3600" dirty="0" err="1" smtClean="0">
                <a:latin typeface="Cambria"/>
                <a:cs typeface="Cambria"/>
              </a:rPr>
              <a:t>Ed.D</a:t>
            </a:r>
            <a:r>
              <a:rPr lang="en-US" sz="3600" dirty="0" smtClean="0">
                <a:latin typeface="Cambria"/>
                <a:cs typeface="Cambria"/>
              </a:rPr>
              <a:t>.</a:t>
            </a:r>
          </a:p>
          <a:p>
            <a:pPr algn="ctr">
              <a:lnSpc>
                <a:spcPct val="120000"/>
              </a:lnSpc>
              <a:defRPr/>
            </a:pPr>
            <a:r>
              <a:rPr lang="en-US" sz="3200" i="1" dirty="0" smtClean="0">
                <a:latin typeface="Cambria"/>
                <a:cs typeface="Cambria"/>
              </a:rPr>
              <a:t>Executive Director, The EPIC School</a:t>
            </a:r>
          </a:p>
          <a:p>
            <a:pPr algn="ctr">
              <a:lnSpc>
                <a:spcPct val="80000"/>
              </a:lnSpc>
              <a:defRPr/>
            </a:pPr>
            <a:endParaRPr lang="en-US" sz="3200" dirty="0" smtClean="0">
              <a:latin typeface="Cambria"/>
              <a:cs typeface="Cambria"/>
            </a:endParaRPr>
          </a:p>
          <a:p>
            <a:pPr>
              <a:lnSpc>
                <a:spcPct val="80000"/>
              </a:lnSpc>
              <a:defRPr/>
            </a:pPr>
            <a:endParaRPr lang="en-US" sz="2000" dirty="0" smtClean="0"/>
          </a:p>
          <a:p>
            <a:pPr>
              <a:lnSpc>
                <a:spcPct val="80000"/>
              </a:lnSpc>
              <a:defRPr/>
            </a:pPr>
            <a:endParaRPr lang="en-US" sz="2000" dirty="0" smtClean="0"/>
          </a:p>
        </p:txBody>
      </p:sp>
      <p:graphicFrame>
        <p:nvGraphicFramePr>
          <p:cNvPr id="29699" name="Object 4"/>
          <p:cNvGraphicFramePr>
            <a:graphicFrameLocks noChangeAspect="1"/>
          </p:cNvGraphicFramePr>
          <p:nvPr/>
        </p:nvGraphicFramePr>
        <p:xfrm>
          <a:off x="6911975" y="228600"/>
          <a:ext cx="1851025" cy="838200"/>
        </p:xfrm>
        <a:graphic>
          <a:graphicData uri="http://schemas.openxmlformats.org/presentationml/2006/ole">
            <mc:AlternateContent xmlns:mc="http://schemas.openxmlformats.org/markup-compatibility/2006">
              <mc:Choice xmlns:v="urn:schemas-microsoft-com:vml" Requires="v">
                <p:oleObj spid="_x0000_s29734" name="Photo Editor Photo" r:id="rId4" imgW="16003387" imgH="8337003" progId="">
                  <p:embed/>
                </p:oleObj>
              </mc:Choice>
              <mc:Fallback>
                <p:oleObj name="Photo Editor Photo" r:id="rId4" imgW="16003387" imgH="8337003"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1975" y="228600"/>
                        <a:ext cx="18510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970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495800"/>
            <a:ext cx="5524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304800"/>
            <a:ext cx="7313613" cy="868362"/>
          </a:xfrm>
        </p:spPr>
        <p:txBody>
          <a:bodyPr/>
          <a:lstStyle/>
          <a:p>
            <a:r>
              <a:rPr lang="en-US" dirty="0" smtClean="0">
                <a:latin typeface="Cambria" charset="0"/>
                <a:ea typeface="Cambria" charset="0"/>
                <a:cs typeface="Cambria" charset="0"/>
              </a:rPr>
              <a:t>We are Sexual </a:t>
            </a:r>
            <a:r>
              <a:rPr lang="en-US" dirty="0">
                <a:latin typeface="Cambria" charset="0"/>
                <a:ea typeface="Cambria" charset="0"/>
                <a:cs typeface="Cambria" charset="0"/>
              </a:rPr>
              <a:t>B</a:t>
            </a:r>
            <a:r>
              <a:rPr lang="en-US" dirty="0" smtClean="0">
                <a:latin typeface="Cambria" charset="0"/>
                <a:ea typeface="Cambria" charset="0"/>
                <a:cs typeface="Cambria" charset="0"/>
              </a:rPr>
              <a:t>eings</a:t>
            </a:r>
            <a:endParaRPr lang="en-US" dirty="0">
              <a:latin typeface="Cambria" charset="0"/>
              <a:ea typeface="Cambria" charset="0"/>
              <a:cs typeface="Cambria" charset="0"/>
            </a:endParaRPr>
          </a:p>
        </p:txBody>
      </p:sp>
      <p:sp>
        <p:nvSpPr>
          <p:cNvPr id="3" name="Content Placeholder 2"/>
          <p:cNvSpPr>
            <a:spLocks noGrp="1"/>
          </p:cNvSpPr>
          <p:nvPr>
            <p:ph idx="1"/>
          </p:nvPr>
        </p:nvSpPr>
        <p:spPr>
          <a:xfrm>
            <a:off x="532605" y="1187449"/>
            <a:ext cx="8077200" cy="4056062"/>
          </a:xfrm>
        </p:spPr>
        <p:txBody>
          <a:bodyPr/>
          <a:lstStyle/>
          <a:p>
            <a:pPr marL="0" indent="0">
              <a:buNone/>
            </a:pPr>
            <a:r>
              <a:rPr lang="en-US" dirty="0" smtClean="0">
                <a:latin typeface="Cambria" charset="0"/>
                <a:ea typeface="Cambria" charset="0"/>
                <a:cs typeface="Cambria" charset="0"/>
              </a:rPr>
              <a:t>Typical children are taught many </a:t>
            </a:r>
            <a:r>
              <a:rPr lang="en-US" dirty="0">
                <a:latin typeface="Cambria" charset="0"/>
                <a:ea typeface="Cambria" charset="0"/>
                <a:cs typeface="Cambria" charset="0"/>
              </a:rPr>
              <a:t>things about </a:t>
            </a:r>
            <a:r>
              <a:rPr lang="en-US" dirty="0" smtClean="0">
                <a:latin typeface="Cambria" charset="0"/>
                <a:ea typeface="Cambria" charset="0"/>
                <a:cs typeface="Cambria" charset="0"/>
              </a:rPr>
              <a:t>their own sexuality from the </a:t>
            </a:r>
            <a:r>
              <a:rPr lang="en-US" dirty="0">
                <a:latin typeface="Cambria" charset="0"/>
                <a:ea typeface="Cambria" charset="0"/>
                <a:cs typeface="Cambria" charset="0"/>
              </a:rPr>
              <a:t>day they were born. </a:t>
            </a:r>
            <a:r>
              <a:rPr lang="en-US" dirty="0" smtClean="0">
                <a:latin typeface="Cambria" charset="0"/>
                <a:ea typeface="Cambria" charset="0"/>
                <a:cs typeface="Cambria" charset="0"/>
              </a:rPr>
              <a:t>For example, they learn: </a:t>
            </a:r>
            <a:endParaRPr lang="en-US" dirty="0" smtClean="0">
              <a:effectLst/>
              <a:latin typeface="Cambria" charset="0"/>
              <a:ea typeface="Cambria" charset="0"/>
              <a:cs typeface="Cambria" charset="0"/>
            </a:endParaRPr>
          </a:p>
          <a:p>
            <a:pPr lvl="1">
              <a:buFont typeface="Wingdings" charset="2"/>
              <a:buChar char="q"/>
            </a:pPr>
            <a:r>
              <a:rPr lang="en-US" sz="2400" dirty="0" smtClean="0">
                <a:latin typeface="Cambria" charset="0"/>
                <a:ea typeface="Cambria" charset="0"/>
                <a:cs typeface="Cambria" charset="0"/>
              </a:rPr>
              <a:t>How they </a:t>
            </a:r>
            <a:r>
              <a:rPr lang="en-US" sz="2400" dirty="0">
                <a:latin typeface="Cambria" charset="0"/>
                <a:ea typeface="Cambria" charset="0"/>
                <a:cs typeface="Cambria" charset="0"/>
              </a:rPr>
              <a:t>are touched by others; </a:t>
            </a:r>
            <a:endParaRPr lang="en-US" dirty="0">
              <a:latin typeface="Cambria" charset="0"/>
              <a:ea typeface="Cambria" charset="0"/>
              <a:cs typeface="Cambria" charset="0"/>
            </a:endParaRPr>
          </a:p>
          <a:p>
            <a:pPr lvl="1">
              <a:buFont typeface="Wingdings" charset="2"/>
              <a:buChar char="q"/>
            </a:pPr>
            <a:r>
              <a:rPr lang="en-US" sz="2400" dirty="0">
                <a:latin typeface="Cambria" charset="0"/>
                <a:ea typeface="Cambria" charset="0"/>
                <a:cs typeface="Cambria" charset="0"/>
              </a:rPr>
              <a:t>T</a:t>
            </a:r>
            <a:r>
              <a:rPr lang="en-US" sz="2400" dirty="0" smtClean="0">
                <a:latin typeface="Cambria" charset="0"/>
                <a:ea typeface="Cambria" charset="0"/>
                <a:cs typeface="Cambria" charset="0"/>
              </a:rPr>
              <a:t>he </a:t>
            </a:r>
            <a:r>
              <a:rPr lang="en-US" sz="2400" dirty="0">
                <a:latin typeface="Cambria" charset="0"/>
                <a:ea typeface="Cambria" charset="0"/>
                <a:cs typeface="Cambria" charset="0"/>
              </a:rPr>
              <a:t>way their bodies feel to them; </a:t>
            </a:r>
            <a:endParaRPr lang="en-US" dirty="0" smtClean="0">
              <a:effectLst/>
              <a:latin typeface="Cambria" charset="0"/>
              <a:ea typeface="Cambria" charset="0"/>
              <a:cs typeface="Cambria" charset="0"/>
            </a:endParaRPr>
          </a:p>
          <a:p>
            <a:pPr lvl="1">
              <a:buFont typeface="Wingdings" charset="2"/>
              <a:buChar char="q"/>
            </a:pPr>
            <a:r>
              <a:rPr lang="en-US" sz="2400" dirty="0">
                <a:latin typeface="Cambria" charset="0"/>
                <a:ea typeface="Cambria" charset="0"/>
                <a:cs typeface="Cambria" charset="0"/>
              </a:rPr>
              <a:t>W</a:t>
            </a:r>
            <a:r>
              <a:rPr lang="en-US" sz="2400" dirty="0" smtClean="0">
                <a:latin typeface="Cambria" charset="0"/>
                <a:ea typeface="Cambria" charset="0"/>
                <a:cs typeface="Cambria" charset="0"/>
              </a:rPr>
              <a:t>hat their </a:t>
            </a:r>
            <a:r>
              <a:rPr lang="en-US" sz="2400" dirty="0">
                <a:latin typeface="Cambria" charset="0"/>
                <a:ea typeface="Cambria" charset="0"/>
                <a:cs typeface="Cambria" charset="0"/>
              </a:rPr>
              <a:t>family believes is okay and not okay to do; </a:t>
            </a:r>
            <a:endParaRPr lang="en-US" sz="2400" dirty="0" smtClean="0">
              <a:latin typeface="Cambria" charset="0"/>
              <a:ea typeface="Cambria" charset="0"/>
              <a:cs typeface="Cambria" charset="0"/>
            </a:endParaRPr>
          </a:p>
          <a:p>
            <a:pPr lvl="1">
              <a:buFont typeface="Wingdings" charset="2"/>
              <a:buChar char="q"/>
            </a:pPr>
            <a:r>
              <a:rPr lang="en-US" dirty="0">
                <a:latin typeface="Cambria" charset="0"/>
                <a:ea typeface="Cambria" charset="0"/>
                <a:cs typeface="Cambria" charset="0"/>
              </a:rPr>
              <a:t>T</a:t>
            </a:r>
            <a:r>
              <a:rPr lang="en-US" sz="2400" dirty="0" smtClean="0">
                <a:latin typeface="Cambria" charset="0"/>
                <a:ea typeface="Cambria" charset="0"/>
                <a:cs typeface="Cambria" charset="0"/>
              </a:rPr>
              <a:t>he </a:t>
            </a:r>
            <a:r>
              <a:rPr lang="en-US" sz="2400" dirty="0">
                <a:latin typeface="Cambria" charset="0"/>
                <a:ea typeface="Cambria" charset="0"/>
                <a:cs typeface="Cambria" charset="0"/>
              </a:rPr>
              <a:t>words that family members use (and don’t use) to refer to parts of the </a:t>
            </a:r>
            <a:r>
              <a:rPr lang="en-US" sz="2400" dirty="0" smtClean="0">
                <a:latin typeface="Cambria" charset="0"/>
                <a:ea typeface="Cambria" charset="0"/>
                <a:cs typeface="Cambria" charset="0"/>
              </a:rPr>
              <a:t>body</a:t>
            </a:r>
            <a:r>
              <a:rPr lang="en-US" sz="2400" dirty="0">
                <a:latin typeface="Cambria" charset="0"/>
                <a:ea typeface="Cambria" charset="0"/>
                <a:cs typeface="Cambria" charset="0"/>
              </a:rPr>
              <a:t>; and </a:t>
            </a:r>
            <a:endParaRPr lang="en-US" dirty="0">
              <a:latin typeface="Cambria" charset="0"/>
              <a:ea typeface="Cambria" charset="0"/>
              <a:cs typeface="Cambria" charset="0"/>
            </a:endParaRPr>
          </a:p>
          <a:p>
            <a:pPr lvl="1">
              <a:buFont typeface="Wingdings" charset="2"/>
              <a:buChar char="q"/>
            </a:pPr>
            <a:r>
              <a:rPr lang="en-US" sz="2400" dirty="0" smtClean="0">
                <a:latin typeface="Cambria" charset="0"/>
                <a:ea typeface="Cambria" charset="0"/>
                <a:cs typeface="Cambria" charset="0"/>
              </a:rPr>
              <a:t>From watching </a:t>
            </a:r>
            <a:r>
              <a:rPr lang="en-US" sz="2400" dirty="0">
                <a:latin typeface="Cambria" charset="0"/>
                <a:ea typeface="Cambria" charset="0"/>
                <a:cs typeface="Cambria" charset="0"/>
              </a:rPr>
              <a:t>the relationships around them. </a:t>
            </a:r>
            <a:endParaRPr lang="en-US" dirty="0" smtClean="0">
              <a:effectLst/>
              <a:latin typeface="Cambria" charset="0"/>
              <a:ea typeface="Cambria" charset="0"/>
              <a:cs typeface="Cambria" charset="0"/>
            </a:endParaRPr>
          </a:p>
          <a:p>
            <a:pPr>
              <a:buFont typeface="Wingdings" charset="2"/>
              <a:buChar char="q"/>
            </a:pPr>
            <a:r>
              <a:rPr lang="en-US" sz="2600" dirty="0" smtClean="0">
                <a:latin typeface="Cambria" charset="0"/>
                <a:ea typeface="Cambria" charset="0"/>
                <a:cs typeface="Cambria" charset="0"/>
              </a:rPr>
              <a:t>In addition, as they grow they acquire a </a:t>
            </a:r>
            <a:r>
              <a:rPr lang="en-US" sz="2600" dirty="0">
                <a:latin typeface="Cambria" charset="0"/>
                <a:ea typeface="Cambria" charset="0"/>
                <a:cs typeface="Cambria" charset="0"/>
              </a:rPr>
              <a:t>great deal from outside </a:t>
            </a:r>
            <a:r>
              <a:rPr lang="en-US" sz="2600" dirty="0" smtClean="0">
                <a:latin typeface="Cambria" charset="0"/>
                <a:ea typeface="Cambria" charset="0"/>
                <a:cs typeface="Cambria" charset="0"/>
              </a:rPr>
              <a:t>sources including television</a:t>
            </a:r>
            <a:r>
              <a:rPr lang="en-US" sz="2600" dirty="0">
                <a:latin typeface="Cambria" charset="0"/>
                <a:ea typeface="Cambria" charset="0"/>
                <a:cs typeface="Cambria" charset="0"/>
              </a:rPr>
              <a:t>, </a:t>
            </a:r>
            <a:r>
              <a:rPr lang="en-US" sz="2600" dirty="0" smtClean="0">
                <a:latin typeface="Cambria" charset="0"/>
                <a:ea typeface="Cambria" charset="0"/>
                <a:cs typeface="Cambria" charset="0"/>
              </a:rPr>
              <a:t>music</a:t>
            </a:r>
            <a:r>
              <a:rPr lang="en-US" sz="2600" dirty="0">
                <a:latin typeface="Cambria" charset="0"/>
                <a:ea typeface="Cambria" charset="0"/>
                <a:cs typeface="Cambria" charset="0"/>
              </a:rPr>
              <a:t>, </a:t>
            </a:r>
            <a:r>
              <a:rPr lang="en-US" sz="2600" dirty="0" smtClean="0">
                <a:latin typeface="Cambria" charset="0"/>
                <a:ea typeface="Cambria" charset="0"/>
                <a:cs typeface="Cambria" charset="0"/>
              </a:rPr>
              <a:t>friends and their interactions </a:t>
            </a:r>
            <a:r>
              <a:rPr lang="en-US" sz="2600" dirty="0">
                <a:latin typeface="Cambria" charset="0"/>
                <a:ea typeface="Cambria" charset="0"/>
                <a:cs typeface="Cambria" charset="0"/>
              </a:rPr>
              <a:t>with the world around them. </a:t>
            </a:r>
            <a:endParaRPr lang="en-US" dirty="0" smtClean="0">
              <a:effectLst/>
              <a:latin typeface="Cambria" charset="0"/>
              <a:ea typeface="Cambria" charset="0"/>
              <a:cs typeface="Cambria" charset="0"/>
            </a:endParaRPr>
          </a:p>
          <a:p>
            <a:pPr>
              <a:buFont typeface="Wingdings" charset="2"/>
              <a:buChar char="q"/>
            </a:pPr>
            <a:endParaRPr lang="en-US" dirty="0">
              <a:latin typeface="Cambria" charset="0"/>
              <a:ea typeface="Cambria" charset="0"/>
              <a:cs typeface="Cambria" charset="0"/>
            </a:endParaRPr>
          </a:p>
        </p:txBody>
      </p:sp>
    </p:spTree>
    <p:extLst>
      <p:ext uri="{BB962C8B-B14F-4D97-AF65-F5344CB8AC3E}">
        <p14:creationId xmlns:p14="http://schemas.microsoft.com/office/powerpoint/2010/main" val="1022148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5555456"/>
            <a:ext cx="6477002" cy="868362"/>
          </a:xfrm>
        </p:spPr>
        <p:txBody>
          <a:bodyPr/>
          <a:lstStyle/>
          <a:p>
            <a:r>
              <a:rPr lang="en-US" dirty="0" smtClean="0">
                <a:latin typeface="Cambria" charset="0"/>
                <a:ea typeface="Cambria" charset="0"/>
                <a:cs typeface="Cambria" charset="0"/>
              </a:rPr>
              <a:t>And, yes, we can just ignore this nonsense</a:t>
            </a:r>
            <a:endParaRPr lang="en-US" dirty="0">
              <a:latin typeface="Cambria" charset="0"/>
              <a:ea typeface="Cambria" charset="0"/>
              <a:cs typeface="Cambria" charset="0"/>
            </a:endParaRPr>
          </a:p>
        </p:txBody>
      </p:sp>
      <p:pic>
        <p:nvPicPr>
          <p:cNvPr id="4" name="Content Placeholder 3"/>
          <p:cNvPicPr>
            <a:picLocks noGrp="1" noChangeAspect="1"/>
          </p:cNvPicPr>
          <p:nvPr>
            <p:ph idx="1"/>
          </p:nvPr>
        </p:nvPicPr>
        <p:blipFill>
          <a:blip r:embed="rId2"/>
          <a:stretch>
            <a:fillRect/>
          </a:stretch>
        </p:blipFill>
        <p:spPr>
          <a:xfrm>
            <a:off x="228600" y="417513"/>
            <a:ext cx="7543800" cy="4741862"/>
          </a:xfrm>
          <a:prstGeom prst="rect">
            <a:avLst/>
          </a:prstGeom>
        </p:spPr>
      </p:pic>
      <p:pic>
        <p:nvPicPr>
          <p:cNvPr id="5" name="Picture 4"/>
          <p:cNvPicPr>
            <a:picLocks noChangeAspect="1"/>
          </p:cNvPicPr>
          <p:nvPr/>
        </p:nvPicPr>
        <p:blipFill>
          <a:blip r:embed="rId3"/>
          <a:stretch>
            <a:fillRect/>
          </a:stretch>
        </p:blipFill>
        <p:spPr>
          <a:xfrm>
            <a:off x="7010399" y="3470275"/>
            <a:ext cx="2124075" cy="3378200"/>
          </a:xfrm>
          <a:prstGeom prst="rect">
            <a:avLst/>
          </a:prstGeom>
        </p:spPr>
      </p:pic>
    </p:spTree>
    <p:extLst>
      <p:ext uri="{BB962C8B-B14F-4D97-AF65-F5344CB8AC3E}">
        <p14:creationId xmlns:p14="http://schemas.microsoft.com/office/powerpoint/2010/main" val="1852050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52328509"/>
              </p:ext>
            </p:extLst>
          </p:nvPr>
        </p:nvGraphicFramePr>
        <p:xfrm>
          <a:off x="152400" y="152400"/>
          <a:ext cx="8839201" cy="6009987"/>
        </p:xfrm>
        <a:graphic>
          <a:graphicData uri="http://schemas.openxmlformats.org/drawingml/2006/table">
            <a:tbl>
              <a:tblPr>
                <a:tableStyleId>{2D5ABB26-0587-4C30-8999-92F81FD0307C}</a:tableStyleId>
              </a:tblPr>
              <a:tblGrid>
                <a:gridCol w="2133600"/>
                <a:gridCol w="6705601"/>
              </a:tblGrid>
              <a:tr h="430485">
                <a:tc gridSpan="2">
                  <a:txBody>
                    <a:bodyPr/>
                    <a:lstStyle/>
                    <a:p>
                      <a:pPr algn="ctr"/>
                      <a:r>
                        <a:rPr lang="en-US" sz="2400" dirty="0" smtClean="0">
                          <a:effectLst/>
                          <a:latin typeface="Cambria" charset="0"/>
                          <a:ea typeface="Cambria" charset="0"/>
                          <a:cs typeface="Cambria" charset="0"/>
                        </a:rPr>
                        <a:t>Typical</a:t>
                      </a:r>
                      <a:r>
                        <a:rPr lang="en-US" sz="2400" baseline="0" dirty="0" smtClean="0">
                          <a:effectLst/>
                          <a:latin typeface="Cambria" charset="0"/>
                          <a:ea typeface="Cambria" charset="0"/>
                          <a:cs typeface="Cambria" charset="0"/>
                        </a:rPr>
                        <a:t> Sexual Development</a:t>
                      </a:r>
                      <a:endParaRPr lang="en-US" sz="2400" dirty="0">
                        <a:solidFill>
                          <a:schemeClr val="tx1"/>
                        </a:solidFill>
                        <a:effectLst/>
                        <a:latin typeface="Cambria" charset="0"/>
                        <a:ea typeface="Cambria" charset="0"/>
                        <a:cs typeface="Cambria" charset="0"/>
                      </a:endParaRPr>
                    </a:p>
                  </a:txBody>
                  <a:tcPr marL="64724" marR="64724" marT="32362" marB="32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1886566">
                <a:tc>
                  <a:txBody>
                    <a:bodyPr/>
                    <a:lstStyle/>
                    <a:p>
                      <a:r>
                        <a:rPr lang="en-US" sz="2000" dirty="0">
                          <a:effectLst/>
                          <a:latin typeface="Cambria" charset="0"/>
                          <a:ea typeface="Cambria" charset="0"/>
                          <a:cs typeface="Cambria" charset="0"/>
                        </a:rPr>
                        <a:t>Preschool children (less than 4 years) </a:t>
                      </a:r>
                    </a:p>
                  </a:txBody>
                  <a:tcPr marL="64724" marR="64724" marT="32362" marB="32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Tx/>
                        <a:buNone/>
                      </a:pPr>
                      <a:r>
                        <a:rPr lang="en-US" sz="1600" dirty="0">
                          <a:effectLst/>
                          <a:latin typeface="Cambria" charset="0"/>
                          <a:ea typeface="Cambria" charset="0"/>
                          <a:cs typeface="Cambria" charset="0"/>
                        </a:rPr>
                        <a:t>Exploring and touching private parts, in public and in private </a:t>
                      </a:r>
                    </a:p>
                    <a:p>
                      <a:pPr marL="0" indent="0">
                        <a:buFontTx/>
                        <a:buNone/>
                      </a:pPr>
                      <a:r>
                        <a:rPr lang="en-US" sz="1600" dirty="0">
                          <a:effectLst/>
                          <a:latin typeface="Cambria" charset="0"/>
                          <a:ea typeface="Cambria" charset="0"/>
                          <a:cs typeface="Cambria" charset="0"/>
                        </a:rPr>
                        <a:t>Rubbing private parts (with hand or against objects) </a:t>
                      </a:r>
                    </a:p>
                    <a:p>
                      <a:pPr marL="0" indent="0">
                        <a:buFontTx/>
                        <a:buNone/>
                      </a:pPr>
                      <a:r>
                        <a:rPr lang="en-US" sz="1600" dirty="0">
                          <a:effectLst/>
                          <a:latin typeface="Cambria" charset="0"/>
                          <a:ea typeface="Cambria" charset="0"/>
                          <a:cs typeface="Cambria" charset="0"/>
                        </a:rPr>
                        <a:t>Showing private parts to others </a:t>
                      </a:r>
                    </a:p>
                    <a:p>
                      <a:pPr marL="0" indent="0">
                        <a:buFontTx/>
                        <a:buNone/>
                      </a:pPr>
                      <a:r>
                        <a:rPr lang="en-US" sz="1600" dirty="0">
                          <a:effectLst/>
                          <a:latin typeface="Cambria" charset="0"/>
                          <a:ea typeface="Cambria" charset="0"/>
                          <a:cs typeface="Cambria" charset="0"/>
                        </a:rPr>
                        <a:t>Trying to touch mother’s or other women’s breasts </a:t>
                      </a:r>
                    </a:p>
                    <a:p>
                      <a:pPr marL="0" indent="0">
                        <a:buFontTx/>
                        <a:buNone/>
                      </a:pPr>
                      <a:r>
                        <a:rPr lang="en-US" sz="1600" dirty="0">
                          <a:effectLst/>
                          <a:latin typeface="Cambria" charset="0"/>
                          <a:ea typeface="Cambria" charset="0"/>
                          <a:cs typeface="Cambria" charset="0"/>
                        </a:rPr>
                        <a:t>Removing clothes and wanting to be naked </a:t>
                      </a:r>
                    </a:p>
                    <a:p>
                      <a:pPr marL="0" indent="0">
                        <a:buFontTx/>
                        <a:buNone/>
                      </a:pPr>
                      <a:r>
                        <a:rPr lang="en-US" sz="1600" dirty="0">
                          <a:effectLst/>
                          <a:latin typeface="Cambria" charset="0"/>
                          <a:ea typeface="Cambria" charset="0"/>
                          <a:cs typeface="Cambria" charset="0"/>
                        </a:rPr>
                        <a:t>Attempting to see other people when they are </a:t>
                      </a:r>
                      <a:r>
                        <a:rPr lang="en-US" sz="1600" dirty="0" smtClean="0">
                          <a:effectLst/>
                          <a:latin typeface="Cambria" charset="0"/>
                          <a:ea typeface="Cambria" charset="0"/>
                          <a:cs typeface="Cambria" charset="0"/>
                        </a:rPr>
                        <a:t>naked,</a:t>
                      </a:r>
                      <a:r>
                        <a:rPr lang="en-US" sz="1600" baseline="0" dirty="0" smtClean="0">
                          <a:effectLst/>
                          <a:latin typeface="Cambria" charset="0"/>
                          <a:ea typeface="Cambria" charset="0"/>
                          <a:cs typeface="Cambria" charset="0"/>
                        </a:rPr>
                        <a:t> </a:t>
                      </a:r>
                      <a:r>
                        <a:rPr lang="en-US" sz="1600" dirty="0" smtClean="0">
                          <a:effectLst/>
                          <a:latin typeface="Cambria" charset="0"/>
                          <a:ea typeface="Cambria" charset="0"/>
                          <a:cs typeface="Cambria" charset="0"/>
                        </a:rPr>
                        <a:t>undressing,</a:t>
                      </a:r>
                      <a:r>
                        <a:rPr lang="en-US" sz="1600" baseline="0" dirty="0" smtClean="0">
                          <a:effectLst/>
                          <a:latin typeface="Cambria" charset="0"/>
                          <a:ea typeface="Cambria" charset="0"/>
                          <a:cs typeface="Cambria" charset="0"/>
                        </a:rPr>
                        <a:t> or in </a:t>
                      </a:r>
                      <a:r>
                        <a:rPr lang="en-US" sz="1600" dirty="0" smtClean="0">
                          <a:effectLst/>
                          <a:latin typeface="Cambria" charset="0"/>
                          <a:ea typeface="Cambria" charset="0"/>
                          <a:cs typeface="Cambria" charset="0"/>
                        </a:rPr>
                        <a:t>bathroom</a:t>
                      </a:r>
                      <a:endParaRPr lang="en-US" sz="1600" dirty="0">
                        <a:effectLst/>
                        <a:latin typeface="Cambria" charset="0"/>
                        <a:ea typeface="Cambria" charset="0"/>
                        <a:cs typeface="Cambria" charset="0"/>
                      </a:endParaRPr>
                    </a:p>
                    <a:p>
                      <a:pPr marL="0" indent="0">
                        <a:buFontTx/>
                        <a:buNone/>
                      </a:pPr>
                      <a:r>
                        <a:rPr lang="en-US" sz="1600" dirty="0" smtClean="0">
                          <a:effectLst/>
                          <a:latin typeface="Cambria" charset="0"/>
                          <a:ea typeface="Cambria" charset="0"/>
                          <a:cs typeface="Cambria" charset="0"/>
                        </a:rPr>
                        <a:t>Talking to other </a:t>
                      </a:r>
                      <a:r>
                        <a:rPr lang="en-US" sz="1600" dirty="0">
                          <a:effectLst/>
                          <a:latin typeface="Cambria" charset="0"/>
                          <a:ea typeface="Cambria" charset="0"/>
                          <a:cs typeface="Cambria" charset="0"/>
                        </a:rPr>
                        <a:t>children </a:t>
                      </a:r>
                      <a:r>
                        <a:rPr lang="en-US" sz="1600" dirty="0" smtClean="0">
                          <a:effectLst/>
                          <a:latin typeface="Cambria" charset="0"/>
                          <a:ea typeface="Cambria" charset="0"/>
                          <a:cs typeface="Cambria" charset="0"/>
                        </a:rPr>
                        <a:t>about </a:t>
                      </a:r>
                      <a:r>
                        <a:rPr lang="en-US" sz="1600" dirty="0">
                          <a:effectLst/>
                          <a:latin typeface="Cambria" charset="0"/>
                          <a:ea typeface="Cambria" charset="0"/>
                          <a:cs typeface="Cambria" charset="0"/>
                        </a:rPr>
                        <a:t>bodily functions such as “poop” and “pee” </a:t>
                      </a:r>
                      <a:endParaRPr lang="en-US" sz="1600" dirty="0">
                        <a:solidFill>
                          <a:srgbClr val="0089FF"/>
                        </a:solidFill>
                        <a:effectLst/>
                        <a:latin typeface="Cambria" charset="0"/>
                        <a:ea typeface="Cambria" charset="0"/>
                        <a:cs typeface="Cambria" charset="0"/>
                      </a:endParaRPr>
                    </a:p>
                  </a:txBody>
                  <a:tcPr marL="64724" marR="64724" marT="32362" marB="32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87656">
                <a:tc>
                  <a:txBody>
                    <a:bodyPr/>
                    <a:lstStyle/>
                    <a:p>
                      <a:r>
                        <a:rPr lang="en-US" sz="2000" dirty="0">
                          <a:effectLst/>
                          <a:latin typeface="Cambria" charset="0"/>
                          <a:ea typeface="Cambria" charset="0"/>
                          <a:cs typeface="Cambria" charset="0"/>
                        </a:rPr>
                        <a:t>Young Children (approximately 4-6 years) </a:t>
                      </a:r>
                    </a:p>
                  </a:txBody>
                  <a:tcPr marL="64724" marR="64724" marT="32362" marB="32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Tx/>
                        <a:buNone/>
                      </a:pPr>
                      <a:r>
                        <a:rPr lang="en-US" sz="1600" dirty="0">
                          <a:effectLst/>
                          <a:latin typeface="Cambria" charset="0"/>
                          <a:ea typeface="Cambria" charset="0"/>
                          <a:cs typeface="Cambria" charset="0"/>
                        </a:rPr>
                        <a:t>Purposefully touching private parts (</a:t>
                      </a:r>
                      <a:r>
                        <a:rPr lang="en-US" sz="1600" dirty="0" smtClean="0">
                          <a:effectLst/>
                          <a:latin typeface="Cambria" charset="0"/>
                          <a:ea typeface="Cambria" charset="0"/>
                          <a:cs typeface="Cambria" charset="0"/>
                        </a:rPr>
                        <a:t>masturbation)in</a:t>
                      </a:r>
                      <a:r>
                        <a:rPr lang="en-US" sz="1600" baseline="0" dirty="0" smtClean="0">
                          <a:effectLst/>
                          <a:latin typeface="Cambria" charset="0"/>
                          <a:ea typeface="Cambria" charset="0"/>
                          <a:cs typeface="Cambria" charset="0"/>
                        </a:rPr>
                        <a:t> public and private </a:t>
                      </a:r>
                      <a:r>
                        <a:rPr lang="en-US" sz="1600" dirty="0" smtClean="0">
                          <a:effectLst/>
                          <a:latin typeface="Cambria" charset="0"/>
                          <a:ea typeface="Cambria" charset="0"/>
                          <a:cs typeface="Cambria" charset="0"/>
                        </a:rPr>
                        <a:t>Attempting </a:t>
                      </a:r>
                      <a:r>
                        <a:rPr lang="en-US" sz="1600" dirty="0">
                          <a:effectLst/>
                          <a:latin typeface="Cambria" charset="0"/>
                          <a:ea typeface="Cambria" charset="0"/>
                          <a:cs typeface="Cambria" charset="0"/>
                        </a:rPr>
                        <a:t>to see other people when they are naked or undressing </a:t>
                      </a:r>
                    </a:p>
                    <a:p>
                      <a:pPr>
                        <a:buFontTx/>
                        <a:buNone/>
                      </a:pPr>
                      <a:r>
                        <a:rPr lang="en-US" sz="1600" dirty="0">
                          <a:effectLst/>
                          <a:latin typeface="Cambria" charset="0"/>
                          <a:ea typeface="Cambria" charset="0"/>
                          <a:cs typeface="Cambria" charset="0"/>
                        </a:rPr>
                        <a:t>Mimicking dating behavior (such as kissing, or holding hands) </a:t>
                      </a:r>
                    </a:p>
                    <a:p>
                      <a:pPr>
                        <a:buFontTx/>
                        <a:buNone/>
                      </a:pPr>
                      <a:r>
                        <a:rPr lang="en-US" sz="1600" dirty="0">
                          <a:effectLst/>
                          <a:latin typeface="Cambria" charset="0"/>
                          <a:ea typeface="Cambria" charset="0"/>
                          <a:cs typeface="Cambria" charset="0"/>
                        </a:rPr>
                        <a:t>Talking about private parts and using “naughty” words, </a:t>
                      </a:r>
                      <a:r>
                        <a:rPr lang="en-US" sz="1600" dirty="0" smtClean="0">
                          <a:effectLst/>
                          <a:latin typeface="Cambria" charset="0"/>
                          <a:ea typeface="Cambria" charset="0"/>
                          <a:cs typeface="Cambria" charset="0"/>
                        </a:rPr>
                        <a:t>in absence</a:t>
                      </a:r>
                      <a:r>
                        <a:rPr lang="en-US" sz="1600" baseline="0" dirty="0" smtClean="0">
                          <a:effectLst/>
                          <a:latin typeface="Cambria" charset="0"/>
                          <a:ea typeface="Cambria" charset="0"/>
                          <a:cs typeface="Cambria" charset="0"/>
                        </a:rPr>
                        <a:t> of meaning </a:t>
                      </a:r>
                      <a:r>
                        <a:rPr lang="en-US" sz="1600" dirty="0" smtClean="0">
                          <a:effectLst/>
                          <a:latin typeface="Cambria" charset="0"/>
                          <a:ea typeface="Cambria" charset="0"/>
                          <a:cs typeface="Cambria" charset="0"/>
                        </a:rPr>
                        <a:t>Exploring </a:t>
                      </a:r>
                      <a:r>
                        <a:rPr lang="en-US" sz="1600" dirty="0">
                          <a:effectLst/>
                          <a:latin typeface="Cambria" charset="0"/>
                          <a:ea typeface="Cambria" charset="0"/>
                          <a:cs typeface="Cambria" charset="0"/>
                        </a:rPr>
                        <a:t>private parts with children their own age (such as “playing doctor”, “I’ll show you mine if you show me yours,” etc.) </a:t>
                      </a:r>
                      <a:endParaRPr lang="en-US" sz="1600" dirty="0">
                        <a:solidFill>
                          <a:srgbClr val="0089FF"/>
                        </a:solidFill>
                        <a:effectLst/>
                        <a:latin typeface="Cambria" charset="0"/>
                        <a:ea typeface="Cambria" charset="0"/>
                        <a:cs typeface="Cambria" charset="0"/>
                      </a:endParaRPr>
                    </a:p>
                  </a:txBody>
                  <a:tcPr marL="64724" marR="64724" marT="32362" marB="32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36294">
                <a:tc>
                  <a:txBody>
                    <a:bodyPr/>
                    <a:lstStyle/>
                    <a:p>
                      <a:r>
                        <a:rPr lang="en-US" sz="2000" dirty="0" smtClean="0">
                          <a:effectLst/>
                          <a:latin typeface="Cambria" charset="0"/>
                          <a:ea typeface="Cambria" charset="0"/>
                          <a:cs typeface="Cambria" charset="0"/>
                        </a:rPr>
                        <a:t>School-Aged Children (approximately 7-12 years) </a:t>
                      </a:r>
                      <a:endParaRPr lang="en-US" sz="2000" dirty="0">
                        <a:effectLst/>
                        <a:latin typeface="Cambria" charset="0"/>
                        <a:ea typeface="Cambria" charset="0"/>
                        <a:cs typeface="Cambria" charset="0"/>
                      </a:endParaRPr>
                    </a:p>
                  </a:txBody>
                  <a:tcPr marL="64724" marR="64724" marT="32362" marB="32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charset="0"/>
                        <a:buNone/>
                      </a:pPr>
                      <a:r>
                        <a:rPr lang="en-US" sz="1600" dirty="0" smtClean="0">
                          <a:effectLst/>
                          <a:latin typeface="Cambria" charset="0"/>
                          <a:ea typeface="Cambria" charset="0"/>
                          <a:cs typeface="Cambria" charset="0"/>
                        </a:rPr>
                        <a:t>Purposefully touching private parts in private </a:t>
                      </a:r>
                    </a:p>
                    <a:p>
                      <a:pPr>
                        <a:buFont typeface="Arial" charset="0"/>
                        <a:buNone/>
                      </a:pPr>
                      <a:r>
                        <a:rPr lang="en-US" sz="1600" dirty="0" smtClean="0">
                          <a:effectLst/>
                          <a:latin typeface="Cambria" charset="0"/>
                          <a:ea typeface="Cambria" charset="0"/>
                          <a:cs typeface="Cambria" charset="0"/>
                        </a:rPr>
                        <a:t>Playing games with children that involve sexual behavior ( “playing family”) </a:t>
                      </a:r>
                    </a:p>
                    <a:p>
                      <a:pPr>
                        <a:buFont typeface="Arial" charset="0"/>
                        <a:buNone/>
                      </a:pPr>
                      <a:r>
                        <a:rPr lang="en-US" sz="1600" dirty="0" smtClean="0">
                          <a:effectLst/>
                          <a:latin typeface="Cambria" charset="0"/>
                          <a:ea typeface="Cambria" charset="0"/>
                          <a:cs typeface="Cambria" charset="0"/>
                        </a:rPr>
                        <a:t>Attempting to see other people naked or undressing </a:t>
                      </a:r>
                    </a:p>
                    <a:p>
                      <a:pPr>
                        <a:buFont typeface="Arial" charset="0"/>
                        <a:buNone/>
                      </a:pPr>
                      <a:r>
                        <a:rPr lang="en-US" sz="1600" dirty="0" smtClean="0">
                          <a:effectLst/>
                          <a:latin typeface="Cambria" charset="0"/>
                          <a:ea typeface="Cambria" charset="0"/>
                          <a:cs typeface="Cambria" charset="0"/>
                        </a:rPr>
                        <a:t>Looking at pictures of naked or partially naked people </a:t>
                      </a:r>
                    </a:p>
                    <a:p>
                      <a:pPr>
                        <a:buFont typeface="Arial" charset="0"/>
                        <a:buNone/>
                      </a:pPr>
                      <a:r>
                        <a:rPr lang="en-US" sz="1600" dirty="0" smtClean="0">
                          <a:effectLst/>
                          <a:latin typeface="Cambria" charset="0"/>
                          <a:ea typeface="Cambria" charset="0"/>
                          <a:cs typeface="Cambria" charset="0"/>
                        </a:rPr>
                        <a:t>Viewing/listening to sexual content in media </a:t>
                      </a:r>
                    </a:p>
                    <a:p>
                      <a:pPr>
                        <a:buFont typeface="Arial" charset="0"/>
                        <a:buNone/>
                      </a:pPr>
                      <a:r>
                        <a:rPr lang="en-US" sz="1600" dirty="0" smtClean="0">
                          <a:effectLst/>
                          <a:latin typeface="Cambria" charset="0"/>
                          <a:ea typeface="Cambria" charset="0"/>
                          <a:cs typeface="Cambria" charset="0"/>
                        </a:rPr>
                        <a:t>Wanting more privacy,</a:t>
                      </a:r>
                      <a:r>
                        <a:rPr lang="en-US" sz="1600" baseline="0" dirty="0" smtClean="0">
                          <a:effectLst/>
                          <a:latin typeface="Cambria" charset="0"/>
                          <a:ea typeface="Cambria" charset="0"/>
                          <a:cs typeface="Cambria" charset="0"/>
                        </a:rPr>
                        <a:t> e.g., </a:t>
                      </a:r>
                      <a:r>
                        <a:rPr lang="en-US" sz="1600" dirty="0" smtClean="0">
                          <a:effectLst/>
                          <a:latin typeface="Cambria" charset="0"/>
                          <a:ea typeface="Cambria" charset="0"/>
                          <a:cs typeface="Cambria" charset="0"/>
                        </a:rPr>
                        <a:t>not wanting to undress in front of other people;</a:t>
                      </a:r>
                      <a:r>
                        <a:rPr lang="en-US" sz="1600" baseline="0" dirty="0" smtClean="0">
                          <a:effectLst/>
                          <a:latin typeface="Cambria" charset="0"/>
                          <a:ea typeface="Cambria" charset="0"/>
                          <a:cs typeface="Cambria" charset="0"/>
                        </a:rPr>
                        <a:t> </a:t>
                      </a:r>
                      <a:r>
                        <a:rPr lang="en-US" sz="1600" dirty="0" smtClean="0">
                          <a:effectLst/>
                          <a:latin typeface="Cambria" charset="0"/>
                          <a:ea typeface="Cambria" charset="0"/>
                          <a:cs typeface="Cambria" charset="0"/>
                        </a:rPr>
                        <a:t>reluctant to talk to adults about sexual issues </a:t>
                      </a:r>
                    </a:p>
                    <a:p>
                      <a:pPr>
                        <a:buFont typeface="Arial" charset="0"/>
                        <a:buNone/>
                      </a:pPr>
                      <a:r>
                        <a:rPr lang="en-US" sz="1600" dirty="0" smtClean="0">
                          <a:effectLst/>
                          <a:latin typeface="Cambria" charset="0"/>
                          <a:ea typeface="Cambria" charset="0"/>
                          <a:cs typeface="Cambria" charset="0"/>
                        </a:rPr>
                        <a:t>Beginnings of sexual attraction to/interest in peers </a:t>
                      </a:r>
                      <a:endParaRPr lang="en-US" sz="1600" dirty="0">
                        <a:solidFill>
                          <a:srgbClr val="0089FF"/>
                        </a:solidFill>
                        <a:effectLst/>
                        <a:latin typeface="Cambria" charset="0"/>
                        <a:ea typeface="Cambria" charset="0"/>
                        <a:cs typeface="Cambria" charset="0"/>
                      </a:endParaRPr>
                    </a:p>
                  </a:txBody>
                  <a:tcPr marL="64724" marR="64724" marT="32362" marB="323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304800" y="6248400"/>
            <a:ext cx="8458200" cy="523220"/>
          </a:xfrm>
          <a:prstGeom prst="rect">
            <a:avLst/>
          </a:prstGeom>
          <a:noFill/>
        </p:spPr>
        <p:txBody>
          <a:bodyPr wrap="square" rtlCol="0">
            <a:spAutoFit/>
          </a:bodyPr>
          <a:lstStyle/>
          <a:p>
            <a:r>
              <a:rPr lang="en-US" sz="1400" dirty="0" smtClean="0">
                <a:latin typeface="Cambria" charset="0"/>
                <a:ea typeface="Cambria" charset="0"/>
                <a:cs typeface="Cambria" charset="0"/>
              </a:rPr>
              <a:t>Source: National Child Traumatic Stress Network (2009). Sexual development and behavior in children. Downloaded from: http://</a:t>
            </a:r>
            <a:r>
              <a:rPr lang="en-US" sz="1400" dirty="0" err="1" smtClean="0">
                <a:latin typeface="Cambria" charset="0"/>
                <a:ea typeface="Cambria" charset="0"/>
                <a:cs typeface="Cambria" charset="0"/>
              </a:rPr>
              <a:t>nctsn.org</a:t>
            </a:r>
            <a:r>
              <a:rPr lang="en-US" sz="1400" dirty="0" smtClean="0">
                <a:latin typeface="Cambria" charset="0"/>
                <a:ea typeface="Cambria" charset="0"/>
                <a:cs typeface="Cambria" charset="0"/>
              </a:rPr>
              <a:t>/</a:t>
            </a:r>
            <a:r>
              <a:rPr lang="en-US" sz="1400" dirty="0" err="1" smtClean="0">
                <a:latin typeface="Cambria" charset="0"/>
                <a:ea typeface="Cambria" charset="0"/>
                <a:cs typeface="Cambria" charset="0"/>
              </a:rPr>
              <a:t>nctsn_assets</a:t>
            </a:r>
            <a:r>
              <a:rPr lang="en-US" sz="1400" dirty="0" smtClean="0">
                <a:latin typeface="Cambria" charset="0"/>
                <a:ea typeface="Cambria" charset="0"/>
                <a:cs typeface="Cambria" charset="0"/>
              </a:rPr>
              <a:t>/pdfs/caring/</a:t>
            </a:r>
            <a:r>
              <a:rPr lang="en-US" sz="1400" dirty="0" err="1" smtClean="0">
                <a:latin typeface="Cambria" charset="0"/>
                <a:ea typeface="Cambria" charset="0"/>
                <a:cs typeface="Cambria" charset="0"/>
              </a:rPr>
              <a:t>sexualdevelopmentandbehavior.pdf</a:t>
            </a:r>
            <a:endParaRPr lang="en-US" sz="1400" dirty="0">
              <a:latin typeface="Cambria" charset="0"/>
              <a:ea typeface="Cambria" charset="0"/>
              <a:cs typeface="Cambria" charset="0"/>
            </a:endParaRPr>
          </a:p>
        </p:txBody>
      </p:sp>
    </p:spTree>
    <p:extLst>
      <p:ext uri="{BB962C8B-B14F-4D97-AF65-F5344CB8AC3E}">
        <p14:creationId xmlns:p14="http://schemas.microsoft.com/office/powerpoint/2010/main" val="1289416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22225"/>
            <a:ext cx="8686798" cy="739775"/>
          </a:xfrm>
        </p:spPr>
        <p:txBody>
          <a:bodyPr/>
          <a:lstStyle/>
          <a:p>
            <a:r>
              <a:rPr lang="en-US" sz="3200" dirty="0" smtClean="0">
                <a:latin typeface="Cambria" charset="0"/>
                <a:ea typeface="Cambria" charset="0"/>
                <a:cs typeface="Cambria" charset="0"/>
              </a:rPr>
              <a:t>And What Information Typical Children Need</a:t>
            </a:r>
            <a:endParaRPr lang="en-US" sz="3200" dirty="0">
              <a:latin typeface="Cambria" charset="0"/>
              <a:ea typeface="Cambria" charset="0"/>
              <a:cs typeface="Cambria" charset="0"/>
            </a:endParaRPr>
          </a:p>
        </p:txBody>
      </p:sp>
      <p:sp>
        <p:nvSpPr>
          <p:cNvPr id="4" name="Content Placeholder 3"/>
          <p:cNvSpPr>
            <a:spLocks noGrp="1"/>
          </p:cNvSpPr>
          <p:nvPr>
            <p:ph idx="1"/>
          </p:nvPr>
        </p:nvSpPr>
        <p:spPr>
          <a:xfrm>
            <a:off x="762000" y="1371600"/>
            <a:ext cx="7620000" cy="4524315"/>
          </a:xfrm>
          <a:prstGeom prst="rect">
            <a:avLst/>
          </a:prstGeom>
        </p:spPr>
        <p:txBody>
          <a:bodyPr wrap="square">
            <a:spAutoFit/>
          </a:bodyPr>
          <a:lstStyle/>
          <a:p>
            <a:pPr marL="0" indent="0" algn="ctr">
              <a:spcBef>
                <a:spcPts val="0"/>
              </a:spcBef>
              <a:buNone/>
            </a:pPr>
            <a:r>
              <a:rPr lang="en-US" b="1" dirty="0" smtClean="0">
                <a:effectLst/>
                <a:latin typeface="Cambria" charset="0"/>
                <a:ea typeface="Cambria" charset="0"/>
                <a:cs typeface="Cambria" charset="0"/>
              </a:rPr>
              <a:t>Preschool Children (less than 4 years)</a:t>
            </a:r>
          </a:p>
          <a:p>
            <a:pPr marL="0" indent="0" algn="ctr">
              <a:spcBef>
                <a:spcPts val="0"/>
              </a:spcBef>
              <a:buNone/>
            </a:pPr>
            <a:endParaRPr lang="en-US" dirty="0" smtClean="0">
              <a:latin typeface="Cambria" charset="0"/>
              <a:ea typeface="Cambria" charset="0"/>
              <a:cs typeface="Cambria" charset="0"/>
            </a:endParaRPr>
          </a:p>
          <a:p>
            <a:pPr>
              <a:spcBef>
                <a:spcPts val="0"/>
              </a:spcBef>
              <a:buSzPct val="75000"/>
              <a:buFont typeface="Wingdings" charset="2"/>
              <a:buChar char="q"/>
            </a:pPr>
            <a:r>
              <a:rPr lang="en-US" dirty="0" smtClean="0">
                <a:effectLst/>
                <a:latin typeface="Cambria" charset="0"/>
                <a:ea typeface="Cambria" charset="0"/>
                <a:cs typeface="Cambria" charset="0"/>
              </a:rPr>
              <a:t>The difference between “okay” touch and “not okay” touches </a:t>
            </a:r>
          </a:p>
          <a:p>
            <a:pPr>
              <a:spcBef>
                <a:spcPts val="0"/>
              </a:spcBef>
              <a:buSzPct val="75000"/>
              <a:buFont typeface="Wingdings" charset="2"/>
              <a:buChar char="q"/>
            </a:pPr>
            <a:r>
              <a:rPr lang="en-US" dirty="0" smtClean="0">
                <a:effectLst/>
                <a:latin typeface="Cambria" charset="0"/>
                <a:ea typeface="Cambria" charset="0"/>
                <a:cs typeface="Cambria" charset="0"/>
              </a:rPr>
              <a:t>Your body belongs to you </a:t>
            </a:r>
          </a:p>
          <a:p>
            <a:pPr>
              <a:spcBef>
                <a:spcPts val="0"/>
              </a:spcBef>
              <a:buSzPct val="75000"/>
              <a:buFont typeface="Wingdings" charset="2"/>
              <a:buChar char="q"/>
            </a:pPr>
            <a:r>
              <a:rPr lang="en-US" dirty="0" smtClean="0">
                <a:effectLst/>
                <a:latin typeface="Cambria" charset="0"/>
                <a:ea typeface="Cambria" charset="0"/>
                <a:cs typeface="Cambria" charset="0"/>
              </a:rPr>
              <a:t>Everyone has the right to say “no” to being touched, even by grownups </a:t>
            </a:r>
          </a:p>
          <a:p>
            <a:pPr>
              <a:spcBef>
                <a:spcPts val="0"/>
              </a:spcBef>
              <a:buSzPct val="75000"/>
              <a:buFont typeface="Wingdings" charset="2"/>
              <a:buChar char="q"/>
            </a:pPr>
            <a:r>
              <a:rPr lang="en-US" dirty="0" smtClean="0">
                <a:effectLst/>
                <a:latin typeface="Cambria" charset="0"/>
                <a:ea typeface="Cambria" charset="0"/>
                <a:cs typeface="Cambria" charset="0"/>
              </a:rPr>
              <a:t>No one has the right to touch your genitals</a:t>
            </a:r>
          </a:p>
          <a:p>
            <a:pPr>
              <a:spcBef>
                <a:spcPts val="0"/>
              </a:spcBef>
              <a:buSzPct val="75000"/>
              <a:buFont typeface="Wingdings" charset="2"/>
              <a:buChar char="q"/>
            </a:pPr>
            <a:r>
              <a:rPr lang="en-US" dirty="0" smtClean="0">
                <a:effectLst/>
                <a:latin typeface="Cambria" charset="0"/>
                <a:ea typeface="Cambria" charset="0"/>
                <a:cs typeface="Cambria" charset="0"/>
              </a:rPr>
              <a:t>You can say “no” when grownups ask you to do things such as touching genitals</a:t>
            </a:r>
          </a:p>
          <a:p>
            <a:pPr>
              <a:spcBef>
                <a:spcPts val="0"/>
              </a:spcBef>
              <a:buSzPct val="75000"/>
              <a:buFont typeface="Wingdings" charset="2"/>
              <a:buChar char="q"/>
            </a:pPr>
            <a:r>
              <a:rPr lang="en-US" dirty="0" smtClean="0">
                <a:effectLst/>
                <a:latin typeface="Cambria" charset="0"/>
                <a:ea typeface="Cambria" charset="0"/>
                <a:cs typeface="Cambria" charset="0"/>
              </a:rPr>
              <a:t>Who to tell if people do “not okay” things to you, or ask you to do “not okay” things to them </a:t>
            </a:r>
          </a:p>
        </p:txBody>
      </p:sp>
    </p:spTree>
    <p:extLst>
      <p:ext uri="{BB962C8B-B14F-4D97-AF65-F5344CB8AC3E}">
        <p14:creationId xmlns:p14="http://schemas.microsoft.com/office/powerpoint/2010/main" val="1824422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22225"/>
            <a:ext cx="8686798" cy="739775"/>
          </a:xfrm>
        </p:spPr>
        <p:txBody>
          <a:bodyPr/>
          <a:lstStyle/>
          <a:p>
            <a:r>
              <a:rPr lang="en-US" sz="3200" dirty="0" smtClean="0">
                <a:latin typeface="Cambria" charset="0"/>
                <a:ea typeface="Cambria" charset="0"/>
                <a:cs typeface="Cambria" charset="0"/>
              </a:rPr>
              <a:t>And What Information Typical Children Need</a:t>
            </a:r>
            <a:endParaRPr lang="en-US" sz="3200" dirty="0">
              <a:latin typeface="Cambria" charset="0"/>
              <a:ea typeface="Cambria" charset="0"/>
              <a:cs typeface="Cambria" charset="0"/>
            </a:endParaRPr>
          </a:p>
        </p:txBody>
      </p:sp>
      <p:sp>
        <p:nvSpPr>
          <p:cNvPr id="4" name="Content Placeholder 3"/>
          <p:cNvSpPr>
            <a:spLocks noGrp="1"/>
          </p:cNvSpPr>
          <p:nvPr>
            <p:ph idx="1"/>
          </p:nvPr>
        </p:nvSpPr>
        <p:spPr>
          <a:xfrm>
            <a:off x="223837" y="1066800"/>
            <a:ext cx="8686799" cy="5262979"/>
          </a:xfrm>
          <a:prstGeom prst="rect">
            <a:avLst/>
          </a:prstGeom>
        </p:spPr>
        <p:txBody>
          <a:bodyPr wrap="square">
            <a:spAutoFit/>
          </a:bodyPr>
          <a:lstStyle/>
          <a:p>
            <a:pPr marL="0" indent="0" algn="ctr">
              <a:spcBef>
                <a:spcPts val="0"/>
              </a:spcBef>
              <a:buNone/>
            </a:pPr>
            <a:r>
              <a:rPr lang="en-US" b="1" dirty="0" smtClean="0">
                <a:effectLst/>
                <a:latin typeface="Cambria" charset="0"/>
                <a:ea typeface="Cambria" charset="0"/>
                <a:cs typeface="Cambria" charset="0"/>
              </a:rPr>
              <a:t>Young Children Safety Information (4-6 years) </a:t>
            </a:r>
            <a:endParaRPr lang="en-US" dirty="0" smtClean="0">
              <a:effectLst/>
              <a:latin typeface="Cambria" charset="0"/>
              <a:ea typeface="Cambria" charset="0"/>
              <a:cs typeface="Cambria" charset="0"/>
            </a:endParaRPr>
          </a:p>
          <a:p>
            <a:pPr>
              <a:spcBef>
                <a:spcPts val="0"/>
              </a:spcBef>
              <a:buSzPct val="75000"/>
              <a:buFont typeface="Wingdings" charset="2"/>
              <a:buChar char="q"/>
            </a:pPr>
            <a:r>
              <a:rPr lang="en-US" dirty="0" smtClean="0">
                <a:effectLst/>
                <a:latin typeface="Cambria" charset="0"/>
                <a:ea typeface="Cambria" charset="0"/>
                <a:cs typeface="Cambria" charset="0"/>
              </a:rPr>
              <a:t>Sexual abuse = someone touches your body/genitals</a:t>
            </a:r>
            <a:r>
              <a:rPr lang="en-US" dirty="0" smtClean="0">
                <a:latin typeface="Cambria" charset="0"/>
                <a:ea typeface="Cambria" charset="0"/>
                <a:cs typeface="Cambria" charset="0"/>
              </a:rPr>
              <a:t> </a:t>
            </a:r>
            <a:r>
              <a:rPr lang="en-US" dirty="0" smtClean="0">
                <a:effectLst/>
                <a:latin typeface="Cambria" charset="0"/>
                <a:ea typeface="Cambria" charset="0"/>
                <a:cs typeface="Cambria" charset="0"/>
              </a:rPr>
              <a:t>or asks you to touch theirs</a:t>
            </a:r>
          </a:p>
          <a:p>
            <a:pPr>
              <a:spcBef>
                <a:spcPts val="0"/>
              </a:spcBef>
              <a:buSzPct val="75000"/>
              <a:buFont typeface="Wingdings" charset="2"/>
              <a:buChar char="q"/>
            </a:pPr>
            <a:r>
              <a:rPr lang="en-US" dirty="0" smtClean="0">
                <a:effectLst/>
                <a:latin typeface="Cambria" charset="0"/>
                <a:ea typeface="Cambria" charset="0"/>
                <a:cs typeface="Cambria" charset="0"/>
              </a:rPr>
              <a:t>It is sexual abuse even if it is by someone you know </a:t>
            </a:r>
          </a:p>
          <a:p>
            <a:pPr>
              <a:spcBef>
                <a:spcPts val="0"/>
              </a:spcBef>
              <a:buSzPct val="75000"/>
              <a:buFont typeface="Wingdings" charset="2"/>
              <a:buChar char="q"/>
            </a:pPr>
            <a:r>
              <a:rPr lang="en-US" dirty="0" smtClean="0">
                <a:effectLst/>
                <a:latin typeface="Cambria" charset="0"/>
                <a:ea typeface="Cambria" charset="0"/>
                <a:cs typeface="Cambria" charset="0"/>
              </a:rPr>
              <a:t>Sexual abuse is NEVER the child’s fault </a:t>
            </a:r>
          </a:p>
          <a:p>
            <a:pPr>
              <a:spcBef>
                <a:spcPts val="0"/>
              </a:spcBef>
              <a:buSzPct val="75000"/>
              <a:buFont typeface="Wingdings" charset="2"/>
              <a:buChar char="q"/>
            </a:pPr>
            <a:r>
              <a:rPr lang="en-US" dirty="0" smtClean="0">
                <a:effectLst/>
                <a:latin typeface="Cambria" charset="0"/>
                <a:ea typeface="Cambria" charset="0"/>
                <a:cs typeface="Cambria" charset="0"/>
              </a:rPr>
              <a:t>If a stranger tries to get you to go with him or her, run and tell a parent, teacher, neighbor, police officer, or other trusted adult </a:t>
            </a:r>
          </a:p>
          <a:p>
            <a:pPr marL="0" indent="0" algn="ctr">
              <a:spcBef>
                <a:spcPts val="0"/>
              </a:spcBef>
              <a:buNone/>
            </a:pPr>
            <a:r>
              <a:rPr lang="en-US" b="1" dirty="0" smtClean="0">
                <a:effectLst/>
                <a:latin typeface="Cambria" charset="0"/>
                <a:ea typeface="Cambria" charset="0"/>
                <a:cs typeface="Cambria" charset="0"/>
              </a:rPr>
              <a:t>School-Aged Children (7-12 years) </a:t>
            </a:r>
            <a:endParaRPr lang="en-US" dirty="0" smtClean="0">
              <a:effectLst/>
              <a:latin typeface="Cambria" charset="0"/>
              <a:ea typeface="Cambria" charset="0"/>
              <a:cs typeface="Cambria" charset="0"/>
            </a:endParaRPr>
          </a:p>
          <a:p>
            <a:pPr>
              <a:spcBef>
                <a:spcPts val="0"/>
              </a:spcBef>
              <a:buSzPct val="75000"/>
              <a:buFont typeface="Wingdings" charset="2"/>
              <a:buChar char="q"/>
            </a:pPr>
            <a:r>
              <a:rPr lang="en-US" dirty="0" smtClean="0">
                <a:effectLst/>
                <a:latin typeface="Cambria" charset="0"/>
                <a:ea typeface="Cambria" charset="0"/>
                <a:cs typeface="Cambria" charset="0"/>
              </a:rPr>
              <a:t>Sexual abuse may or may not involve touch </a:t>
            </a:r>
          </a:p>
          <a:p>
            <a:pPr>
              <a:spcBef>
                <a:spcPts val="0"/>
              </a:spcBef>
              <a:buSzPct val="75000"/>
              <a:buFont typeface="Wingdings" charset="2"/>
              <a:buChar char="q"/>
            </a:pPr>
            <a:r>
              <a:rPr lang="en-US" dirty="0" smtClean="0">
                <a:effectLst/>
                <a:latin typeface="Cambria" charset="0"/>
                <a:ea typeface="Cambria" charset="0"/>
                <a:cs typeface="Cambria" charset="0"/>
              </a:rPr>
              <a:t>How to maintain safety and personal boundaries</a:t>
            </a:r>
          </a:p>
          <a:p>
            <a:pPr>
              <a:spcBef>
                <a:spcPts val="0"/>
              </a:spcBef>
              <a:buSzPct val="75000"/>
              <a:buFont typeface="Wingdings" charset="2"/>
              <a:buChar char="q"/>
            </a:pPr>
            <a:r>
              <a:rPr lang="en-US" dirty="0" smtClean="0">
                <a:latin typeface="Cambria" charset="0"/>
                <a:ea typeface="Cambria" charset="0"/>
                <a:cs typeface="Cambria" charset="0"/>
              </a:rPr>
              <a:t>Technology risks including c</a:t>
            </a:r>
            <a:r>
              <a:rPr lang="en-US" dirty="0" smtClean="0">
                <a:effectLst/>
                <a:latin typeface="Cambria" charset="0"/>
                <a:ea typeface="Cambria" charset="0"/>
                <a:cs typeface="Cambria" charset="0"/>
              </a:rPr>
              <a:t>hatting or meeting people online </a:t>
            </a:r>
          </a:p>
          <a:p>
            <a:pPr>
              <a:spcBef>
                <a:spcPts val="0"/>
              </a:spcBef>
              <a:buSzPct val="75000"/>
              <a:buFont typeface="Wingdings" charset="2"/>
              <a:buChar char="q"/>
            </a:pPr>
            <a:r>
              <a:rPr lang="en-US" dirty="0" smtClean="0">
                <a:effectLst/>
                <a:latin typeface="Cambria" charset="0"/>
                <a:ea typeface="Cambria" charset="0"/>
                <a:cs typeface="Cambria" charset="0"/>
              </a:rPr>
              <a:t>How to recognize and avoid risky social situations </a:t>
            </a:r>
          </a:p>
          <a:p>
            <a:pPr>
              <a:spcBef>
                <a:spcPts val="0"/>
              </a:spcBef>
              <a:buSzPct val="75000"/>
              <a:buFont typeface="Wingdings" charset="2"/>
              <a:buChar char="q"/>
            </a:pPr>
            <a:r>
              <a:rPr lang="en-US" dirty="0" smtClean="0">
                <a:effectLst/>
                <a:latin typeface="Cambria" charset="0"/>
                <a:ea typeface="Cambria" charset="0"/>
                <a:cs typeface="Cambria" charset="0"/>
              </a:rPr>
              <a:t>Dating rules </a:t>
            </a:r>
            <a:endParaRPr lang="en-US" dirty="0">
              <a:effectLst/>
              <a:latin typeface="Cambria" charset="0"/>
              <a:ea typeface="Cambria" charset="0"/>
              <a:cs typeface="Cambria" charset="0"/>
            </a:endParaRPr>
          </a:p>
        </p:txBody>
      </p:sp>
    </p:spTree>
    <p:extLst>
      <p:ext uri="{BB962C8B-B14F-4D97-AF65-F5344CB8AC3E}">
        <p14:creationId xmlns:p14="http://schemas.microsoft.com/office/powerpoint/2010/main" val="9804461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685800" y="168275"/>
            <a:ext cx="7772400" cy="1143000"/>
          </a:xfrm>
        </p:spPr>
        <p:txBody>
          <a:bodyPr anchor="t"/>
          <a:lstStyle/>
          <a:p>
            <a:pPr eaLnBrk="1" hangingPunct="1"/>
            <a:r>
              <a:rPr lang="en-US" altLang="en-US" sz="6000" dirty="0" smtClean="0">
                <a:latin typeface="Cambria" charset="0"/>
                <a:ea typeface="ＭＳ Ｐゴシック" charset="-128"/>
              </a:rPr>
              <a:t>Then There’s Puberty</a:t>
            </a:r>
            <a:endParaRPr lang="en-US" altLang="en-US" sz="6000" dirty="0">
              <a:latin typeface="Cambria" charset="0"/>
              <a:ea typeface="ＭＳ Ｐゴシック" charset="-128"/>
            </a:endParaRPr>
          </a:p>
        </p:txBody>
      </p:sp>
      <p:pic>
        <p:nvPicPr>
          <p:cNvPr id="1044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7650" y="1143000"/>
            <a:ext cx="606742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914400" y="76200"/>
            <a:ext cx="7313613" cy="868363"/>
          </a:xfrm>
        </p:spPr>
        <p:txBody>
          <a:bodyPr/>
          <a:lstStyle/>
          <a:p>
            <a:pPr eaLnBrk="1" hangingPunct="1"/>
            <a:r>
              <a:rPr lang="en-US" altLang="en-US">
                <a:solidFill>
                  <a:srgbClr val="000000"/>
                </a:solidFill>
                <a:latin typeface="Cambria" charset="0"/>
                <a:ea typeface="ＭＳ Ｐゴシック" charset="-128"/>
              </a:rPr>
              <a:t>Onset of Puberty</a:t>
            </a:r>
          </a:p>
        </p:txBody>
      </p:sp>
      <p:sp>
        <p:nvSpPr>
          <p:cNvPr id="106498" name="Content Placeholder 2"/>
          <p:cNvSpPr>
            <a:spLocks noGrp="1"/>
          </p:cNvSpPr>
          <p:nvPr>
            <p:ph idx="1"/>
          </p:nvPr>
        </p:nvSpPr>
        <p:spPr>
          <a:xfrm>
            <a:off x="228600" y="838200"/>
            <a:ext cx="8686800" cy="5715000"/>
          </a:xfrm>
        </p:spPr>
        <p:txBody>
          <a:bodyPr/>
          <a:lstStyle/>
          <a:p>
            <a:pPr marL="0" indent="0">
              <a:buFontTx/>
              <a:buNone/>
            </a:pPr>
            <a:r>
              <a:rPr lang="en-US" altLang="en-US" sz="3000">
                <a:latin typeface="Cambria" charset="0"/>
                <a:ea typeface="ＭＳ Ｐゴシック" charset="-128"/>
              </a:rPr>
              <a:t>Over the past 2-3 decades the age of puberty onset has decreased.  For girls, breast development, typical of 11-year-olds a generation ago, is now occurring in more seven-year-olds. Research indicates that childhood obesity may be the primary causative factor. However, family stress and chemical exposures in the environment may also play a role, but the data are unclear as to degree of contribution. For boys, the data are murkier, but one study did suggest that they, too, may be starting puberty earlier than before—perhaps by as much as six months to two years. (Maron, 2015) </a:t>
            </a:r>
            <a:endParaRPr lang="en-US" altLang="en-US" sz="3000">
              <a:solidFill>
                <a:srgbClr val="000000"/>
              </a:solidFill>
              <a:latin typeface="Cambria" charset="0"/>
              <a:ea typeface="ＭＳ Ｐゴシック"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90537" y="304800"/>
            <a:ext cx="7924800" cy="744538"/>
          </a:xfrm>
        </p:spPr>
        <p:txBody>
          <a:bodyPr anchor="t"/>
          <a:lstStyle/>
          <a:p>
            <a:pPr eaLnBrk="1" hangingPunct="1"/>
            <a:r>
              <a:rPr lang="en-US" altLang="en-US">
                <a:solidFill>
                  <a:srgbClr val="000000"/>
                </a:solidFill>
                <a:latin typeface="Cambria" charset="0"/>
                <a:ea typeface="ＭＳ Ｐゴシック" charset="-128"/>
              </a:rPr>
              <a:t>Puberty and ASD</a:t>
            </a:r>
          </a:p>
        </p:txBody>
      </p:sp>
      <p:sp>
        <p:nvSpPr>
          <p:cNvPr id="110594" name="Content Placeholder 2"/>
          <p:cNvSpPr>
            <a:spLocks noGrp="1"/>
          </p:cNvSpPr>
          <p:nvPr>
            <p:ph idx="1"/>
          </p:nvPr>
        </p:nvSpPr>
        <p:spPr>
          <a:xfrm>
            <a:off x="457200" y="1295400"/>
            <a:ext cx="7696200" cy="4881562"/>
          </a:xfrm>
        </p:spPr>
        <p:txBody>
          <a:bodyPr/>
          <a:lstStyle/>
          <a:p>
            <a:pPr eaLnBrk="1" hangingPunct="1">
              <a:buFont typeface="Wingdings" charset="2"/>
              <a:buChar char="q"/>
            </a:pPr>
            <a:r>
              <a:rPr lang="en-US" altLang="en-US" sz="2600" dirty="0">
                <a:solidFill>
                  <a:srgbClr val="000000"/>
                </a:solidFill>
                <a:latin typeface="Cambria" charset="0"/>
                <a:ea typeface="ＭＳ Ｐゴシック" charset="-128"/>
              </a:rPr>
              <a:t>There is a tendency for parents and professionals to ignore or misinterpret:</a:t>
            </a:r>
          </a:p>
          <a:p>
            <a:pPr lvl="1" eaLnBrk="1" hangingPunct="1">
              <a:buFont typeface="Wingdings" charset="2"/>
              <a:buChar char="q"/>
            </a:pPr>
            <a:r>
              <a:rPr lang="en-US" altLang="en-US" sz="2400" dirty="0">
                <a:solidFill>
                  <a:srgbClr val="000000"/>
                </a:solidFill>
                <a:latin typeface="Cambria" charset="0"/>
                <a:ea typeface="ＭＳ Ｐゴシック" charset="-128"/>
              </a:rPr>
              <a:t>The emotional impact of </a:t>
            </a:r>
            <a:r>
              <a:rPr lang="en-US" altLang="en-US" sz="2400" dirty="0" smtClean="0">
                <a:solidFill>
                  <a:srgbClr val="000000"/>
                </a:solidFill>
                <a:latin typeface="Cambria" charset="0"/>
                <a:ea typeface="ＭＳ Ｐゴシック" charset="-128"/>
              </a:rPr>
              <a:t>puberty/adolescence on individuals </a:t>
            </a:r>
            <a:r>
              <a:rPr lang="en-US" altLang="en-US" sz="2400" dirty="0">
                <a:solidFill>
                  <a:srgbClr val="000000"/>
                </a:solidFill>
                <a:latin typeface="Cambria" charset="0"/>
                <a:ea typeface="ＭＳ Ｐゴシック" charset="-128"/>
              </a:rPr>
              <a:t>with ASD.</a:t>
            </a:r>
          </a:p>
          <a:p>
            <a:pPr lvl="1" eaLnBrk="1" hangingPunct="1">
              <a:buFont typeface="Wingdings" charset="2"/>
              <a:buChar char="q"/>
            </a:pPr>
            <a:r>
              <a:rPr lang="en-US" altLang="en-US" sz="2400" dirty="0" smtClean="0">
                <a:solidFill>
                  <a:srgbClr val="000000"/>
                </a:solidFill>
                <a:latin typeface="Cambria" charset="0"/>
                <a:ea typeface="ＭＳ Ｐゴシック" charset="-128"/>
              </a:rPr>
              <a:t>The function of reflex</a:t>
            </a:r>
            <a:r>
              <a:rPr lang="en-US" altLang="en-US" sz="2400" dirty="0">
                <a:solidFill>
                  <a:srgbClr val="000000"/>
                </a:solidFill>
                <a:latin typeface="Cambria" charset="0"/>
                <a:ea typeface="ＭＳ Ｐゴシック" charset="-128"/>
              </a:rPr>
              <a:t>, or spontaneous, erections </a:t>
            </a:r>
            <a:r>
              <a:rPr lang="en-US" altLang="en-US" sz="2400" dirty="0" smtClean="0">
                <a:solidFill>
                  <a:srgbClr val="000000"/>
                </a:solidFill>
                <a:latin typeface="Cambria" charset="0"/>
                <a:ea typeface="ＭＳ Ｐゴシック" charset="-128"/>
              </a:rPr>
              <a:t>at the onset of puberty in males.</a:t>
            </a:r>
            <a:endParaRPr lang="en-US" altLang="en-US" sz="2400" dirty="0">
              <a:solidFill>
                <a:srgbClr val="000000"/>
              </a:solidFill>
              <a:latin typeface="Cambria" charset="0"/>
              <a:ea typeface="ＭＳ Ｐゴシック" charset="-128"/>
            </a:endParaRPr>
          </a:p>
          <a:p>
            <a:pPr lvl="1" eaLnBrk="1" hangingPunct="1">
              <a:buFont typeface="Wingdings" charset="2"/>
              <a:buChar char="q"/>
            </a:pPr>
            <a:r>
              <a:rPr lang="en-US" altLang="en-US" sz="2400" dirty="0" smtClean="0">
                <a:solidFill>
                  <a:srgbClr val="000000"/>
                </a:solidFill>
                <a:latin typeface="Cambria" charset="0"/>
                <a:ea typeface="ＭＳ Ｐゴシック" charset="-128"/>
              </a:rPr>
              <a:t>That genital </a:t>
            </a:r>
            <a:r>
              <a:rPr lang="en-US" altLang="en-US" sz="2400" dirty="0">
                <a:solidFill>
                  <a:srgbClr val="000000"/>
                </a:solidFill>
                <a:latin typeface="Cambria" charset="0"/>
                <a:ea typeface="ＭＳ Ｐゴシック" charset="-128"/>
              </a:rPr>
              <a:t>stimulation </a:t>
            </a:r>
            <a:r>
              <a:rPr lang="en-US" altLang="en-US" sz="2400" dirty="0" smtClean="0">
                <a:solidFill>
                  <a:srgbClr val="000000"/>
                </a:solidFill>
                <a:latin typeface="Cambria" charset="0"/>
                <a:ea typeface="ＭＳ Ｐゴシック" charset="-128"/>
              </a:rPr>
              <a:t>is a universal phenomena that often begins in the womb.</a:t>
            </a:r>
            <a:endParaRPr lang="en-US" altLang="en-US" sz="2400" dirty="0">
              <a:solidFill>
                <a:srgbClr val="000000"/>
              </a:solidFill>
              <a:latin typeface="Cambria" charset="0"/>
              <a:ea typeface="ＭＳ Ｐゴシック" charset="-128"/>
            </a:endParaRPr>
          </a:p>
          <a:p>
            <a:pPr lvl="1" eaLnBrk="1" hangingPunct="1">
              <a:buFont typeface="Wingdings" charset="2"/>
              <a:buChar char="q"/>
            </a:pPr>
            <a:r>
              <a:rPr lang="en-US" altLang="en-US" sz="2400" dirty="0" smtClean="0">
                <a:solidFill>
                  <a:srgbClr val="000000"/>
                </a:solidFill>
                <a:latin typeface="Cambria" charset="0"/>
                <a:ea typeface="ＭＳ Ｐゴシック" charset="-128"/>
              </a:rPr>
              <a:t>The </a:t>
            </a:r>
            <a:r>
              <a:rPr lang="en-US" altLang="en-US" sz="2400" dirty="0">
                <a:solidFill>
                  <a:srgbClr val="000000"/>
                </a:solidFill>
                <a:latin typeface="Cambria" charset="0"/>
                <a:ea typeface="ＭＳ Ｐゴシック" charset="-128"/>
              </a:rPr>
              <a:t>importance of anticipating </a:t>
            </a:r>
            <a:r>
              <a:rPr lang="en-US" altLang="en-US" sz="2400" dirty="0" smtClean="0">
                <a:solidFill>
                  <a:srgbClr val="000000"/>
                </a:solidFill>
                <a:latin typeface="Cambria" charset="0"/>
                <a:ea typeface="ＭＳ Ｐゴシック" charset="-128"/>
              </a:rPr>
              <a:t>puberty, adolescence, and sexual behavior and </a:t>
            </a:r>
            <a:r>
              <a:rPr lang="en-US" altLang="en-US" sz="2400" dirty="0">
                <a:solidFill>
                  <a:srgbClr val="000000"/>
                </a:solidFill>
                <a:latin typeface="Cambria" charset="0"/>
                <a:ea typeface="ＭＳ Ｐゴシック" charset="-128"/>
              </a:rPr>
              <a:t>planning for such. </a:t>
            </a:r>
            <a:r>
              <a:rPr lang="en-US" altLang="en-US" sz="2400" dirty="0" smtClean="0">
                <a:solidFill>
                  <a:srgbClr val="000000"/>
                </a:solidFill>
                <a:latin typeface="Cambria" charset="0"/>
                <a:ea typeface="ＭＳ Ｐゴシック" charset="-128"/>
              </a:rPr>
              <a:t> Hence, my adherence to the </a:t>
            </a:r>
            <a:r>
              <a:rPr lang="en-US" altLang="en-US" sz="2400" dirty="0">
                <a:solidFill>
                  <a:srgbClr val="000000"/>
                </a:solidFill>
                <a:latin typeface="Cambria" charset="0"/>
                <a:ea typeface="ＭＳ Ｐゴシック" charset="-128"/>
              </a:rPr>
              <a:t>5-year rule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a:xfrm>
            <a:off x="533400" y="227013"/>
            <a:ext cx="7924800" cy="687387"/>
          </a:xfrm>
        </p:spPr>
        <p:txBody>
          <a:bodyPr anchor="t"/>
          <a:lstStyle/>
          <a:p>
            <a:pPr eaLnBrk="1" hangingPunct="1"/>
            <a:r>
              <a:rPr lang="en-US" altLang="en-US">
                <a:solidFill>
                  <a:srgbClr val="000000"/>
                </a:solidFill>
                <a:latin typeface="Cambria" charset="0"/>
                <a:ea typeface="ＭＳ Ｐゴシック" charset="-128"/>
              </a:rPr>
              <a:t>ASD, Puberty, and Behavior</a:t>
            </a:r>
          </a:p>
        </p:txBody>
      </p:sp>
      <p:sp>
        <p:nvSpPr>
          <p:cNvPr id="105474" name="Content Placeholder 2"/>
          <p:cNvSpPr>
            <a:spLocks noGrp="1"/>
          </p:cNvSpPr>
          <p:nvPr>
            <p:ph idx="1"/>
          </p:nvPr>
        </p:nvSpPr>
        <p:spPr>
          <a:xfrm>
            <a:off x="190500" y="1008063"/>
            <a:ext cx="8496300" cy="5619750"/>
          </a:xfrm>
        </p:spPr>
        <p:txBody>
          <a:bodyPr rtlCol="0">
            <a:normAutofit/>
          </a:bodyPr>
          <a:lstStyle/>
          <a:p>
            <a:pPr eaLnBrk="1" fontAlgn="auto" hangingPunct="1">
              <a:spcAft>
                <a:spcPts val="0"/>
              </a:spcAft>
              <a:buFont typeface="Wingdings" charset="2"/>
              <a:buChar char="q"/>
              <a:defRPr/>
            </a:pPr>
            <a:r>
              <a:rPr lang="en-US" dirty="0">
                <a:solidFill>
                  <a:srgbClr val="000000"/>
                </a:solidFill>
                <a:latin typeface="Cambria" charset="0"/>
                <a:cs typeface="Cambria" charset="0"/>
              </a:rPr>
              <a:t>There is an ongoing </a:t>
            </a:r>
            <a:r>
              <a:rPr lang="en-US" dirty="0" smtClean="0">
                <a:solidFill>
                  <a:srgbClr val="000000"/>
                </a:solidFill>
                <a:latin typeface="Cambria" charset="0"/>
                <a:cs typeface="Cambria" charset="0"/>
              </a:rPr>
              <a:t>discussion </a:t>
            </a:r>
            <a:r>
              <a:rPr lang="en-US" dirty="0">
                <a:solidFill>
                  <a:srgbClr val="000000"/>
                </a:solidFill>
                <a:latin typeface="Cambria" charset="0"/>
                <a:cs typeface="Cambria" charset="0"/>
              </a:rPr>
              <a:t>regarding the </a:t>
            </a:r>
            <a:r>
              <a:rPr lang="en-US" dirty="0" smtClean="0">
                <a:solidFill>
                  <a:srgbClr val="000000"/>
                </a:solidFill>
                <a:latin typeface="Cambria" charset="0"/>
                <a:cs typeface="Cambria" charset="0"/>
              </a:rPr>
              <a:t>relationship between puberty and the display </a:t>
            </a:r>
            <a:r>
              <a:rPr lang="en-US" dirty="0">
                <a:solidFill>
                  <a:srgbClr val="000000"/>
                </a:solidFill>
                <a:latin typeface="Cambria" charset="0"/>
                <a:cs typeface="Cambria" charset="0"/>
              </a:rPr>
              <a:t>of challenging behavior. </a:t>
            </a:r>
            <a:r>
              <a:rPr lang="en-US" dirty="0" smtClean="0">
                <a:solidFill>
                  <a:srgbClr val="000000"/>
                </a:solidFill>
                <a:latin typeface="Cambria" charset="0"/>
                <a:cs typeface="Cambria" charset="0"/>
              </a:rPr>
              <a:t>What we lack, however, are actual </a:t>
            </a:r>
            <a:r>
              <a:rPr lang="en-US" dirty="0">
                <a:solidFill>
                  <a:srgbClr val="000000"/>
                </a:solidFill>
                <a:latin typeface="Cambria" charset="0"/>
                <a:cs typeface="Cambria" charset="0"/>
              </a:rPr>
              <a:t>data. What seems to be true, however, is:</a:t>
            </a:r>
          </a:p>
          <a:p>
            <a:pPr lvl="1" eaLnBrk="1" fontAlgn="auto" hangingPunct="1">
              <a:spcAft>
                <a:spcPts val="0"/>
              </a:spcAft>
              <a:buFont typeface="Wingdings" charset="2"/>
              <a:buChar char="q"/>
              <a:defRPr/>
            </a:pPr>
            <a:r>
              <a:rPr lang="en-US" sz="2000" dirty="0">
                <a:solidFill>
                  <a:srgbClr val="000000"/>
                </a:solidFill>
                <a:latin typeface="Cambria" charset="0"/>
                <a:cs typeface="Cambria" charset="0"/>
              </a:rPr>
              <a:t>For some individuals the onset of puberty may be associated with an increase in challenging behavior. </a:t>
            </a:r>
          </a:p>
          <a:p>
            <a:pPr lvl="1" eaLnBrk="1" fontAlgn="auto" hangingPunct="1">
              <a:spcAft>
                <a:spcPts val="0"/>
              </a:spcAft>
              <a:buFont typeface="Wingdings" charset="2"/>
              <a:buChar char="q"/>
              <a:defRPr/>
            </a:pPr>
            <a:r>
              <a:rPr lang="en-US" sz="2000" dirty="0">
                <a:solidFill>
                  <a:srgbClr val="000000"/>
                </a:solidFill>
                <a:latin typeface="Cambria" charset="0"/>
                <a:cs typeface="Cambria" charset="0"/>
              </a:rPr>
              <a:t>This increase, however, may then be reinforced as a result of their newly realized increase in size and strength (i.e., the behavior is now more effective).</a:t>
            </a:r>
          </a:p>
          <a:p>
            <a:pPr lvl="1" eaLnBrk="1" fontAlgn="auto" hangingPunct="1">
              <a:spcAft>
                <a:spcPts val="0"/>
              </a:spcAft>
              <a:buFont typeface="Wingdings" charset="2"/>
              <a:buChar char="q"/>
              <a:defRPr/>
            </a:pPr>
            <a:r>
              <a:rPr lang="en-US" sz="2000" dirty="0" smtClean="0">
                <a:solidFill>
                  <a:srgbClr val="000000"/>
                </a:solidFill>
                <a:latin typeface="Cambria" charset="0"/>
                <a:cs typeface="Cambria" charset="0"/>
              </a:rPr>
              <a:t>We do </a:t>
            </a:r>
            <a:r>
              <a:rPr lang="en-US" sz="2000" dirty="0">
                <a:solidFill>
                  <a:srgbClr val="000000"/>
                </a:solidFill>
                <a:latin typeface="Cambria" charset="0"/>
                <a:cs typeface="Cambria" charset="0"/>
              </a:rPr>
              <a:t>tend to see behavior challenges associated with menstrual </a:t>
            </a:r>
            <a:r>
              <a:rPr lang="en-US" sz="2000" dirty="0" smtClean="0">
                <a:solidFill>
                  <a:srgbClr val="000000"/>
                </a:solidFill>
                <a:latin typeface="Cambria" charset="0"/>
                <a:cs typeface="Cambria" charset="0"/>
              </a:rPr>
              <a:t>cycles and some research indicates that females with ASD present with more challenges than their peers with other disabilities. </a:t>
            </a:r>
            <a:endParaRPr lang="en-US" sz="2000" dirty="0">
              <a:solidFill>
                <a:srgbClr val="000000"/>
              </a:solidFill>
              <a:latin typeface="Cambria" charset="0"/>
              <a:cs typeface="Cambria" charset="0"/>
            </a:endParaRPr>
          </a:p>
          <a:p>
            <a:pPr lvl="1" eaLnBrk="1" fontAlgn="auto" hangingPunct="1">
              <a:spcAft>
                <a:spcPts val="0"/>
              </a:spcAft>
              <a:buFont typeface="Wingdings" charset="2"/>
              <a:buChar char="q"/>
              <a:defRPr/>
            </a:pPr>
            <a:r>
              <a:rPr lang="en-US" sz="2000" dirty="0">
                <a:solidFill>
                  <a:srgbClr val="000000"/>
                </a:solidFill>
                <a:latin typeface="Cambria" charset="0"/>
                <a:cs typeface="Cambria" charset="0"/>
              </a:rPr>
              <a:t>A new class of </a:t>
            </a:r>
            <a:r>
              <a:rPr lang="en-US" sz="2000" dirty="0" smtClean="0">
                <a:solidFill>
                  <a:srgbClr val="000000"/>
                </a:solidFill>
                <a:latin typeface="Cambria" charset="0"/>
                <a:cs typeface="Cambria" charset="0"/>
              </a:rPr>
              <a:t>behavior, sexual stimulation, </a:t>
            </a:r>
            <a:r>
              <a:rPr lang="en-US" sz="2000" dirty="0">
                <a:solidFill>
                  <a:srgbClr val="000000"/>
                </a:solidFill>
                <a:latin typeface="Cambria" charset="0"/>
                <a:cs typeface="Cambria" charset="0"/>
              </a:rPr>
              <a:t>may develop. </a:t>
            </a:r>
            <a:r>
              <a:rPr lang="en-US" sz="2000" dirty="0" smtClean="0">
                <a:solidFill>
                  <a:srgbClr val="000000"/>
                </a:solidFill>
                <a:latin typeface="Cambria" charset="0"/>
                <a:cs typeface="Cambria" charset="0"/>
              </a:rPr>
              <a:t>  But absent a functional assessment of sexual stimulation, it is generally assumed to be maintained by automatic reinforcement which is not always the case. </a:t>
            </a:r>
            <a:endParaRPr lang="en-US" sz="2000" dirty="0">
              <a:solidFill>
                <a:srgbClr val="000000"/>
              </a:solidFill>
              <a:latin typeface="Cambria" charset="0"/>
              <a:cs typeface="Cambria"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304800" y="2209800"/>
            <a:ext cx="8534400" cy="868362"/>
          </a:xfrm>
        </p:spPr>
        <p:txBody>
          <a:bodyPr/>
          <a:lstStyle/>
          <a:p>
            <a:pPr eaLnBrk="1" hangingPunct="1"/>
            <a:r>
              <a:rPr lang="en-US" altLang="en-US" sz="4800" dirty="0" smtClean="0">
                <a:latin typeface="Cambria" charset="0"/>
                <a:ea typeface="ＭＳ Ｐゴシック" charset="-128"/>
              </a:rPr>
              <a:t>But enough about that</a:t>
            </a:r>
            <a:r>
              <a:rPr lang="mr-IN" altLang="en-US" sz="4800" dirty="0" smtClean="0">
                <a:latin typeface="Cambria" charset="0"/>
                <a:ea typeface="ＭＳ Ｐゴシック" charset="-128"/>
              </a:rPr>
              <a:t>…</a:t>
            </a:r>
            <a:endParaRPr lang="en-US" altLang="en-US" sz="4800" dirty="0">
              <a:latin typeface="Cambria" charset="0"/>
              <a:ea typeface="ＭＳ Ｐゴシック" charset="-128"/>
            </a:endParaRPr>
          </a:p>
        </p:txBody>
      </p:sp>
    </p:spTree>
    <p:extLst>
      <p:ext uri="{BB962C8B-B14F-4D97-AF65-F5344CB8AC3E}">
        <p14:creationId xmlns:p14="http://schemas.microsoft.com/office/powerpoint/2010/main" val="1526727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991393" y="152400"/>
            <a:ext cx="7313613" cy="868362"/>
          </a:xfrm>
        </p:spPr>
        <p:txBody>
          <a:bodyPr/>
          <a:lstStyle/>
          <a:p>
            <a:pPr eaLnBrk="1" hangingPunct="1"/>
            <a:r>
              <a:rPr lang="en-US" altLang="en-US">
                <a:latin typeface="Cambria" charset="0"/>
                <a:ea typeface="ＭＳ Ｐゴシック" charset="-128"/>
              </a:rPr>
              <a:t>Acknowledgements</a:t>
            </a:r>
          </a:p>
        </p:txBody>
      </p:sp>
      <p:sp>
        <p:nvSpPr>
          <p:cNvPr id="32770" name="Content Placeholder 2"/>
          <p:cNvSpPr>
            <a:spLocks noGrp="1"/>
          </p:cNvSpPr>
          <p:nvPr>
            <p:ph idx="1"/>
          </p:nvPr>
        </p:nvSpPr>
        <p:spPr>
          <a:xfrm>
            <a:off x="304799" y="1295400"/>
            <a:ext cx="8686800" cy="4483101"/>
          </a:xfrm>
        </p:spPr>
        <p:txBody>
          <a:bodyPr/>
          <a:lstStyle/>
          <a:p>
            <a:pPr marL="0" indent="0" eaLnBrk="1" hangingPunct="1">
              <a:buFontTx/>
              <a:buNone/>
            </a:pPr>
            <a:r>
              <a:rPr lang="en-US" altLang="en-US" sz="2800" dirty="0">
                <a:latin typeface="Cambria" charset="0"/>
                <a:ea typeface="ＭＳ Ｐゴシック" charset="-128"/>
              </a:rPr>
              <a:t>I would like </a:t>
            </a:r>
            <a:r>
              <a:rPr lang="en-US" altLang="en-US" sz="2800" dirty="0" smtClean="0">
                <a:latin typeface="Cambria" charset="0"/>
                <a:ea typeface="ＭＳ Ｐゴシック" charset="-128"/>
              </a:rPr>
              <a:t>recognize following </a:t>
            </a:r>
            <a:r>
              <a:rPr lang="en-US" altLang="en-US" sz="2800" dirty="0">
                <a:latin typeface="Cambria" charset="0"/>
                <a:ea typeface="ＭＳ Ｐゴシック" charset="-128"/>
              </a:rPr>
              <a:t>individuals </a:t>
            </a:r>
            <a:r>
              <a:rPr lang="en-US" altLang="en-US" sz="2800" dirty="0" smtClean="0">
                <a:latin typeface="Cambria" charset="0"/>
                <a:ea typeface="ＭＳ Ｐゴシック" charset="-128"/>
              </a:rPr>
              <a:t>for their contributions in </a:t>
            </a:r>
            <a:r>
              <a:rPr lang="en-US" altLang="en-US" sz="2800" dirty="0">
                <a:latin typeface="Cambria" charset="0"/>
                <a:ea typeface="ＭＳ Ｐゴシック" charset="-128"/>
              </a:rPr>
              <a:t>the development of this presentation: </a:t>
            </a:r>
            <a:endParaRPr lang="en-US" altLang="en-US" sz="2800" dirty="0" smtClean="0">
              <a:latin typeface="Cambria" charset="0"/>
              <a:ea typeface="ＭＳ Ｐゴシック" charset="-128"/>
            </a:endParaRPr>
          </a:p>
          <a:p>
            <a:pPr eaLnBrk="1" hangingPunct="1">
              <a:spcBef>
                <a:spcPts val="200"/>
              </a:spcBef>
              <a:buFont typeface="Arial" charset="0"/>
              <a:buChar char="•"/>
            </a:pPr>
            <a:r>
              <a:rPr lang="en-US" altLang="en-US" b="1" i="1" dirty="0" smtClean="0">
                <a:latin typeface="Cambria" charset="0"/>
                <a:ea typeface="ＭＳ Ｐゴシック" charset="-128"/>
              </a:rPr>
              <a:t>Megan </a:t>
            </a:r>
            <a:r>
              <a:rPr lang="en-US" altLang="en-US" b="1" i="1" dirty="0" err="1">
                <a:latin typeface="Cambria" charset="0"/>
                <a:ea typeface="ＭＳ Ｐゴシック" charset="-128"/>
              </a:rPr>
              <a:t>Atthowe</a:t>
            </a:r>
            <a:r>
              <a:rPr lang="en-US" altLang="en-US" b="1" i="1" dirty="0">
                <a:latin typeface="Cambria" charset="0"/>
                <a:ea typeface="ＭＳ Ｐゴシック" charset="-128"/>
              </a:rPr>
              <a:t>, R.N., M.S., </a:t>
            </a:r>
            <a:r>
              <a:rPr lang="en-US" altLang="en-US" b="1" i="1" dirty="0" smtClean="0">
                <a:latin typeface="Cambria" charset="0"/>
                <a:ea typeface="ＭＳ Ｐゴシック" charset="-128"/>
              </a:rPr>
              <a:t>BCBA </a:t>
            </a:r>
          </a:p>
          <a:p>
            <a:pPr eaLnBrk="1" hangingPunct="1">
              <a:spcBef>
                <a:spcPts val="200"/>
              </a:spcBef>
              <a:buFont typeface="Arial" charset="0"/>
              <a:buChar char="•"/>
            </a:pPr>
            <a:r>
              <a:rPr lang="en-US" altLang="en-US" b="1" i="1" dirty="0">
                <a:latin typeface="Cambria" charset="0"/>
                <a:ea typeface="ＭＳ Ｐゴシック" charset="-128"/>
              </a:rPr>
              <a:t>Frank Cicero, Ph.D., BCBA</a:t>
            </a:r>
          </a:p>
          <a:p>
            <a:pPr eaLnBrk="1" hangingPunct="1">
              <a:spcBef>
                <a:spcPts val="200"/>
              </a:spcBef>
              <a:buFont typeface="Arial" charset="0"/>
              <a:buChar char="•"/>
            </a:pPr>
            <a:r>
              <a:rPr lang="en-US" altLang="en-US" b="1" i="1" dirty="0">
                <a:latin typeface="Cambria" charset="0"/>
                <a:ea typeface="ＭＳ Ｐゴシック" charset="-128"/>
              </a:rPr>
              <a:t>Joanne </a:t>
            </a:r>
            <a:r>
              <a:rPr lang="en-US" altLang="en-US" b="1" i="1" dirty="0" err="1">
                <a:latin typeface="Cambria" charset="0"/>
                <a:ea typeface="ＭＳ Ｐゴシック" charset="-128"/>
              </a:rPr>
              <a:t>Gerenser</a:t>
            </a:r>
            <a:r>
              <a:rPr lang="en-US" altLang="en-US" b="1" i="1" dirty="0">
                <a:latin typeface="Cambria" charset="0"/>
                <a:ea typeface="ＭＳ Ｐゴシック" charset="-128"/>
              </a:rPr>
              <a:t>, Ph.D</a:t>
            </a:r>
            <a:r>
              <a:rPr lang="en-US" altLang="en-US" b="1" i="1" dirty="0" smtClean="0">
                <a:latin typeface="Cambria" charset="0"/>
                <a:ea typeface="ＭＳ Ｐゴシック" charset="-128"/>
              </a:rPr>
              <a:t>.</a:t>
            </a:r>
          </a:p>
          <a:p>
            <a:pPr eaLnBrk="1" hangingPunct="1">
              <a:spcBef>
                <a:spcPts val="200"/>
              </a:spcBef>
              <a:buFont typeface="Arial" charset="0"/>
              <a:buChar char="•"/>
            </a:pPr>
            <a:r>
              <a:rPr lang="en-US" altLang="en-US" b="1" i="1" dirty="0" smtClean="0">
                <a:latin typeface="Cambria" charset="0"/>
                <a:ea typeface="ＭＳ Ｐゴシック" charset="-128"/>
              </a:rPr>
              <a:t>Isabelle </a:t>
            </a:r>
            <a:r>
              <a:rPr lang="en-US" altLang="en-US" b="1" i="1" dirty="0" err="1" smtClean="0">
                <a:latin typeface="Cambria" charset="0"/>
                <a:ea typeface="ＭＳ Ｐゴシック" charset="-128"/>
              </a:rPr>
              <a:t>Henault</a:t>
            </a:r>
            <a:r>
              <a:rPr lang="en-US" altLang="en-US" b="1" i="1" dirty="0" smtClean="0">
                <a:latin typeface="Cambria" charset="0"/>
                <a:ea typeface="ＭＳ Ｐゴシック" charset="-128"/>
              </a:rPr>
              <a:t>, Ph.D.</a:t>
            </a:r>
          </a:p>
          <a:p>
            <a:pPr eaLnBrk="1" hangingPunct="1">
              <a:spcBef>
                <a:spcPts val="200"/>
              </a:spcBef>
              <a:buFont typeface="Arial" charset="0"/>
              <a:buChar char="•"/>
            </a:pPr>
            <a:r>
              <a:rPr lang="en-US" altLang="en-US" b="1" i="1" dirty="0" smtClean="0">
                <a:latin typeface="Cambria" charset="0"/>
                <a:ea typeface="ＭＳ Ｐゴシック" charset="-128"/>
              </a:rPr>
              <a:t>Lisa </a:t>
            </a:r>
            <a:r>
              <a:rPr lang="en-US" altLang="en-US" b="1" i="1" dirty="0">
                <a:latin typeface="Cambria" charset="0"/>
                <a:ea typeface="ＭＳ Ｐゴシック" charset="-128"/>
              </a:rPr>
              <a:t>Mitchell, </a:t>
            </a:r>
            <a:r>
              <a:rPr lang="en-US" altLang="en-US" b="1" i="1" dirty="0" smtClean="0">
                <a:latin typeface="Cambria" charset="0"/>
                <a:ea typeface="ＭＳ Ｐゴシック" charset="-128"/>
              </a:rPr>
              <a:t>LCSW</a:t>
            </a:r>
          </a:p>
          <a:p>
            <a:pPr eaLnBrk="1" hangingPunct="1">
              <a:spcBef>
                <a:spcPts val="200"/>
              </a:spcBef>
              <a:buFont typeface="Arial" charset="0"/>
              <a:buChar char="•"/>
            </a:pPr>
            <a:r>
              <a:rPr lang="en-US" altLang="en-US" b="1" i="1" dirty="0">
                <a:latin typeface="Cambria" charset="0"/>
                <a:ea typeface="ＭＳ Ｐゴシック" charset="-128"/>
              </a:rPr>
              <a:t>Bobby Newman, Ph.D. </a:t>
            </a:r>
            <a:r>
              <a:rPr lang="en-US" altLang="en-US" b="1" i="1" dirty="0" smtClean="0">
                <a:latin typeface="Cambria" charset="0"/>
                <a:ea typeface="ＭＳ Ｐゴシック" charset="-128"/>
              </a:rPr>
              <a:t>BCBA</a:t>
            </a:r>
            <a:endParaRPr lang="en-US" altLang="en-US" b="1" i="1" dirty="0">
              <a:latin typeface="Cambria" charset="0"/>
              <a:ea typeface="ＭＳ Ｐゴシック" charset="-128"/>
            </a:endParaRPr>
          </a:p>
          <a:p>
            <a:pPr eaLnBrk="1" hangingPunct="1">
              <a:spcBef>
                <a:spcPts val="200"/>
              </a:spcBef>
              <a:buFont typeface="Arial" charset="0"/>
              <a:buChar char="•"/>
            </a:pPr>
            <a:r>
              <a:rPr lang="en-US" altLang="en-US" b="1" i="1" dirty="0" err="1">
                <a:latin typeface="Cambria" charset="0"/>
                <a:ea typeface="ＭＳ Ｐゴシック" charset="-128"/>
              </a:rPr>
              <a:t>Sorah</a:t>
            </a:r>
            <a:r>
              <a:rPr lang="en-US" altLang="en-US" b="1" i="1" dirty="0">
                <a:latin typeface="Cambria" charset="0"/>
                <a:ea typeface="ＭＳ Ｐゴシック" charset="-128"/>
              </a:rPr>
              <a:t> Stein, M.S., </a:t>
            </a:r>
            <a:r>
              <a:rPr lang="en-US" altLang="en-US" b="1" i="1" dirty="0" smtClean="0">
                <a:latin typeface="Cambria" charset="0"/>
                <a:ea typeface="ＭＳ Ｐゴシック" charset="-128"/>
              </a:rPr>
              <a:t>BCBA</a:t>
            </a:r>
            <a:endParaRPr lang="en-US" altLang="en-US" b="1" i="1" dirty="0">
              <a:latin typeface="Cambria" charset="0"/>
              <a:ea typeface="ＭＳ Ｐゴシック" charset="-128"/>
            </a:endParaRPr>
          </a:p>
          <a:p>
            <a:pPr eaLnBrk="1" hangingPunct="1">
              <a:spcBef>
                <a:spcPts val="200"/>
              </a:spcBef>
              <a:buFont typeface="Arial" charset="0"/>
              <a:buChar char="•"/>
            </a:pPr>
            <a:r>
              <a:rPr lang="en-US" altLang="en-US" b="1" i="1" dirty="0" err="1" smtClean="0">
                <a:latin typeface="Cambria" charset="0"/>
                <a:ea typeface="ＭＳ Ｐゴシック" charset="-128"/>
              </a:rPr>
              <a:t>Zosia</a:t>
            </a:r>
            <a:r>
              <a:rPr lang="en-US" altLang="en-US" b="1" i="1" dirty="0" smtClean="0">
                <a:latin typeface="Cambria" charset="0"/>
                <a:ea typeface="ＭＳ Ｐゴシック" charset="-128"/>
              </a:rPr>
              <a:t> </a:t>
            </a:r>
            <a:r>
              <a:rPr lang="en-US" altLang="en-US" b="1" i="1" dirty="0" err="1">
                <a:latin typeface="Cambria" charset="0"/>
                <a:ea typeface="ＭＳ Ｐゴシック" charset="-128"/>
              </a:rPr>
              <a:t>Zaks</a:t>
            </a:r>
            <a:r>
              <a:rPr lang="en-US" altLang="en-US" b="1" i="1" dirty="0">
                <a:latin typeface="Cambria" charset="0"/>
                <a:ea typeface="ＭＳ Ｐゴシック" charset="-128"/>
              </a:rPr>
              <a:t>, M.A., </a:t>
            </a:r>
            <a:r>
              <a:rPr lang="en-US" altLang="en-US" b="1" i="1" dirty="0" smtClean="0">
                <a:latin typeface="Cambria" charset="0"/>
                <a:ea typeface="ＭＳ Ｐゴシック" charset="-128"/>
              </a:rPr>
              <a:t>BCBA, and</a:t>
            </a:r>
          </a:p>
          <a:p>
            <a:pPr eaLnBrk="1" hangingPunct="1">
              <a:spcBef>
                <a:spcPts val="200"/>
              </a:spcBef>
              <a:buFont typeface="Arial" charset="0"/>
              <a:buChar char="•"/>
            </a:pPr>
            <a:r>
              <a:rPr lang="en-US" altLang="en-US" b="1" i="1" dirty="0">
                <a:latin typeface="Cambria" charset="0"/>
                <a:ea typeface="ＭＳ Ｐゴシック" charset="-128"/>
              </a:rPr>
              <a:t>M</a:t>
            </a:r>
            <a:r>
              <a:rPr lang="en-US" altLang="en-US" b="1" i="1" dirty="0" smtClean="0">
                <a:latin typeface="Cambria" charset="0"/>
                <a:ea typeface="ＭＳ Ｐゴシック" charset="-128"/>
              </a:rPr>
              <a:t>any</a:t>
            </a:r>
            <a:r>
              <a:rPr lang="en-US" altLang="en-US" b="1" i="1" dirty="0">
                <a:latin typeface="Cambria" charset="0"/>
                <a:ea typeface="ＭＳ Ｐゴシック" charset="-128"/>
              </a:rPr>
              <a:t>, many students, adults, and </a:t>
            </a:r>
            <a:r>
              <a:rPr lang="en-US" altLang="en-US" b="1" i="1" dirty="0" smtClean="0">
                <a:latin typeface="Cambria" charset="0"/>
                <a:ea typeface="ＭＳ Ｐゴシック" charset="-128"/>
              </a:rPr>
              <a:t>families.</a:t>
            </a:r>
            <a:endParaRPr lang="en-US" altLang="en-US" b="1" i="1" dirty="0">
              <a:latin typeface="Cambria" charset="0"/>
              <a:ea typeface="ＭＳ Ｐゴシック"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304800" y="2667000"/>
            <a:ext cx="8534400" cy="1143000"/>
          </a:xfrm>
        </p:spPr>
        <p:txBody>
          <a:bodyPr/>
          <a:lstStyle/>
          <a:p>
            <a:pPr eaLnBrk="1" hangingPunct="1"/>
            <a:r>
              <a:rPr lang="en-US" altLang="en-US" sz="3400" dirty="0" smtClean="0">
                <a:solidFill>
                  <a:srgbClr val="000000"/>
                </a:solidFill>
                <a:latin typeface="Cambria" charset="0"/>
                <a:ea typeface="ＭＳ Ｐゴシック" charset="-128"/>
              </a:rPr>
              <a:t>So really</a:t>
            </a:r>
            <a:r>
              <a:rPr lang="en-US" altLang="en-US" sz="3400" dirty="0">
                <a:solidFill>
                  <a:srgbClr val="000000"/>
                </a:solidFill>
                <a:latin typeface="Cambria" charset="0"/>
                <a:ea typeface="ＭＳ Ｐゴシック" charset="-128"/>
              </a:rPr>
              <a:t>, how much research is there on impact of sexuality education and related interventions in ASD?</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1524000"/>
            <a:ext cx="8301038" cy="4216400"/>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r>
              <a:rPr lang="en-US" altLang="en-US" sz="3600">
                <a:latin typeface="Cambria" charset="0"/>
                <a:ea typeface="ＭＳ Ｐゴシック" charset="-128"/>
              </a:rPr>
              <a:t>A few things we probably do know</a:t>
            </a:r>
            <a:br>
              <a:rPr lang="en-US" altLang="en-US" sz="3600">
                <a:latin typeface="Cambria" charset="0"/>
                <a:ea typeface="ＭＳ Ｐゴシック" charset="-128"/>
              </a:rPr>
            </a:br>
            <a:r>
              <a:rPr lang="en-US" altLang="en-US" sz="2800">
                <a:latin typeface="Cambria" charset="0"/>
                <a:ea typeface="ＭＳ Ｐゴシック" charset="-128"/>
              </a:rPr>
              <a:t>(Kellaher, D., 2015)</a:t>
            </a:r>
            <a:endParaRPr lang="en-US" altLang="en-US" sz="3600">
              <a:latin typeface="Cambria" charset="0"/>
              <a:ea typeface="ＭＳ Ｐゴシック" charset="-128"/>
            </a:endParaRPr>
          </a:p>
        </p:txBody>
      </p:sp>
      <p:sp>
        <p:nvSpPr>
          <p:cNvPr id="124930" name="Content Placeholder 2"/>
          <p:cNvSpPr>
            <a:spLocks noGrp="1"/>
          </p:cNvSpPr>
          <p:nvPr>
            <p:ph sz="half" idx="1"/>
          </p:nvPr>
        </p:nvSpPr>
        <p:spPr>
          <a:xfrm>
            <a:off x="457200" y="1524000"/>
            <a:ext cx="8305800" cy="4056063"/>
          </a:xfrm>
        </p:spPr>
        <p:txBody>
          <a:bodyPr/>
          <a:lstStyle/>
          <a:p>
            <a:pPr>
              <a:spcBef>
                <a:spcPts val="1400"/>
              </a:spcBef>
              <a:buFont typeface="Wingdings" charset="2"/>
              <a:buChar char="q"/>
            </a:pPr>
            <a:r>
              <a:rPr lang="en-US" altLang="en-US" sz="2400">
                <a:latin typeface="Cambria" charset="0"/>
                <a:ea typeface="ＭＳ Ｐゴシック" charset="-128"/>
              </a:rPr>
              <a:t>At least some of our gap in understand sexuality and sexual behavior in ASD stems from an general lack of understanding about sexuality and sexual behavior. </a:t>
            </a:r>
          </a:p>
          <a:p>
            <a:pPr>
              <a:spcBef>
                <a:spcPts val="1400"/>
              </a:spcBef>
              <a:buFont typeface="Wingdings" charset="2"/>
              <a:buChar char="q"/>
            </a:pPr>
            <a:r>
              <a:rPr lang="en-US" altLang="en-US" sz="2400">
                <a:latin typeface="Cambria" charset="0"/>
                <a:ea typeface="ＭＳ Ｐゴシック" charset="-128"/>
              </a:rPr>
              <a:t>High verbal individuals appear similar to typical peers in terms of sexual interest.</a:t>
            </a:r>
          </a:p>
          <a:p>
            <a:pPr>
              <a:spcBef>
                <a:spcPts val="1400"/>
              </a:spcBef>
              <a:buFont typeface="Wingdings" charset="2"/>
              <a:buChar char="q"/>
            </a:pPr>
            <a:r>
              <a:rPr lang="en-US" altLang="en-US" sz="2400">
                <a:latin typeface="Cambria" charset="0"/>
                <a:ea typeface="ＭＳ Ｐゴシック" charset="-128"/>
              </a:rPr>
              <a:t>While high verbal adults may know the language of sexuality, this does not seem to equate to qualitative or quantitative knowledge or behavior.</a:t>
            </a:r>
          </a:p>
          <a:p>
            <a:pPr>
              <a:spcBef>
                <a:spcPts val="1400"/>
              </a:spcBef>
              <a:buFont typeface="Wingdings" charset="2"/>
              <a:buChar char="q"/>
            </a:pPr>
            <a:r>
              <a:rPr lang="en-US" altLang="en-US" sz="2400">
                <a:latin typeface="Cambria" charset="0"/>
                <a:ea typeface="ＭＳ Ｐゴシック" charset="-128"/>
              </a:rPr>
              <a:t>There appears to be a greater diversity of sexual expression with high verbal individuals with higher reported rates of asexuality, bisexuality, and homosexuality, particularly among women.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altLang="en-US" sz="3600">
                <a:latin typeface="Cambria" charset="0"/>
                <a:ea typeface="ＭＳ Ｐゴシック" charset="-128"/>
              </a:rPr>
              <a:t>A few things we probably do know</a:t>
            </a:r>
            <a:br>
              <a:rPr lang="en-US" altLang="en-US" sz="3600">
                <a:latin typeface="Cambria" charset="0"/>
                <a:ea typeface="ＭＳ Ｐゴシック" charset="-128"/>
              </a:rPr>
            </a:br>
            <a:r>
              <a:rPr lang="en-US" altLang="en-US" sz="2800">
                <a:latin typeface="Cambria" charset="0"/>
                <a:ea typeface="ＭＳ Ｐゴシック" charset="-128"/>
              </a:rPr>
              <a:t>(Kellaher, D., 2015)</a:t>
            </a:r>
            <a:endParaRPr lang="en-US" altLang="en-US" sz="3600">
              <a:latin typeface="Cambria" charset="0"/>
              <a:ea typeface="ＭＳ Ｐゴシック" charset="-128"/>
            </a:endParaRPr>
          </a:p>
        </p:txBody>
      </p:sp>
      <p:sp>
        <p:nvSpPr>
          <p:cNvPr id="125954" name="Content Placeholder 2"/>
          <p:cNvSpPr>
            <a:spLocks noGrp="1"/>
          </p:cNvSpPr>
          <p:nvPr>
            <p:ph sz="half" idx="1"/>
          </p:nvPr>
        </p:nvSpPr>
        <p:spPr>
          <a:xfrm>
            <a:off x="457200" y="1524000"/>
            <a:ext cx="8305800" cy="4056063"/>
          </a:xfrm>
        </p:spPr>
        <p:txBody>
          <a:bodyPr/>
          <a:lstStyle/>
          <a:p>
            <a:pPr>
              <a:buFont typeface="Wingdings" charset="2"/>
              <a:buChar char="q"/>
            </a:pPr>
            <a:r>
              <a:rPr lang="en-US" altLang="en-US" sz="2400">
                <a:latin typeface="Cambria" charset="0"/>
                <a:ea typeface="ＭＳ Ｐゴシック" charset="-128"/>
              </a:rPr>
              <a:t>Although data are limited there are published reports of paraphilic behavior among HV males but none involving HV females. The gender difference is due, most likely, to multiple confounding variables but it does appear that every permutation of sexual behavior we see in the typical community exists in the HV/ASD community.</a:t>
            </a:r>
          </a:p>
          <a:p>
            <a:pPr>
              <a:buFont typeface="Wingdings" charset="2"/>
              <a:buChar char="q"/>
            </a:pPr>
            <a:r>
              <a:rPr lang="en-US" altLang="en-US" sz="2400">
                <a:latin typeface="Cambria" charset="0"/>
                <a:ea typeface="ＭＳ Ｐゴシック" charset="-128"/>
              </a:rPr>
              <a:t>In ASD, however, some paraphilic behavior represent “counterfeit deviance” (Hingsburger, Griffiths, &amp; Quinsey, 1991) in that it originates from an absence of knowledge, experience, or specific social competencies.  </a:t>
            </a:r>
            <a:r>
              <a:rPr lang="en-US" altLang="en-US" sz="2000">
                <a:latin typeface="Cambria" charset="0"/>
                <a:ea typeface="ＭＳ Ｐゴシック" charset="-128"/>
              </a:rPr>
              <a:t> </a:t>
            </a:r>
          </a:p>
          <a:p>
            <a:pPr>
              <a:buFontTx/>
              <a:buNone/>
            </a:pPr>
            <a:endParaRPr lang="en-US" altLang="en-US">
              <a:latin typeface="Cambria" charset="0"/>
              <a:ea typeface="ＭＳ Ｐゴシック" charset="-128"/>
            </a:endParaRPr>
          </a:p>
          <a:p>
            <a:pPr>
              <a:buFont typeface="Wingdings" charset="2"/>
              <a:buChar char="q"/>
            </a:pPr>
            <a:endParaRPr lang="en-US" altLang="en-US">
              <a:latin typeface="Cambria" charset="0"/>
              <a:ea typeface="ＭＳ Ｐゴシック" charset="-128"/>
            </a:endParaRPr>
          </a:p>
        </p:txBody>
      </p:sp>
      <p:sp>
        <p:nvSpPr>
          <p:cNvPr id="125955" name="TextBox 5"/>
          <p:cNvSpPr txBox="1">
            <a:spLocks noChangeArrowheads="1"/>
          </p:cNvSpPr>
          <p:nvPr/>
        </p:nvSpPr>
        <p:spPr bwMode="auto">
          <a:xfrm>
            <a:off x="533400" y="5638800"/>
            <a:ext cx="8077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SzPct val="90000"/>
              <a:buBlip>
                <a:blip r:embed="rId2"/>
              </a:buBlip>
              <a:defRPr sz="2400">
                <a:solidFill>
                  <a:schemeClr val="tx1"/>
                </a:solidFill>
                <a:latin typeface="Goudy Old Style" charset="0"/>
                <a:ea typeface="ＭＳ Ｐゴシック" charset="-128"/>
              </a:defRPr>
            </a:lvl1pPr>
            <a:lvl2pPr marL="742950" indent="-285750">
              <a:spcBef>
                <a:spcPts val="600"/>
              </a:spcBef>
              <a:buSzPct val="90000"/>
              <a:buBlip>
                <a:blip r:embed="rId3"/>
              </a:buBlip>
              <a:defRPr sz="2200">
                <a:solidFill>
                  <a:schemeClr val="tx1"/>
                </a:solidFill>
                <a:latin typeface="Goudy Old Style" charset="0"/>
                <a:ea typeface="ＭＳ Ｐゴシック" charset="-128"/>
              </a:defRPr>
            </a:lvl2pPr>
            <a:lvl3pPr marL="1143000" indent="-228600">
              <a:spcBef>
                <a:spcPts val="600"/>
              </a:spcBef>
              <a:buSzPct val="90000"/>
              <a:buBlip>
                <a:blip r:embed="rId4"/>
              </a:buBlip>
              <a:defRPr sz="2000">
                <a:solidFill>
                  <a:schemeClr val="tx1"/>
                </a:solidFill>
                <a:latin typeface="Goudy Old Style" charset="0"/>
                <a:ea typeface="ＭＳ Ｐゴシック" charset="-128"/>
              </a:defRPr>
            </a:lvl3pPr>
            <a:lvl4pPr marL="1600200" indent="-228600">
              <a:spcBef>
                <a:spcPts val="600"/>
              </a:spcBef>
              <a:buSzPct val="90000"/>
              <a:buBlip>
                <a:blip r:embed="rId4"/>
              </a:buBlip>
              <a:defRPr>
                <a:solidFill>
                  <a:schemeClr val="tx1"/>
                </a:solidFill>
                <a:latin typeface="Goudy Old Style" charset="0"/>
                <a:ea typeface="ＭＳ Ｐゴシック" charset="-128"/>
              </a:defRPr>
            </a:lvl4pPr>
            <a:lvl5pPr marL="2057400" indent="-228600">
              <a:spcBef>
                <a:spcPts val="600"/>
              </a:spcBef>
              <a:buSzPct val="90000"/>
              <a:buBlip>
                <a:blip r:embed="rId4"/>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9pPr>
          </a:lstStyle>
          <a:p>
            <a:pPr eaLnBrk="1" hangingPunct="1">
              <a:spcBef>
                <a:spcPct val="0"/>
              </a:spcBef>
              <a:buSzTx/>
              <a:buFontTx/>
              <a:buNone/>
            </a:pPr>
            <a:r>
              <a:rPr lang="en-US" altLang="en-US" sz="1400">
                <a:latin typeface="Cambria" charset="0"/>
              </a:rPr>
              <a:t>Kellaher, D.C. (2015). Sexual behavior and ASD: An update and discussion. Current Psychiatry Reports, 	17, Published online March 2015</a:t>
            </a:r>
          </a:p>
          <a:p>
            <a:pPr eaLnBrk="1" hangingPunct="1">
              <a:spcBef>
                <a:spcPct val="0"/>
              </a:spcBef>
              <a:buSzTx/>
              <a:buFontTx/>
              <a:buNone/>
            </a:pPr>
            <a:endParaRPr lang="en-US" altLang="en-US" sz="1400">
              <a:latin typeface="Cambria" charset="0"/>
            </a:endParaRPr>
          </a:p>
          <a:p>
            <a:pPr eaLnBrk="1" hangingPunct="1">
              <a:spcBef>
                <a:spcPct val="0"/>
              </a:spcBef>
              <a:buSzTx/>
              <a:buFontTx/>
              <a:buNone/>
            </a:pPr>
            <a:r>
              <a:rPr lang="en-US" altLang="en-US" sz="1400">
                <a:latin typeface="Cambria" charset="0"/>
              </a:rPr>
              <a:t>Hingsburger, D., Griffiths, D., &amp; Quinsey, V. (1991). Detecting counterfeit deviance: differentiating sexual 	deviance from sexual inappropriatness.  Habilitative Mental Healthcare Newsletter, 51-54.</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3613" cy="868362"/>
          </a:xfrm>
        </p:spPr>
        <p:txBody>
          <a:bodyPr/>
          <a:lstStyle/>
          <a:p>
            <a:r>
              <a:rPr lang="en-US" dirty="0" smtClean="0">
                <a:latin typeface="Cambria" charset="0"/>
                <a:ea typeface="Cambria" charset="0"/>
                <a:cs typeface="Cambria" charset="0"/>
              </a:rPr>
              <a:t>Most Recently</a:t>
            </a:r>
            <a:endParaRPr lang="en-US" dirty="0">
              <a:latin typeface="Cambria" charset="0"/>
              <a:ea typeface="Cambria" charset="0"/>
              <a:cs typeface="Cambria" charset="0"/>
            </a:endParaRPr>
          </a:p>
        </p:txBody>
      </p:sp>
      <p:sp>
        <p:nvSpPr>
          <p:cNvPr id="3" name="Content Placeholder 2"/>
          <p:cNvSpPr>
            <a:spLocks noGrp="1"/>
          </p:cNvSpPr>
          <p:nvPr>
            <p:ph sz="half" idx="1"/>
          </p:nvPr>
        </p:nvSpPr>
        <p:spPr>
          <a:xfrm>
            <a:off x="533400" y="1219200"/>
            <a:ext cx="8077200" cy="4056062"/>
          </a:xfrm>
        </p:spPr>
        <p:txBody>
          <a:bodyPr/>
          <a:lstStyle/>
          <a:p>
            <a:pPr marL="0" indent="0">
              <a:buNone/>
            </a:pPr>
            <a:r>
              <a:rPr lang="en-US" sz="2400" dirty="0" err="1" smtClean="0">
                <a:latin typeface="Cambria" charset="0"/>
                <a:ea typeface="Cambria" charset="0"/>
                <a:cs typeface="Cambria" charset="0"/>
              </a:rPr>
              <a:t>McDaniels</a:t>
            </a:r>
            <a:r>
              <a:rPr lang="en-US" sz="2400" dirty="0" smtClean="0">
                <a:latin typeface="Cambria" charset="0"/>
                <a:ea typeface="Cambria" charset="0"/>
                <a:cs typeface="Cambria" charset="0"/>
              </a:rPr>
              <a:t> &amp; Fleming (2016), in their review of 92 articles published on sexual education with individuals with ID concluded that:</a:t>
            </a:r>
          </a:p>
          <a:p>
            <a:pPr>
              <a:buFont typeface="Wingdings" charset="2"/>
              <a:buChar char="q"/>
            </a:pPr>
            <a:r>
              <a:rPr lang="en-US" dirty="0" smtClean="0">
                <a:latin typeface="Cambria" charset="0"/>
                <a:ea typeface="Cambria" charset="0"/>
                <a:cs typeface="Cambria" charset="0"/>
              </a:rPr>
              <a:t>As </a:t>
            </a:r>
            <a:r>
              <a:rPr lang="en-US" dirty="0">
                <a:latin typeface="Cambria" charset="0"/>
                <a:ea typeface="Cambria" charset="0"/>
                <a:cs typeface="Cambria" charset="0"/>
              </a:rPr>
              <a:t>a result inadequate sexual education </a:t>
            </a:r>
            <a:r>
              <a:rPr lang="en-US" dirty="0" smtClean="0">
                <a:latin typeface="Cambria" charset="0"/>
                <a:ea typeface="Cambria" charset="0"/>
                <a:cs typeface="Cambria" charset="0"/>
              </a:rPr>
              <a:t>Individuals with ID are placed at a greater risk for sexual abuse, STDs, and misinformation than warranted. </a:t>
            </a:r>
          </a:p>
          <a:p>
            <a:pPr>
              <a:buFont typeface="Wingdings" charset="2"/>
              <a:buChar char="q"/>
            </a:pPr>
            <a:r>
              <a:rPr lang="en-US" dirty="0" smtClean="0">
                <a:latin typeface="Cambria" charset="0"/>
                <a:ea typeface="Cambria" charset="0"/>
                <a:cs typeface="Cambria" charset="0"/>
              </a:rPr>
              <a:t>Formal, individualized, and specific sexual education for learners with ID is lacking.</a:t>
            </a:r>
          </a:p>
          <a:p>
            <a:pPr>
              <a:buFont typeface="Wingdings" charset="2"/>
              <a:buChar char="q"/>
            </a:pPr>
            <a:r>
              <a:rPr lang="en-US" dirty="0" smtClean="0">
                <a:latin typeface="Cambria" charset="0"/>
                <a:ea typeface="Cambria" charset="0"/>
                <a:cs typeface="Cambria" charset="0"/>
              </a:rPr>
              <a:t>There is a paucity of published data resulting in little information as to appropriate and empirically validated sexual education content and processes for learners with ID </a:t>
            </a:r>
            <a:endParaRPr lang="en-US" dirty="0">
              <a:latin typeface="Cambria" charset="0"/>
              <a:ea typeface="Cambria" charset="0"/>
              <a:cs typeface="Cambria" charset="0"/>
            </a:endParaRPr>
          </a:p>
        </p:txBody>
      </p:sp>
      <p:sp>
        <p:nvSpPr>
          <p:cNvPr id="5" name="TextBox 4"/>
          <p:cNvSpPr txBox="1"/>
          <p:nvPr/>
        </p:nvSpPr>
        <p:spPr>
          <a:xfrm>
            <a:off x="457200" y="6019800"/>
            <a:ext cx="8305800" cy="646331"/>
          </a:xfrm>
          <a:prstGeom prst="rect">
            <a:avLst/>
          </a:prstGeom>
          <a:noFill/>
        </p:spPr>
        <p:txBody>
          <a:bodyPr wrap="square" rtlCol="0">
            <a:spAutoFit/>
          </a:bodyPr>
          <a:lstStyle/>
          <a:p>
            <a:r>
              <a:rPr lang="en-US" dirty="0" err="1" smtClean="0">
                <a:latin typeface="Cambria" charset="0"/>
                <a:ea typeface="Cambria" charset="0"/>
                <a:cs typeface="Cambria" charset="0"/>
              </a:rPr>
              <a:t>McDaniels</a:t>
            </a:r>
            <a:r>
              <a:rPr lang="en-US" dirty="0" smtClean="0">
                <a:latin typeface="Cambria" charset="0"/>
                <a:ea typeface="Cambria" charset="0"/>
                <a:cs typeface="Cambria" charset="0"/>
              </a:rPr>
              <a:t>, B, &amp; Fleming, A., (2016). Sexuality Education and Intellectual Disability: Time to Address the Challenge. </a:t>
            </a:r>
            <a:r>
              <a:rPr lang="en-US" i="1" dirty="0" smtClean="0">
                <a:latin typeface="Cambria" charset="0"/>
                <a:ea typeface="Cambria" charset="0"/>
                <a:cs typeface="Cambria" charset="0"/>
              </a:rPr>
              <a:t>Sexuality and Disability</a:t>
            </a:r>
            <a:r>
              <a:rPr lang="en-US" b="1" dirty="0" smtClean="0">
                <a:latin typeface="Cambria" charset="0"/>
                <a:ea typeface="Cambria" charset="0"/>
                <a:cs typeface="Cambria" charset="0"/>
              </a:rPr>
              <a:t>, 34</a:t>
            </a:r>
            <a:r>
              <a:rPr lang="en-US" dirty="0" smtClean="0">
                <a:latin typeface="Cambria" charset="0"/>
                <a:ea typeface="Cambria" charset="0"/>
                <a:cs typeface="Cambria" charset="0"/>
              </a:rPr>
              <a:t>, 215-225.</a:t>
            </a:r>
            <a:endParaRPr lang="en-US" dirty="0">
              <a:latin typeface="Cambria" charset="0"/>
              <a:ea typeface="Cambria" charset="0"/>
              <a:cs typeface="Cambria" charset="0"/>
            </a:endParaRPr>
          </a:p>
        </p:txBody>
      </p:sp>
    </p:spTree>
    <p:extLst>
      <p:ext uri="{BB962C8B-B14F-4D97-AF65-F5344CB8AC3E}">
        <p14:creationId xmlns:p14="http://schemas.microsoft.com/office/powerpoint/2010/main" val="1961606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7"/>
          <p:cNvSpPr>
            <a:spLocks noGrp="1" noChangeArrowheads="1"/>
          </p:cNvSpPr>
          <p:nvPr>
            <p:ph idx="1"/>
          </p:nvPr>
        </p:nvSpPr>
        <p:spPr>
          <a:xfrm>
            <a:off x="457200" y="1447800"/>
            <a:ext cx="8229600" cy="4038600"/>
          </a:xfrm>
        </p:spPr>
        <p:txBody>
          <a:bodyPr/>
          <a:lstStyle/>
          <a:p>
            <a:pPr algn="ctr" eaLnBrk="1" hangingPunct="1">
              <a:buFont typeface="Wingdings" charset="2"/>
              <a:buNone/>
            </a:pPr>
            <a:r>
              <a:rPr lang="en-US" altLang="en-US" sz="4800" dirty="0">
                <a:solidFill>
                  <a:srgbClr val="000000"/>
                </a:solidFill>
                <a:latin typeface="Cambria" charset="0"/>
                <a:ea typeface="ＭＳ Ｐゴシック" charset="-128"/>
              </a:rPr>
              <a:t>A Couple of Good </a:t>
            </a:r>
            <a:r>
              <a:rPr lang="en-US" altLang="ja-JP" sz="4800" dirty="0">
                <a:solidFill>
                  <a:srgbClr val="000000"/>
                </a:solidFill>
                <a:latin typeface="Cambria" charset="0"/>
                <a:ea typeface="ＭＳ Ｐゴシック" charset="-128"/>
              </a:rPr>
              <a:t>Reasons Why We Should Teach Human Sexuality Education To Individuals With Autism Spectrum Disorders</a:t>
            </a:r>
            <a:endParaRPr lang="en-US" altLang="en-US" sz="4800" dirty="0">
              <a:solidFill>
                <a:srgbClr val="000000"/>
              </a:solidFill>
              <a:latin typeface="Cambria" charset="0"/>
              <a:ea typeface="ＭＳ Ｐゴシック"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026"/>
          <p:cNvSpPr>
            <a:spLocks noGrp="1" noChangeArrowheads="1"/>
          </p:cNvSpPr>
          <p:nvPr>
            <p:ph type="title"/>
          </p:nvPr>
        </p:nvSpPr>
        <p:spPr>
          <a:xfrm>
            <a:off x="762000" y="931863"/>
            <a:ext cx="3352800" cy="1371600"/>
          </a:xfrm>
        </p:spPr>
        <p:txBody>
          <a:bodyPr/>
          <a:lstStyle/>
          <a:p>
            <a:pPr eaLnBrk="1" hangingPunct="1"/>
            <a:r>
              <a:rPr lang="en-US" altLang="en-US" b="1" dirty="0">
                <a:solidFill>
                  <a:srgbClr val="000000"/>
                </a:solidFill>
                <a:latin typeface="Cambria" charset="0"/>
                <a:ea typeface="ＭＳ Ｐゴシック" charset="-128"/>
              </a:rPr>
              <a:t>Number </a:t>
            </a:r>
            <a:r>
              <a:rPr lang="en-US" altLang="en-US" b="1" dirty="0" smtClean="0">
                <a:solidFill>
                  <a:srgbClr val="000000"/>
                </a:solidFill>
                <a:latin typeface="Cambria" charset="0"/>
                <a:ea typeface="ＭＳ Ｐゴシック" charset="-128"/>
              </a:rPr>
              <a:t>6</a:t>
            </a:r>
            <a:endParaRPr lang="en-US" altLang="en-US" b="1" dirty="0">
              <a:solidFill>
                <a:srgbClr val="000000"/>
              </a:solidFill>
              <a:latin typeface="Cambria" charset="0"/>
              <a:ea typeface="ＭＳ Ｐゴシック" charset="-128"/>
            </a:endParaRPr>
          </a:p>
        </p:txBody>
      </p:sp>
      <p:sp>
        <p:nvSpPr>
          <p:cNvPr id="70658" name="Rectangle 1028"/>
          <p:cNvSpPr>
            <a:spLocks noGrp="1" noChangeArrowheads="1"/>
          </p:cNvSpPr>
          <p:nvPr>
            <p:ph type="body" sz="half" idx="2"/>
          </p:nvPr>
        </p:nvSpPr>
        <p:spPr>
          <a:xfrm>
            <a:off x="228600" y="1371600"/>
            <a:ext cx="3886200" cy="3276600"/>
          </a:xfrm>
        </p:spPr>
        <p:txBody>
          <a:bodyPr/>
          <a:lstStyle/>
          <a:p>
            <a:pPr algn="ctr" eaLnBrk="1" hangingPunct="1">
              <a:buFont typeface="Wingdings" charset="2"/>
              <a:buNone/>
            </a:pPr>
            <a:endParaRPr lang="en-US" altLang="en-US" dirty="0">
              <a:latin typeface="News Gothic MT" charset="0"/>
              <a:ea typeface="ＭＳ Ｐゴシック" charset="-128"/>
            </a:endParaRPr>
          </a:p>
          <a:p>
            <a:pPr algn="ctr" eaLnBrk="1" hangingPunct="1">
              <a:buFont typeface="Wingdings" charset="2"/>
              <a:buNone/>
            </a:pPr>
            <a:r>
              <a:rPr lang="en-US" altLang="en-US" sz="3300" dirty="0">
                <a:solidFill>
                  <a:srgbClr val="000000"/>
                </a:solidFill>
                <a:latin typeface="Cambria" charset="0"/>
                <a:ea typeface="ＭＳ Ｐゴシック" charset="-128"/>
              </a:rPr>
              <a:t>	They Have The Same Hormones &amp;Urges &amp; Need To Make The Same Choices As Their Peers</a:t>
            </a:r>
          </a:p>
          <a:p>
            <a:pPr algn="ctr" eaLnBrk="1" hangingPunct="1">
              <a:buFont typeface="Wingdings" charset="2"/>
              <a:buNone/>
            </a:pPr>
            <a:endParaRPr lang="en-US" altLang="en-US" sz="2800" dirty="0">
              <a:latin typeface="News Gothic MT" charset="0"/>
              <a:ea typeface="ＭＳ Ｐゴシック" charset="-128"/>
            </a:endParaRPr>
          </a:p>
        </p:txBody>
      </p:sp>
      <p:pic>
        <p:nvPicPr>
          <p:cNvPr id="706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0"/>
            <a:ext cx="48006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110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26"/>
          <p:cNvSpPr>
            <a:spLocks noGrp="1" noChangeArrowheads="1"/>
          </p:cNvSpPr>
          <p:nvPr>
            <p:ph type="title"/>
          </p:nvPr>
        </p:nvSpPr>
        <p:spPr>
          <a:xfrm>
            <a:off x="914400" y="1066800"/>
            <a:ext cx="3352800" cy="1371600"/>
          </a:xfrm>
        </p:spPr>
        <p:txBody>
          <a:bodyPr/>
          <a:lstStyle/>
          <a:p>
            <a:pPr eaLnBrk="1" hangingPunct="1"/>
            <a:r>
              <a:rPr lang="en-US" altLang="en-US" b="1" dirty="0">
                <a:solidFill>
                  <a:srgbClr val="000000"/>
                </a:solidFill>
                <a:latin typeface="Cambria" charset="0"/>
                <a:ea typeface="ＭＳ Ｐゴシック" charset="-128"/>
              </a:rPr>
              <a:t>Number </a:t>
            </a:r>
            <a:r>
              <a:rPr lang="en-US" altLang="en-US" b="1" dirty="0" smtClean="0">
                <a:solidFill>
                  <a:srgbClr val="000000"/>
                </a:solidFill>
                <a:latin typeface="Cambria" charset="0"/>
                <a:ea typeface="ＭＳ Ｐゴシック" charset="-128"/>
              </a:rPr>
              <a:t>5</a:t>
            </a:r>
            <a:endParaRPr lang="en-US" altLang="en-US" b="1" dirty="0">
              <a:solidFill>
                <a:srgbClr val="000000"/>
              </a:solidFill>
              <a:latin typeface="Cambria" charset="0"/>
              <a:ea typeface="ＭＳ Ｐゴシック" charset="-128"/>
            </a:endParaRPr>
          </a:p>
        </p:txBody>
      </p:sp>
      <p:sp>
        <p:nvSpPr>
          <p:cNvPr id="72706" name="Rectangle 1028"/>
          <p:cNvSpPr>
            <a:spLocks noGrp="1" noChangeArrowheads="1"/>
          </p:cNvSpPr>
          <p:nvPr>
            <p:ph type="body" sz="half" idx="2"/>
          </p:nvPr>
        </p:nvSpPr>
        <p:spPr>
          <a:xfrm>
            <a:off x="169863" y="2286000"/>
            <a:ext cx="5164137" cy="3076575"/>
          </a:xfrm>
        </p:spPr>
        <p:txBody>
          <a:bodyPr/>
          <a:lstStyle/>
          <a:p>
            <a:pPr eaLnBrk="1" hangingPunct="1">
              <a:buFont typeface="Wingdings" charset="2"/>
              <a:buNone/>
            </a:pPr>
            <a:r>
              <a:rPr lang="en-US" altLang="en-US" sz="3300">
                <a:solidFill>
                  <a:srgbClr val="000000"/>
                </a:solidFill>
                <a:latin typeface="Cambria" charset="0"/>
                <a:ea typeface="ＭＳ Ｐゴシック" charset="-128"/>
              </a:rPr>
              <a:t>     All sexual behavior is social behavior and, as such, is particularly challenging for individuals with ASD</a:t>
            </a:r>
            <a:endParaRPr lang="en-US" altLang="en-US" sz="2800">
              <a:latin typeface="News Gothic MT" charset="0"/>
              <a:ea typeface="ＭＳ Ｐゴシック" charset="-128"/>
            </a:endParaRPr>
          </a:p>
        </p:txBody>
      </p:sp>
      <p:pic>
        <p:nvPicPr>
          <p:cNvPr id="727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5063" y="838200"/>
            <a:ext cx="39512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851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26"/>
          <p:cNvSpPr>
            <a:spLocks noGrp="1" noChangeArrowheads="1"/>
          </p:cNvSpPr>
          <p:nvPr>
            <p:ph type="title"/>
          </p:nvPr>
        </p:nvSpPr>
        <p:spPr/>
        <p:txBody>
          <a:bodyPr/>
          <a:lstStyle/>
          <a:p>
            <a:pPr eaLnBrk="1" hangingPunct="1"/>
            <a:r>
              <a:rPr lang="en-US" altLang="en-US" b="1" dirty="0">
                <a:solidFill>
                  <a:srgbClr val="000000"/>
                </a:solidFill>
                <a:latin typeface="Cambria" charset="0"/>
                <a:ea typeface="ＭＳ Ｐゴシック" charset="-128"/>
              </a:rPr>
              <a:t>Number </a:t>
            </a:r>
            <a:r>
              <a:rPr lang="en-US" altLang="en-US" b="1" dirty="0" smtClean="0">
                <a:solidFill>
                  <a:srgbClr val="000000"/>
                </a:solidFill>
                <a:latin typeface="Cambria" charset="0"/>
                <a:ea typeface="ＭＳ Ｐゴシック" charset="-128"/>
              </a:rPr>
              <a:t>4</a:t>
            </a:r>
            <a:endParaRPr lang="en-US" altLang="en-US" b="1" dirty="0">
              <a:solidFill>
                <a:srgbClr val="000000"/>
              </a:solidFill>
              <a:latin typeface="Cambria" charset="0"/>
              <a:ea typeface="ＭＳ Ｐゴシック" charset="-128"/>
            </a:endParaRPr>
          </a:p>
        </p:txBody>
      </p:sp>
      <p:sp>
        <p:nvSpPr>
          <p:cNvPr id="131074" name="Rectangle 1029"/>
          <p:cNvSpPr>
            <a:spLocks noGrp="1" noChangeArrowheads="1"/>
          </p:cNvSpPr>
          <p:nvPr>
            <p:ph type="body" sz="half" idx="1"/>
          </p:nvPr>
        </p:nvSpPr>
        <p:spPr>
          <a:xfrm>
            <a:off x="914400" y="1600200"/>
            <a:ext cx="7315200" cy="3886200"/>
          </a:xfrm>
        </p:spPr>
        <p:txBody>
          <a:bodyPr/>
          <a:lstStyle/>
          <a:p>
            <a:pPr algn="ctr" eaLnBrk="1" hangingPunct="1">
              <a:buFont typeface="Wingdings" charset="2"/>
              <a:buNone/>
            </a:pPr>
            <a:r>
              <a:rPr lang="en-US" altLang="en-US" sz="4800">
                <a:latin typeface="Cambria" charset="0"/>
                <a:ea typeface="ＭＳ Ｐゴシック" charset="-128"/>
              </a:rPr>
              <a:t>The Internet and other readily accessible media</a:t>
            </a:r>
          </a:p>
        </p:txBody>
      </p:sp>
      <p:pic>
        <p:nvPicPr>
          <p:cNvPr id="1310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2766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5257800"/>
            <a:ext cx="8229600" cy="1371600"/>
          </a:xfrm>
        </p:spPr>
        <p:txBody>
          <a:bodyPr/>
          <a:lstStyle/>
          <a:p>
            <a:pPr algn="l"/>
            <a:r>
              <a:rPr lang="en-US" altLang="en-US" sz="1800">
                <a:latin typeface="Cambria" charset="0"/>
                <a:ea typeface="ＭＳ Ｐゴシック" charset="-128"/>
              </a:rPr>
              <a:t>Mitchell, K. J.; Finkelhor, D,; and Wolak, J. (2003). The exposure of youth to unwanted sexual material on the internet: A national survey of risk, impact, and prevention. </a:t>
            </a:r>
            <a:r>
              <a:rPr lang="en-US" altLang="en-US" sz="1800" i="1">
                <a:latin typeface="Cambria" charset="0"/>
                <a:ea typeface="ＭＳ Ｐゴシック" charset="-128"/>
              </a:rPr>
              <a:t>Youth Society, 34, 330-358.</a:t>
            </a:r>
            <a:endParaRPr lang="en-US" altLang="en-US" sz="1800">
              <a:latin typeface="Cambria" charset="0"/>
              <a:ea typeface="ＭＳ Ｐゴシック" charset="-128"/>
            </a:endParaRPr>
          </a:p>
        </p:txBody>
      </p:sp>
      <p:sp>
        <p:nvSpPr>
          <p:cNvPr id="76802" name="Text Placeholder 2"/>
          <p:cNvSpPr>
            <a:spLocks noGrp="1"/>
          </p:cNvSpPr>
          <p:nvPr>
            <p:ph type="body" sz="half" idx="1"/>
          </p:nvPr>
        </p:nvSpPr>
        <p:spPr>
          <a:xfrm>
            <a:off x="304800" y="1295400"/>
            <a:ext cx="8534400" cy="3352800"/>
          </a:xfrm>
        </p:spPr>
        <p:txBody>
          <a:bodyPr/>
          <a:lstStyle/>
          <a:p>
            <a:pPr marL="0" indent="0">
              <a:buFontTx/>
              <a:buNone/>
            </a:pPr>
            <a:r>
              <a:rPr lang="en-US" altLang="en-US" sz="2800">
                <a:latin typeface="Cambria" charset="0"/>
                <a:ea typeface="ＭＳ Ｐゴシック" charset="-128"/>
              </a:rPr>
              <a:t>In a national survey of  youth ages 10-17 years, Mitchell, et al (2003) reported </a:t>
            </a:r>
            <a:r>
              <a:rPr lang="en-US" altLang="en-US" sz="2800" b="1">
                <a:latin typeface="Cambria" charset="0"/>
                <a:ea typeface="ＭＳ Ｐゴシック" charset="-128"/>
              </a:rPr>
              <a:t>that 25% of youth had unwanted exposure to sexual pictures on the Internet in the past year.  </a:t>
            </a:r>
            <a:r>
              <a:rPr lang="en-US" altLang="en-US" sz="2800">
                <a:latin typeface="Cambria" charset="0"/>
                <a:ea typeface="ＭＳ Ｐゴシック" charset="-128"/>
              </a:rPr>
              <a:t>The use of filtering and blocking software was associated with a modest reduction in unwanted exposure, suggesting that it may help but is far from fool proof. The authors urge that social scientific research be undertaken to inform this highly contentious public policy controversy.</a:t>
            </a:r>
          </a:p>
        </p:txBody>
      </p:sp>
      <p:sp>
        <p:nvSpPr>
          <p:cNvPr id="76803" name="TextBox 4"/>
          <p:cNvSpPr txBox="1">
            <a:spLocks noChangeArrowheads="1"/>
          </p:cNvSpPr>
          <p:nvPr/>
        </p:nvSpPr>
        <p:spPr bwMode="auto">
          <a:xfrm>
            <a:off x="838200" y="3810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SzPct val="90000"/>
              <a:buBlip>
                <a:blip r:embed="rId2"/>
              </a:buBlip>
              <a:defRPr sz="2400">
                <a:solidFill>
                  <a:schemeClr val="tx1"/>
                </a:solidFill>
                <a:latin typeface="Goudy Old Style" charset="0"/>
                <a:ea typeface="ＭＳ Ｐゴシック" charset="-128"/>
              </a:defRPr>
            </a:lvl1pPr>
            <a:lvl2pPr marL="742950" indent="-285750">
              <a:spcBef>
                <a:spcPts val="600"/>
              </a:spcBef>
              <a:buSzPct val="90000"/>
              <a:buBlip>
                <a:blip r:embed="rId3"/>
              </a:buBlip>
              <a:defRPr sz="2200">
                <a:solidFill>
                  <a:schemeClr val="tx1"/>
                </a:solidFill>
                <a:latin typeface="Goudy Old Style" charset="0"/>
                <a:ea typeface="ＭＳ Ｐゴシック" charset="-128"/>
              </a:defRPr>
            </a:lvl2pPr>
            <a:lvl3pPr marL="1143000" indent="-228600">
              <a:spcBef>
                <a:spcPts val="600"/>
              </a:spcBef>
              <a:buSzPct val="90000"/>
              <a:buBlip>
                <a:blip r:embed="rId4"/>
              </a:buBlip>
              <a:defRPr sz="2000">
                <a:solidFill>
                  <a:schemeClr val="tx1"/>
                </a:solidFill>
                <a:latin typeface="Goudy Old Style" charset="0"/>
                <a:ea typeface="ＭＳ Ｐゴシック" charset="-128"/>
              </a:defRPr>
            </a:lvl3pPr>
            <a:lvl4pPr marL="1600200" indent="-228600">
              <a:spcBef>
                <a:spcPts val="600"/>
              </a:spcBef>
              <a:buSzPct val="90000"/>
              <a:buBlip>
                <a:blip r:embed="rId4"/>
              </a:buBlip>
              <a:defRPr>
                <a:solidFill>
                  <a:schemeClr val="tx1"/>
                </a:solidFill>
                <a:latin typeface="Goudy Old Style" charset="0"/>
                <a:ea typeface="ＭＳ Ｐゴシック" charset="-128"/>
              </a:defRPr>
            </a:lvl4pPr>
            <a:lvl5pPr marL="2057400" indent="-228600">
              <a:spcBef>
                <a:spcPts val="600"/>
              </a:spcBef>
              <a:buSzPct val="90000"/>
              <a:buBlip>
                <a:blip r:embed="rId4"/>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9pPr>
          </a:lstStyle>
          <a:p>
            <a:pPr algn="ctr" eaLnBrk="1" hangingPunct="1">
              <a:spcBef>
                <a:spcPct val="0"/>
              </a:spcBef>
              <a:buSzTx/>
              <a:buFontTx/>
              <a:buNone/>
            </a:pPr>
            <a:r>
              <a:rPr lang="en-US" altLang="en-US" sz="3600">
                <a:latin typeface="Cambria" charset="0"/>
              </a:rPr>
              <a:t>Just how accessible is pornography? </a:t>
            </a:r>
          </a:p>
        </p:txBody>
      </p:sp>
    </p:spTree>
    <p:extLst>
      <p:ext uri="{BB962C8B-B14F-4D97-AF65-F5344CB8AC3E}">
        <p14:creationId xmlns:p14="http://schemas.microsoft.com/office/powerpoint/2010/main" val="343762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2"/>
          <p:cNvGrpSpPr>
            <a:grpSpLocks/>
          </p:cNvGrpSpPr>
          <p:nvPr/>
        </p:nvGrpSpPr>
        <p:grpSpPr bwMode="auto">
          <a:xfrm>
            <a:off x="990600" y="2286000"/>
            <a:ext cx="2286000" cy="1860550"/>
            <a:chOff x="624" y="1584"/>
            <a:chExt cx="1440" cy="1172"/>
          </a:xfrm>
        </p:grpSpPr>
        <p:sp>
          <p:nvSpPr>
            <p:cNvPr id="100356" name="Text Box 3"/>
            <p:cNvSpPr txBox="1">
              <a:spLocks noChangeArrowheads="1"/>
            </p:cNvSpPr>
            <p:nvPr/>
          </p:nvSpPr>
          <p:spPr bwMode="auto">
            <a:xfrm>
              <a:off x="672" y="1584"/>
              <a:ext cx="1392"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SzPct val="90000"/>
                <a:buBlip>
                  <a:blip r:embed="rId3"/>
                </a:buBlip>
                <a:defRPr sz="2400">
                  <a:solidFill>
                    <a:schemeClr val="tx1"/>
                  </a:solidFill>
                  <a:latin typeface="Goudy Old Style" charset="0"/>
                  <a:ea typeface="ＭＳ Ｐゴシック" charset="-128"/>
                </a:defRPr>
              </a:lvl1pPr>
              <a:lvl2pPr marL="742950" indent="-285750">
                <a:spcBef>
                  <a:spcPts val="600"/>
                </a:spcBef>
                <a:buSzPct val="90000"/>
                <a:buBlip>
                  <a:blip r:embed="rId4"/>
                </a:buBlip>
                <a:defRPr sz="2200">
                  <a:solidFill>
                    <a:schemeClr val="tx1"/>
                  </a:solidFill>
                  <a:latin typeface="Goudy Old Style" charset="0"/>
                  <a:ea typeface="ＭＳ Ｐゴシック" charset="-128"/>
                </a:defRPr>
              </a:lvl2pPr>
              <a:lvl3pPr marL="1143000" indent="-228600">
                <a:spcBef>
                  <a:spcPts val="600"/>
                </a:spcBef>
                <a:buSzPct val="90000"/>
                <a:buBlip>
                  <a:blip r:embed="rId5"/>
                </a:buBlip>
                <a:defRPr sz="2000">
                  <a:solidFill>
                    <a:schemeClr val="tx1"/>
                  </a:solidFill>
                  <a:latin typeface="Goudy Old Style" charset="0"/>
                  <a:ea typeface="ＭＳ Ｐゴシック" charset="-128"/>
                </a:defRPr>
              </a:lvl3pPr>
              <a:lvl4pPr marL="1600200" indent="-228600">
                <a:spcBef>
                  <a:spcPts val="600"/>
                </a:spcBef>
                <a:buSzPct val="90000"/>
                <a:buBlip>
                  <a:blip r:embed="rId5"/>
                </a:buBlip>
                <a:defRPr>
                  <a:solidFill>
                    <a:schemeClr val="tx1"/>
                  </a:solidFill>
                  <a:latin typeface="Goudy Old Style" charset="0"/>
                  <a:ea typeface="ＭＳ Ｐゴシック" charset="-128"/>
                </a:defRPr>
              </a:lvl4pPr>
              <a:lvl5pPr marL="2057400" indent="-228600">
                <a:spcBef>
                  <a:spcPts val="600"/>
                </a:spcBef>
                <a:buSzPct val="90000"/>
                <a:buBlip>
                  <a:blip r:embed="rId5"/>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9pPr>
            </a:lstStyle>
            <a:p>
              <a:pPr eaLnBrk="1" hangingPunct="1">
                <a:spcBef>
                  <a:spcPct val="50000"/>
                </a:spcBef>
                <a:buSzTx/>
                <a:buFontTx/>
                <a:buNone/>
              </a:pPr>
              <a:r>
                <a:rPr lang="en-US" altLang="en-US" sz="6600" b="1">
                  <a:solidFill>
                    <a:srgbClr val="FF0000"/>
                  </a:solidFill>
                  <a:latin typeface="Bookman Old Style" charset="0"/>
                </a:rPr>
                <a:t>TV</a:t>
              </a:r>
              <a:endParaRPr lang="en-US" altLang="en-US" sz="5400">
                <a:solidFill>
                  <a:srgbClr val="FF0000"/>
                </a:solidFill>
                <a:latin typeface="Calibri" charset="0"/>
              </a:endParaRPr>
            </a:p>
          </p:txBody>
        </p:sp>
        <p:sp>
          <p:nvSpPr>
            <p:cNvPr id="100357" name="Text Box 4"/>
            <p:cNvSpPr txBox="1">
              <a:spLocks noChangeArrowheads="1"/>
            </p:cNvSpPr>
            <p:nvPr/>
          </p:nvSpPr>
          <p:spPr bwMode="auto">
            <a:xfrm>
              <a:off x="624" y="2064"/>
              <a:ext cx="1392"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SzPct val="90000"/>
                <a:buBlip>
                  <a:blip r:embed="rId3"/>
                </a:buBlip>
                <a:defRPr sz="2400">
                  <a:solidFill>
                    <a:schemeClr val="tx1"/>
                  </a:solidFill>
                  <a:latin typeface="Goudy Old Style" charset="0"/>
                  <a:ea typeface="ＭＳ Ｐゴシック" charset="-128"/>
                </a:defRPr>
              </a:lvl1pPr>
              <a:lvl2pPr marL="742950" indent="-285750">
                <a:spcBef>
                  <a:spcPts val="600"/>
                </a:spcBef>
                <a:buSzPct val="90000"/>
                <a:buBlip>
                  <a:blip r:embed="rId4"/>
                </a:buBlip>
                <a:defRPr sz="2200">
                  <a:solidFill>
                    <a:schemeClr val="tx1"/>
                  </a:solidFill>
                  <a:latin typeface="Goudy Old Style" charset="0"/>
                  <a:ea typeface="ＭＳ Ｐゴシック" charset="-128"/>
                </a:defRPr>
              </a:lvl2pPr>
              <a:lvl3pPr marL="1143000" indent="-228600">
                <a:spcBef>
                  <a:spcPts val="600"/>
                </a:spcBef>
                <a:buSzPct val="90000"/>
                <a:buBlip>
                  <a:blip r:embed="rId5"/>
                </a:buBlip>
                <a:defRPr sz="2000">
                  <a:solidFill>
                    <a:schemeClr val="tx1"/>
                  </a:solidFill>
                  <a:latin typeface="Goudy Old Style" charset="0"/>
                  <a:ea typeface="ＭＳ Ｐゴシック" charset="-128"/>
                </a:defRPr>
              </a:lvl3pPr>
              <a:lvl4pPr marL="1600200" indent="-228600">
                <a:spcBef>
                  <a:spcPts val="600"/>
                </a:spcBef>
                <a:buSzPct val="90000"/>
                <a:buBlip>
                  <a:blip r:embed="rId5"/>
                </a:buBlip>
                <a:defRPr>
                  <a:solidFill>
                    <a:schemeClr val="tx1"/>
                  </a:solidFill>
                  <a:latin typeface="Goudy Old Style" charset="0"/>
                  <a:ea typeface="ＭＳ Ｐゴシック" charset="-128"/>
                </a:defRPr>
              </a:lvl4pPr>
              <a:lvl5pPr marL="2057400" indent="-228600">
                <a:spcBef>
                  <a:spcPts val="600"/>
                </a:spcBef>
                <a:buSzPct val="90000"/>
                <a:buBlip>
                  <a:blip r:embed="rId5"/>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9pPr>
            </a:lstStyle>
            <a:p>
              <a:pPr eaLnBrk="1" hangingPunct="1">
                <a:spcBef>
                  <a:spcPct val="50000"/>
                </a:spcBef>
                <a:buSzTx/>
                <a:buFontTx/>
                <a:buNone/>
              </a:pPr>
              <a:r>
                <a:rPr lang="en-US" altLang="en-US" sz="6600" b="1">
                  <a:solidFill>
                    <a:srgbClr val="FF0000"/>
                  </a:solidFill>
                  <a:latin typeface="Bookman Old Style" charset="0"/>
                </a:rPr>
                <a:t>MA</a:t>
              </a:r>
              <a:endParaRPr lang="en-US" altLang="en-US" sz="5400">
                <a:solidFill>
                  <a:srgbClr val="FF0000"/>
                </a:solidFill>
                <a:latin typeface="Calibri" charset="0"/>
              </a:endParaRPr>
            </a:p>
          </p:txBody>
        </p:sp>
      </p:grpSp>
      <p:sp>
        <p:nvSpPr>
          <p:cNvPr id="100354" name="Rectangle 5"/>
          <p:cNvSpPr>
            <a:spLocks noChangeArrowheads="1"/>
          </p:cNvSpPr>
          <p:nvPr/>
        </p:nvSpPr>
        <p:spPr bwMode="auto">
          <a:xfrm>
            <a:off x="990600" y="2438400"/>
            <a:ext cx="1600200" cy="1600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2000"/>
              </a:spcBef>
              <a:buSzPct val="90000"/>
              <a:buBlip>
                <a:blip r:embed="rId3"/>
              </a:buBlip>
              <a:defRPr sz="2400">
                <a:solidFill>
                  <a:schemeClr val="tx1"/>
                </a:solidFill>
                <a:latin typeface="Goudy Old Style" charset="0"/>
                <a:ea typeface="ＭＳ Ｐゴシック" charset="-128"/>
              </a:defRPr>
            </a:lvl1pPr>
            <a:lvl2pPr marL="742950" indent="-285750">
              <a:spcBef>
                <a:spcPts val="600"/>
              </a:spcBef>
              <a:buSzPct val="90000"/>
              <a:buBlip>
                <a:blip r:embed="rId4"/>
              </a:buBlip>
              <a:defRPr sz="2200">
                <a:solidFill>
                  <a:schemeClr val="tx1"/>
                </a:solidFill>
                <a:latin typeface="Goudy Old Style" charset="0"/>
                <a:ea typeface="ＭＳ Ｐゴシック" charset="-128"/>
              </a:defRPr>
            </a:lvl2pPr>
            <a:lvl3pPr marL="1143000" indent="-228600">
              <a:spcBef>
                <a:spcPts val="600"/>
              </a:spcBef>
              <a:buSzPct val="90000"/>
              <a:buBlip>
                <a:blip r:embed="rId5"/>
              </a:buBlip>
              <a:defRPr sz="2000">
                <a:solidFill>
                  <a:schemeClr val="tx1"/>
                </a:solidFill>
                <a:latin typeface="Goudy Old Style" charset="0"/>
                <a:ea typeface="ＭＳ Ｐゴシック" charset="-128"/>
              </a:defRPr>
            </a:lvl3pPr>
            <a:lvl4pPr marL="1600200" indent="-228600">
              <a:spcBef>
                <a:spcPts val="600"/>
              </a:spcBef>
              <a:buSzPct val="90000"/>
              <a:buBlip>
                <a:blip r:embed="rId5"/>
              </a:buBlip>
              <a:defRPr>
                <a:solidFill>
                  <a:schemeClr val="tx1"/>
                </a:solidFill>
                <a:latin typeface="Goudy Old Style" charset="0"/>
                <a:ea typeface="ＭＳ Ｐゴシック" charset="-128"/>
              </a:defRPr>
            </a:lvl4pPr>
            <a:lvl5pPr marL="2057400" indent="-228600">
              <a:spcBef>
                <a:spcPts val="600"/>
              </a:spcBef>
              <a:buSzPct val="90000"/>
              <a:buBlip>
                <a:blip r:embed="rId5"/>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9pPr>
          </a:lstStyle>
          <a:p>
            <a:pPr eaLnBrk="1" hangingPunct="1">
              <a:spcBef>
                <a:spcPct val="0"/>
              </a:spcBef>
              <a:buSzTx/>
              <a:buFontTx/>
              <a:buNone/>
            </a:pPr>
            <a:endParaRPr lang="en-US" altLang="en-US" sz="1800">
              <a:latin typeface="Calibri" charset="0"/>
            </a:endParaRPr>
          </a:p>
        </p:txBody>
      </p:sp>
      <p:sp>
        <p:nvSpPr>
          <p:cNvPr id="100355" name="Text Box 6"/>
          <p:cNvSpPr txBox="1">
            <a:spLocks noChangeArrowheads="1"/>
          </p:cNvSpPr>
          <p:nvPr/>
        </p:nvSpPr>
        <p:spPr bwMode="auto">
          <a:xfrm>
            <a:off x="2743200" y="1906588"/>
            <a:ext cx="61722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2000"/>
              </a:spcBef>
              <a:buSzPct val="90000"/>
              <a:buBlip>
                <a:blip r:embed="rId3"/>
              </a:buBlip>
              <a:defRPr sz="2400">
                <a:solidFill>
                  <a:schemeClr val="tx1"/>
                </a:solidFill>
                <a:latin typeface="Goudy Old Style" charset="0"/>
                <a:ea typeface="ＭＳ Ｐゴシック" charset="-128"/>
              </a:defRPr>
            </a:lvl1pPr>
            <a:lvl2pPr marL="742950" indent="-285750">
              <a:spcBef>
                <a:spcPts val="600"/>
              </a:spcBef>
              <a:buSzPct val="90000"/>
              <a:buBlip>
                <a:blip r:embed="rId4"/>
              </a:buBlip>
              <a:defRPr sz="2200">
                <a:solidFill>
                  <a:schemeClr val="tx1"/>
                </a:solidFill>
                <a:latin typeface="Goudy Old Style" charset="0"/>
                <a:ea typeface="ＭＳ Ｐゴシック" charset="-128"/>
              </a:defRPr>
            </a:lvl2pPr>
            <a:lvl3pPr marL="1143000" indent="-228600">
              <a:spcBef>
                <a:spcPts val="600"/>
              </a:spcBef>
              <a:buSzPct val="90000"/>
              <a:buBlip>
                <a:blip r:embed="rId5"/>
              </a:buBlip>
              <a:defRPr sz="2000">
                <a:solidFill>
                  <a:schemeClr val="tx1"/>
                </a:solidFill>
                <a:latin typeface="Goudy Old Style" charset="0"/>
                <a:ea typeface="ＭＳ Ｐゴシック" charset="-128"/>
              </a:defRPr>
            </a:lvl3pPr>
            <a:lvl4pPr marL="1600200" indent="-228600">
              <a:spcBef>
                <a:spcPts val="600"/>
              </a:spcBef>
              <a:buSzPct val="90000"/>
              <a:buBlip>
                <a:blip r:embed="rId5"/>
              </a:buBlip>
              <a:defRPr>
                <a:solidFill>
                  <a:schemeClr val="tx1"/>
                </a:solidFill>
                <a:latin typeface="Goudy Old Style" charset="0"/>
                <a:ea typeface="ＭＳ Ｐゴシック" charset="-128"/>
              </a:defRPr>
            </a:lvl4pPr>
            <a:lvl5pPr marL="2057400" indent="-228600">
              <a:spcBef>
                <a:spcPts val="600"/>
              </a:spcBef>
              <a:buSzPct val="90000"/>
              <a:buBlip>
                <a:blip r:embed="rId5"/>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9pPr>
          </a:lstStyle>
          <a:p>
            <a:pPr eaLnBrk="1" hangingPunct="1">
              <a:lnSpc>
                <a:spcPct val="75000"/>
              </a:lnSpc>
              <a:spcBef>
                <a:spcPct val="50000"/>
              </a:spcBef>
              <a:buSzTx/>
              <a:buFontTx/>
              <a:buNone/>
            </a:pPr>
            <a:r>
              <a:rPr lang="en-US" altLang="en-US" sz="3600">
                <a:solidFill>
                  <a:srgbClr val="000000"/>
                </a:solidFill>
                <a:latin typeface="Cambria" charset="0"/>
              </a:rPr>
              <a:t>The following presentation contains language and imagery of a sexual nature and may be considered inappropriate for younger listeners and viewers.</a:t>
            </a:r>
          </a:p>
        </p:txBody>
      </p:sp>
    </p:spTree>
    <p:extLst>
      <p:ext uri="{BB962C8B-B14F-4D97-AF65-F5344CB8AC3E}">
        <p14:creationId xmlns:p14="http://schemas.microsoft.com/office/powerpoint/2010/main" val="8731144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457200" y="76200"/>
            <a:ext cx="8229600" cy="1371600"/>
          </a:xfrm>
        </p:spPr>
        <p:txBody>
          <a:bodyPr/>
          <a:lstStyle/>
          <a:p>
            <a:r>
              <a:rPr lang="en-US" altLang="en-US" sz="3200">
                <a:latin typeface="Cambria" charset="0"/>
                <a:ea typeface="ＭＳ Ｐゴシック" charset="-128"/>
              </a:rPr>
              <a:t>For example, a search for “woman in kitchen” in Bing images with the safe filter off finds: </a:t>
            </a:r>
          </a:p>
        </p:txBody>
      </p:sp>
      <p:pic>
        <p:nvPicPr>
          <p:cNvPr id="77826"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447800"/>
            <a:ext cx="84582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4495800" y="2971800"/>
            <a:ext cx="914400" cy="1143000"/>
          </a:xfrm>
          <a:prstGeom prst="rect">
            <a:avLst/>
          </a:prstGeom>
          <a:noFill/>
          <a:ln w="57150">
            <a:solidFill>
              <a:schemeClr val="tx1"/>
            </a:solidFill>
            <a:miter lim="800000"/>
            <a:headEnd/>
            <a:tailEnd/>
          </a:ln>
          <a:effectLst>
            <a:outerShdw blurRad="101600" dist="38100" dir="5400000"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7" name="Rectangle 6"/>
          <p:cNvSpPr>
            <a:spLocks noChangeArrowheads="1"/>
          </p:cNvSpPr>
          <p:nvPr/>
        </p:nvSpPr>
        <p:spPr bwMode="auto">
          <a:xfrm>
            <a:off x="2209800" y="4114800"/>
            <a:ext cx="914400" cy="1219200"/>
          </a:xfrm>
          <a:prstGeom prst="rect">
            <a:avLst/>
          </a:prstGeom>
          <a:noFill/>
          <a:ln w="57150">
            <a:solidFill>
              <a:srgbClr val="000000"/>
            </a:solidFill>
            <a:miter lim="800000"/>
            <a:headEnd/>
            <a:tailEnd/>
          </a:ln>
          <a:effectLst>
            <a:outerShdw blurRad="101600" dist="38100" dir="5400000"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8" name="Rectangle 7"/>
          <p:cNvSpPr>
            <a:spLocks noChangeArrowheads="1"/>
          </p:cNvSpPr>
          <p:nvPr/>
        </p:nvSpPr>
        <p:spPr bwMode="auto">
          <a:xfrm>
            <a:off x="7086600" y="4114800"/>
            <a:ext cx="838200" cy="1143000"/>
          </a:xfrm>
          <a:prstGeom prst="rect">
            <a:avLst/>
          </a:prstGeom>
          <a:noFill/>
          <a:ln w="57150">
            <a:solidFill>
              <a:schemeClr val="tx1"/>
            </a:solidFill>
            <a:miter lim="800000"/>
            <a:headEnd/>
            <a:tailEnd/>
          </a:ln>
          <a:effectLst>
            <a:outerShdw blurRad="101600" dist="38100" dir="5400000"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9" name="Rectangle 8"/>
          <p:cNvSpPr>
            <a:spLocks noChangeArrowheads="1"/>
          </p:cNvSpPr>
          <p:nvPr/>
        </p:nvSpPr>
        <p:spPr bwMode="auto">
          <a:xfrm>
            <a:off x="4648200" y="5334000"/>
            <a:ext cx="1600200" cy="1143000"/>
          </a:xfrm>
          <a:prstGeom prst="rect">
            <a:avLst/>
          </a:prstGeom>
          <a:noFill/>
          <a:ln w="57150">
            <a:solidFill>
              <a:schemeClr val="tx1"/>
            </a:solidFill>
            <a:miter lim="800000"/>
            <a:headEnd/>
            <a:tailEnd/>
          </a:ln>
          <a:effectLst>
            <a:outerShdw blurRad="101600" dist="38100" dir="5400000" rotWithShape="0">
              <a:srgbClr val="000000">
                <a:alpha val="75000"/>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2" name="Oval 1"/>
          <p:cNvSpPr/>
          <p:nvPr/>
        </p:nvSpPr>
        <p:spPr>
          <a:xfrm>
            <a:off x="2514600" y="4876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7391400" y="47244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a:off x="4953000" y="5791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2" name="Oval 11"/>
          <p:cNvSpPr/>
          <p:nvPr/>
        </p:nvSpPr>
        <p:spPr>
          <a:xfrm>
            <a:off x="5791200" y="57150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3" name="Oval 12"/>
          <p:cNvSpPr/>
          <p:nvPr/>
        </p:nvSpPr>
        <p:spPr>
          <a:xfrm>
            <a:off x="4724400" y="35052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8875624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152400"/>
            <a:ext cx="8229600" cy="1371600"/>
          </a:xfrm>
        </p:spPr>
        <p:txBody>
          <a:bodyPr/>
          <a:lstStyle/>
          <a:p>
            <a:r>
              <a:rPr lang="en-US" altLang="en-US">
                <a:latin typeface="Cambria" charset="0"/>
                <a:ea typeface="ＭＳ Ｐゴシック" charset="-128"/>
              </a:rPr>
              <a:t>For typical kids</a:t>
            </a:r>
            <a:r>
              <a:rPr lang="is-IS" altLang="en-US">
                <a:latin typeface="Cambria" charset="0"/>
                <a:ea typeface="ＭＳ Ｐゴシック" charset="-128"/>
              </a:rPr>
              <a:t>…</a:t>
            </a:r>
            <a:endParaRPr lang="en-US" altLang="en-US">
              <a:latin typeface="Cambria" charset="0"/>
              <a:ea typeface="ＭＳ Ｐゴシック" charset="-128"/>
            </a:endParaRPr>
          </a:p>
        </p:txBody>
      </p:sp>
      <p:sp>
        <p:nvSpPr>
          <p:cNvPr id="78850" name="Text Placeholder 2"/>
          <p:cNvSpPr>
            <a:spLocks noGrp="1"/>
          </p:cNvSpPr>
          <p:nvPr>
            <p:ph type="body" sz="half" idx="1"/>
          </p:nvPr>
        </p:nvSpPr>
        <p:spPr>
          <a:xfrm>
            <a:off x="838200" y="1295400"/>
            <a:ext cx="7543800" cy="2362200"/>
          </a:xfrm>
        </p:spPr>
        <p:txBody>
          <a:bodyPr/>
          <a:lstStyle/>
          <a:p>
            <a:pPr marL="0" indent="0">
              <a:buFontTx/>
              <a:buNone/>
            </a:pPr>
            <a:r>
              <a:rPr lang="en-US" altLang="en-US" sz="3600">
                <a:solidFill>
                  <a:srgbClr val="000000"/>
                </a:solidFill>
                <a:latin typeface="Cambria" charset="0"/>
                <a:ea typeface="ＭＳ Ｐゴシック" charset="-128"/>
              </a:rPr>
              <a:t>According to Crabbe and Corlette (2010),  porn has become a central mediator of young people’s sexual understanding and experience and a “go to” source for information of sex and sexuality in the absence of any formal sex education. </a:t>
            </a:r>
          </a:p>
          <a:p>
            <a:pPr marL="0" indent="0"/>
            <a:endParaRPr lang="en-US" altLang="en-US">
              <a:ea typeface="ＭＳ Ｐゴシック" charset="-128"/>
            </a:endParaRPr>
          </a:p>
        </p:txBody>
      </p:sp>
      <p:sp>
        <p:nvSpPr>
          <p:cNvPr id="78851" name="Title 1"/>
          <p:cNvSpPr txBox="1">
            <a:spLocks/>
          </p:cNvSpPr>
          <p:nvPr/>
        </p:nvSpPr>
        <p:spPr bwMode="auto">
          <a:xfrm>
            <a:off x="381000" y="5562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spcBef>
                <a:spcPts val="2000"/>
              </a:spcBef>
              <a:buSzPct val="90000"/>
              <a:buBlip>
                <a:blip r:embed="rId2"/>
              </a:buBlip>
              <a:defRPr sz="2400">
                <a:solidFill>
                  <a:schemeClr val="tx1"/>
                </a:solidFill>
                <a:latin typeface="Goudy Old Style" charset="0"/>
                <a:ea typeface="ＭＳ Ｐゴシック" charset="-128"/>
              </a:defRPr>
            </a:lvl1pPr>
            <a:lvl2pPr marL="742950" indent="-285750">
              <a:spcBef>
                <a:spcPts val="600"/>
              </a:spcBef>
              <a:buSzPct val="90000"/>
              <a:buBlip>
                <a:blip r:embed="rId3"/>
              </a:buBlip>
              <a:defRPr sz="2200">
                <a:solidFill>
                  <a:schemeClr val="tx1"/>
                </a:solidFill>
                <a:latin typeface="Goudy Old Style" charset="0"/>
                <a:ea typeface="ＭＳ Ｐゴシック" charset="-128"/>
              </a:defRPr>
            </a:lvl2pPr>
            <a:lvl3pPr marL="1143000" indent="-228600">
              <a:spcBef>
                <a:spcPts val="600"/>
              </a:spcBef>
              <a:buSzPct val="90000"/>
              <a:buBlip>
                <a:blip r:embed="rId4"/>
              </a:buBlip>
              <a:defRPr sz="2000">
                <a:solidFill>
                  <a:schemeClr val="tx1"/>
                </a:solidFill>
                <a:latin typeface="Goudy Old Style" charset="0"/>
                <a:ea typeface="ＭＳ Ｐゴシック" charset="-128"/>
              </a:defRPr>
            </a:lvl3pPr>
            <a:lvl4pPr marL="1600200" indent="-228600">
              <a:spcBef>
                <a:spcPts val="600"/>
              </a:spcBef>
              <a:buSzPct val="90000"/>
              <a:buBlip>
                <a:blip r:embed="rId4"/>
              </a:buBlip>
              <a:defRPr>
                <a:solidFill>
                  <a:schemeClr val="tx1"/>
                </a:solidFill>
                <a:latin typeface="Goudy Old Style" charset="0"/>
                <a:ea typeface="ＭＳ Ｐゴシック" charset="-128"/>
              </a:defRPr>
            </a:lvl4pPr>
            <a:lvl5pPr marL="2057400" indent="-228600">
              <a:spcBef>
                <a:spcPts val="600"/>
              </a:spcBef>
              <a:buSzPct val="90000"/>
              <a:buBlip>
                <a:blip r:embed="rId4"/>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9pPr>
          </a:lstStyle>
          <a:p>
            <a:pPr>
              <a:spcBef>
                <a:spcPct val="0"/>
              </a:spcBef>
              <a:buSzTx/>
              <a:buFontTx/>
              <a:buNone/>
            </a:pPr>
            <a:r>
              <a:rPr lang="en-US" altLang="en-US" sz="1800">
                <a:latin typeface="Cambria" charset="0"/>
              </a:rPr>
              <a:t>Crabbe, M. &amp; Corlette, D. (2010) Eroticizing inequality: Technology, pornography, and young people.  DVRCV Quarterly.</a:t>
            </a:r>
            <a:r>
              <a:rPr lang="en-US" altLang="en-US" sz="1800" b="1">
                <a:latin typeface="Cambria" charset="0"/>
              </a:rPr>
              <a:t> 3</a:t>
            </a:r>
            <a:r>
              <a:rPr lang="en-US" altLang="en-US" sz="1800">
                <a:latin typeface="Cambria" charset="0"/>
              </a:rPr>
              <a:t>, 1-6.  </a:t>
            </a:r>
            <a:r>
              <a:rPr lang="en-US" altLang="en-US" sz="1800" i="1">
                <a:latin typeface="Cambria" charset="0"/>
              </a:rPr>
              <a:t>Accessed on line on 3/36/16 at:http://www.awe.asn.au/drupal/sites/default/files/Crabbe%20Corlett%20Eroticising%20Inequality.pdf</a:t>
            </a:r>
          </a:p>
        </p:txBody>
      </p:sp>
    </p:spTree>
    <p:extLst>
      <p:ext uri="{BB962C8B-B14F-4D97-AF65-F5344CB8AC3E}">
        <p14:creationId xmlns:p14="http://schemas.microsoft.com/office/powerpoint/2010/main" val="839861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457200" y="76200"/>
            <a:ext cx="8229600" cy="1371600"/>
          </a:xfrm>
        </p:spPr>
        <p:txBody>
          <a:bodyPr/>
          <a:lstStyle/>
          <a:p>
            <a:pPr algn="l"/>
            <a:r>
              <a:rPr lang="en-US" altLang="en-US" sz="3600">
                <a:latin typeface="Cambria" charset="0"/>
                <a:ea typeface="ＭＳ Ｐゴシック" charset="-128"/>
              </a:rPr>
              <a:t>And then there is Rule 34: “If it exists, it exists as internet porn. No Exceptions.” </a:t>
            </a:r>
          </a:p>
        </p:txBody>
      </p:sp>
      <p:pic>
        <p:nvPicPr>
          <p:cNvPr id="7987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447800"/>
            <a:ext cx="4605338"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75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164" y="288131"/>
            <a:ext cx="2800436" cy="1987550"/>
          </a:xfrm>
          <a:prstGeom prst="rect">
            <a:avLst/>
          </a:prstGeom>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1325" y="2286000"/>
            <a:ext cx="2873774"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76200" y="4381500"/>
            <a:ext cx="3406588" cy="2171700"/>
          </a:xfrm>
          <a:prstGeom prst="rect">
            <a:avLst/>
          </a:prstGeom>
        </p:spPr>
      </p:pic>
      <p:pic>
        <p:nvPicPr>
          <p:cNvPr id="7" name="Picture 6"/>
          <p:cNvPicPr>
            <a:picLocks noChangeAspect="1"/>
          </p:cNvPicPr>
          <p:nvPr/>
        </p:nvPicPr>
        <p:blipFill rotWithShape="1">
          <a:blip r:embed="rId5"/>
          <a:srcRect l="8095" t="4445" r="7714" b="4445"/>
          <a:stretch/>
        </p:blipFill>
        <p:spPr>
          <a:xfrm>
            <a:off x="3125225" y="1281906"/>
            <a:ext cx="1826749" cy="2880642"/>
          </a:xfrm>
          <a:prstGeom prst="rect">
            <a:avLst/>
          </a:prstGeom>
        </p:spPr>
      </p:pic>
      <p:pic>
        <p:nvPicPr>
          <p:cNvPr id="8" name="Picture 7"/>
          <p:cNvPicPr>
            <a:picLocks noChangeAspect="1"/>
          </p:cNvPicPr>
          <p:nvPr/>
        </p:nvPicPr>
        <p:blipFill>
          <a:blip r:embed="rId6"/>
          <a:stretch>
            <a:fillRect/>
          </a:stretch>
        </p:blipFill>
        <p:spPr>
          <a:xfrm>
            <a:off x="5181600" y="76200"/>
            <a:ext cx="3393225" cy="2121141"/>
          </a:xfrm>
          <a:prstGeom prst="rect">
            <a:avLst/>
          </a:prstGeom>
        </p:spPr>
      </p:pic>
      <p:pic>
        <p:nvPicPr>
          <p:cNvPr id="9" name="Picture 8"/>
          <p:cNvPicPr>
            <a:picLocks noChangeAspect="1"/>
          </p:cNvPicPr>
          <p:nvPr/>
        </p:nvPicPr>
        <p:blipFill>
          <a:blip r:embed="rId7"/>
          <a:stretch>
            <a:fillRect/>
          </a:stretch>
        </p:blipFill>
        <p:spPr>
          <a:xfrm>
            <a:off x="4301187" y="4490797"/>
            <a:ext cx="2280275" cy="2243791"/>
          </a:xfrm>
          <a:prstGeom prst="rect">
            <a:avLst/>
          </a:prstGeom>
        </p:spPr>
      </p:pic>
    </p:spTree>
    <p:extLst>
      <p:ext uri="{BB962C8B-B14F-4D97-AF65-F5344CB8AC3E}">
        <p14:creationId xmlns:p14="http://schemas.microsoft.com/office/powerpoint/2010/main" val="1749158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685800" y="2743200"/>
            <a:ext cx="7848600" cy="868363"/>
          </a:xfrm>
        </p:spPr>
        <p:txBody>
          <a:bodyPr/>
          <a:lstStyle/>
          <a:p>
            <a:r>
              <a:rPr lang="en-US" altLang="en-US">
                <a:latin typeface="Cambria" charset="0"/>
                <a:ea typeface="ＭＳ Ｐゴシック" charset="-128"/>
              </a:rPr>
              <a:t>But most problematic, at least in my opinion, is Hentai which is pornographic Anime that is often very misogynistic and violent  </a:t>
            </a:r>
          </a:p>
        </p:txBody>
      </p:sp>
    </p:spTree>
    <p:extLst>
      <p:ext uri="{BB962C8B-B14F-4D97-AF65-F5344CB8AC3E}">
        <p14:creationId xmlns:p14="http://schemas.microsoft.com/office/powerpoint/2010/main" val="19732886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38200"/>
            <a:ext cx="726440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589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p:cNvSpPr>
            <a:spLocks noGrp="1"/>
          </p:cNvSpPr>
          <p:nvPr>
            <p:ph type="title"/>
          </p:nvPr>
        </p:nvSpPr>
        <p:spPr>
          <a:xfrm>
            <a:off x="457200" y="152400"/>
            <a:ext cx="8229600" cy="1371600"/>
          </a:xfrm>
        </p:spPr>
        <p:txBody>
          <a:bodyPr/>
          <a:lstStyle/>
          <a:p>
            <a:pPr eaLnBrk="1" hangingPunct="1"/>
            <a:r>
              <a:rPr lang="en-US" altLang="en-US">
                <a:solidFill>
                  <a:srgbClr val="000000"/>
                </a:solidFill>
                <a:latin typeface="Cambria" charset="0"/>
                <a:ea typeface="ＭＳ Ｐゴシック" charset="-128"/>
              </a:rPr>
              <a:t>From a new    eboo      friend</a:t>
            </a:r>
          </a:p>
        </p:txBody>
      </p:sp>
      <p:sp>
        <p:nvSpPr>
          <p:cNvPr id="141314" name="Text Placeholder 2"/>
          <p:cNvSpPr>
            <a:spLocks noGrp="1"/>
          </p:cNvSpPr>
          <p:nvPr>
            <p:ph type="body" sz="half" idx="1"/>
          </p:nvPr>
        </p:nvSpPr>
        <p:spPr>
          <a:xfrm>
            <a:off x="838200" y="1447800"/>
            <a:ext cx="6019800" cy="3429000"/>
          </a:xfrm>
        </p:spPr>
        <p:txBody>
          <a:bodyPr/>
          <a:lstStyle/>
          <a:p>
            <a:pPr eaLnBrk="1" hangingPunct="1"/>
            <a:r>
              <a:rPr lang="en-US" altLang="en-US" i="1">
                <a:latin typeface="Cambria" charset="0"/>
                <a:ea typeface="ＭＳ Ｐゴシック" charset="-128"/>
              </a:rPr>
              <a:t>"Hey, I added you since you look familiar, but once I looked at your page I knew I was mistaken.. but hey, you seem like a good guy so i'll just introduce myself :) Im quirky, funny, and never afraid to have a good time.. I recently moved here about six months ago from a small town in Idaho for work and like it so far! Check out my profile.. if you want to I would love to meet sometime for lunch. Any way.. I wanted to attach more photos of me but its giving me some stupid error! If you give me your email addy I can send the pics to you that way. Hope to hear from you soon!" </a:t>
            </a:r>
          </a:p>
        </p:txBody>
      </p:sp>
      <p:pic>
        <p:nvPicPr>
          <p:cNvPr id="141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609600"/>
            <a:ext cx="228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9624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eft Brace 7"/>
          <p:cNvSpPr/>
          <p:nvPr/>
        </p:nvSpPr>
        <p:spPr>
          <a:xfrm rot="11472622">
            <a:off x="6843713" y="3290888"/>
            <a:ext cx="1044575" cy="13716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8"/>
          <p:cNvPicPr>
            <a:picLocks noChangeAspect="1"/>
          </p:cNvPicPr>
          <p:nvPr/>
        </p:nvPicPr>
        <p:blipFill>
          <a:blip r:embed="rId2">
            <a:extLst>
              <a:ext uri="{28A0092B-C50C-407E-A947-70E740481C1C}">
                <a14:useLocalDpi xmlns:a14="http://schemas.microsoft.com/office/drawing/2010/main" val="0"/>
              </a:ext>
            </a:extLst>
          </a:blip>
          <a:srcRect l="29591" t="4132" r="27921" b="10400"/>
          <a:stretch>
            <a:fillRect/>
          </a:stretch>
        </p:blipFill>
        <p:spPr bwMode="auto">
          <a:xfrm>
            <a:off x="2257425" y="592138"/>
            <a:ext cx="50514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itle 1"/>
          <p:cNvSpPr>
            <a:spLocks noGrp="1"/>
          </p:cNvSpPr>
          <p:nvPr>
            <p:ph type="title"/>
          </p:nvPr>
        </p:nvSpPr>
        <p:spPr>
          <a:xfrm>
            <a:off x="273050" y="1588"/>
            <a:ext cx="8405813" cy="657225"/>
          </a:xfrm>
        </p:spPr>
        <p:txBody>
          <a:bodyPr/>
          <a:lstStyle/>
          <a:p>
            <a:pPr eaLnBrk="1" hangingPunct="1"/>
            <a:r>
              <a:rPr lang="en-US" altLang="en-US" sz="4000">
                <a:solidFill>
                  <a:srgbClr val="000000"/>
                </a:solidFill>
                <a:latin typeface="Cambria" charset="0"/>
                <a:ea typeface="ＭＳ Ｐゴシック" charset="-128"/>
              </a:rPr>
              <a:t>A recent (2/2016)                     friend</a:t>
            </a:r>
          </a:p>
        </p:txBody>
      </p:sp>
      <p:pic>
        <p:nvPicPr>
          <p:cNvPr id="890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117475"/>
            <a:ext cx="19669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653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914400" y="0"/>
            <a:ext cx="7313613" cy="715963"/>
          </a:xfrm>
        </p:spPr>
        <p:txBody>
          <a:bodyPr anchor="t"/>
          <a:lstStyle/>
          <a:p>
            <a:r>
              <a:rPr lang="en-US" altLang="en-US" sz="4000">
                <a:latin typeface="Cambria" charset="0"/>
                <a:ea typeface="ＭＳ Ｐゴシック" charset="-128"/>
              </a:rPr>
              <a:t>Autism Specific Internet Dating</a:t>
            </a:r>
          </a:p>
        </p:txBody>
      </p:sp>
      <p:pic>
        <p:nvPicPr>
          <p:cNvPr id="90114" name="Picture 4"/>
          <p:cNvPicPr>
            <a:picLocks noChangeAspect="1"/>
          </p:cNvPicPr>
          <p:nvPr/>
        </p:nvPicPr>
        <p:blipFill>
          <a:blip r:embed="rId2" cstate="print">
            <a:extLst>
              <a:ext uri="{28A0092B-C50C-407E-A947-70E740481C1C}">
                <a14:useLocalDpi xmlns:a14="http://schemas.microsoft.com/office/drawing/2010/main" val="0"/>
              </a:ext>
            </a:extLst>
          </a:blip>
          <a:srcRect t="19354" b="15701"/>
          <a:stretch>
            <a:fillRect/>
          </a:stretch>
        </p:blipFill>
        <p:spPr bwMode="auto">
          <a:xfrm rot="5400000">
            <a:off x="-317500" y="2070100"/>
            <a:ext cx="447675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908425"/>
            <a:ext cx="51054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762000"/>
            <a:ext cx="512921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88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361950" y="85725"/>
            <a:ext cx="8229600" cy="685800"/>
          </a:xfrm>
        </p:spPr>
        <p:txBody>
          <a:bodyPr/>
          <a:lstStyle/>
          <a:p>
            <a:pPr eaLnBrk="1" hangingPunct="1"/>
            <a:r>
              <a:rPr lang="en-US" altLang="en-US" b="1" dirty="0">
                <a:solidFill>
                  <a:srgbClr val="000000"/>
                </a:solidFill>
                <a:latin typeface="Cambria" charset="0"/>
                <a:ea typeface="ＭＳ Ｐゴシック" charset="-128"/>
              </a:rPr>
              <a:t>Number </a:t>
            </a:r>
            <a:r>
              <a:rPr lang="en-US" altLang="en-US" b="1" dirty="0" smtClean="0">
                <a:solidFill>
                  <a:srgbClr val="000000"/>
                </a:solidFill>
                <a:latin typeface="Cambria" charset="0"/>
                <a:ea typeface="ＭＳ Ｐゴシック" charset="-128"/>
              </a:rPr>
              <a:t>3 – Sexual Abuse</a:t>
            </a:r>
            <a:endParaRPr lang="en-US" altLang="en-US" b="1" dirty="0">
              <a:solidFill>
                <a:srgbClr val="000000"/>
              </a:solidFill>
              <a:latin typeface="Cambria" charset="0"/>
              <a:ea typeface="ＭＳ Ｐゴシック" charset="-128"/>
            </a:endParaRPr>
          </a:p>
        </p:txBody>
      </p:sp>
      <p:sp>
        <p:nvSpPr>
          <p:cNvPr id="145410" name="Rectangle 4"/>
          <p:cNvSpPr>
            <a:spLocks noGrp="1" noChangeArrowheads="1"/>
          </p:cNvSpPr>
          <p:nvPr>
            <p:ph type="body" sz="half" idx="2"/>
          </p:nvPr>
        </p:nvSpPr>
        <p:spPr>
          <a:xfrm>
            <a:off x="247650" y="957262"/>
            <a:ext cx="8458200" cy="4495800"/>
          </a:xfrm>
        </p:spPr>
        <p:txBody>
          <a:bodyPr/>
          <a:lstStyle/>
          <a:p>
            <a:pPr eaLnBrk="1" hangingPunct="1">
              <a:spcBef>
                <a:spcPts val="800"/>
              </a:spcBef>
              <a:buFont typeface="Wingdings" charset="2"/>
              <a:buChar char="q"/>
            </a:pPr>
            <a:r>
              <a:rPr lang="en-US" altLang="en-US" dirty="0" smtClean="0">
                <a:latin typeface="Cambria" charset="0"/>
                <a:ea typeface="ＭＳ Ｐゴシック" charset="-128"/>
              </a:rPr>
              <a:t>Brown-Lavoie</a:t>
            </a:r>
            <a:r>
              <a:rPr lang="en-US" altLang="en-US" dirty="0">
                <a:latin typeface="Cambria" charset="0"/>
                <a:ea typeface="ＭＳ Ｐゴシック" charset="-128"/>
              </a:rPr>
              <a:t>, </a:t>
            </a:r>
            <a:r>
              <a:rPr lang="en-US" altLang="en-US" dirty="0" err="1">
                <a:latin typeface="Cambria" charset="0"/>
                <a:ea typeface="ＭＳ Ｐゴシック" charset="-128"/>
              </a:rPr>
              <a:t>Viecili</a:t>
            </a:r>
            <a:r>
              <a:rPr lang="en-US" altLang="en-US" dirty="0">
                <a:latin typeface="Cambria" charset="0"/>
                <a:ea typeface="ＭＳ Ｐゴシック" charset="-128"/>
              </a:rPr>
              <a:t>, &amp; Weiss (2014) noted that individuals with ASD reported higher levels of sexual victimization that did typical controls. </a:t>
            </a:r>
            <a:endParaRPr lang="en-US" altLang="en-US" dirty="0" smtClean="0">
              <a:latin typeface="Cambria" charset="0"/>
              <a:ea typeface="ＭＳ Ｐゴシック" charset="-128"/>
            </a:endParaRPr>
          </a:p>
          <a:p>
            <a:pPr eaLnBrk="1" hangingPunct="1">
              <a:spcBef>
                <a:spcPts val="800"/>
              </a:spcBef>
              <a:buFont typeface="Wingdings" charset="2"/>
              <a:buChar char="q"/>
            </a:pPr>
            <a:r>
              <a:rPr lang="en-US" altLang="en-US" dirty="0" smtClean="0">
                <a:latin typeface="Cambria" charset="0"/>
                <a:ea typeface="ＭＳ Ｐゴシック" charset="-128"/>
              </a:rPr>
              <a:t>Mandell </a:t>
            </a:r>
            <a:r>
              <a:rPr lang="en-US" altLang="en-US" dirty="0">
                <a:latin typeface="Cambria" charset="0"/>
                <a:ea typeface="ＭＳ Ｐゴシック" charset="-128"/>
              </a:rPr>
              <a:t>et al </a:t>
            </a:r>
            <a:r>
              <a:rPr lang="en-US" altLang="en-US" dirty="0" smtClean="0">
                <a:latin typeface="Cambria" charset="0"/>
                <a:ea typeface="ＭＳ Ｐゴシック" charset="-128"/>
              </a:rPr>
              <a:t>(2005) reported </a:t>
            </a:r>
            <a:r>
              <a:rPr lang="en-US" altLang="en-US" dirty="0">
                <a:latin typeface="Cambria" charset="0"/>
                <a:ea typeface="ＭＳ Ｐゴシック" charset="-128"/>
              </a:rPr>
              <a:t>that </a:t>
            </a:r>
            <a:r>
              <a:rPr lang="en-US" altLang="en-US" dirty="0" smtClean="0">
                <a:latin typeface="Cambria" charset="0"/>
                <a:ea typeface="ＭＳ Ｐゴシック" charset="-128"/>
              </a:rPr>
              <a:t>18.5% of their sample (156 children) </a:t>
            </a:r>
            <a:r>
              <a:rPr lang="en-US" altLang="en-US" dirty="0">
                <a:latin typeface="Cambria" charset="0"/>
                <a:ea typeface="ＭＳ Ｐゴシック" charset="-128"/>
              </a:rPr>
              <a:t>had been physically abused while 16.6% had been sexually abused.  </a:t>
            </a:r>
            <a:endParaRPr lang="en-US" altLang="en-US" dirty="0" smtClean="0">
              <a:latin typeface="Cambria" charset="0"/>
              <a:ea typeface="ＭＳ Ｐゴシック" charset="-128"/>
            </a:endParaRPr>
          </a:p>
          <a:p>
            <a:pPr eaLnBrk="1" hangingPunct="1">
              <a:spcBef>
                <a:spcPts val="800"/>
              </a:spcBef>
              <a:buFont typeface="Wingdings" charset="2"/>
              <a:buChar char="q"/>
            </a:pPr>
            <a:r>
              <a:rPr lang="en-US" altLang="en-US" dirty="0" err="1" smtClean="0">
                <a:latin typeface="Cambria" charset="0"/>
                <a:ea typeface="ＭＳ Ｐゴシック" charset="-128"/>
              </a:rPr>
              <a:t>Sevlever</a:t>
            </a:r>
            <a:r>
              <a:rPr lang="en-US" altLang="en-US" dirty="0">
                <a:latin typeface="Cambria" charset="0"/>
                <a:ea typeface="ＭＳ Ｐゴシック" charset="-128"/>
              </a:rPr>
              <a:t>, Roth, &amp; Gillis (2013) </a:t>
            </a:r>
            <a:r>
              <a:rPr lang="en-US" altLang="en-US" dirty="0" smtClean="0">
                <a:latin typeface="Cambria" charset="0"/>
                <a:ea typeface="ＭＳ Ｐゴシック" charset="-128"/>
              </a:rPr>
              <a:t>noted </a:t>
            </a:r>
            <a:r>
              <a:rPr lang="en-US" altLang="en-US" dirty="0">
                <a:latin typeface="Cambria" charset="0"/>
                <a:ea typeface="ＭＳ Ｐゴシック" charset="-128"/>
              </a:rPr>
              <a:t>that more systematic research on the prevalence and risk factors of sexual abuse and offending is in great need if we are to adequately address this issue.  The bottom line, </a:t>
            </a:r>
            <a:r>
              <a:rPr lang="en-US" altLang="en-US" dirty="0" smtClean="0">
                <a:latin typeface="Cambria" charset="0"/>
                <a:ea typeface="ＭＳ Ｐゴシック" charset="-128"/>
              </a:rPr>
              <a:t>this is an area where Behavior Analysis may have it’s greatest impact. </a:t>
            </a:r>
            <a:endParaRPr lang="en-US" altLang="en-US" dirty="0">
              <a:latin typeface="Cambria" charset="0"/>
              <a:ea typeface="ＭＳ Ｐゴシック" charset="-128"/>
            </a:endParaRPr>
          </a:p>
        </p:txBody>
      </p:sp>
      <p:sp>
        <p:nvSpPr>
          <p:cNvPr id="145411" name="TextBox 2"/>
          <p:cNvSpPr txBox="1">
            <a:spLocks noChangeArrowheads="1"/>
          </p:cNvSpPr>
          <p:nvPr/>
        </p:nvSpPr>
        <p:spPr bwMode="auto">
          <a:xfrm>
            <a:off x="361950" y="5638800"/>
            <a:ext cx="838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SzPct val="90000"/>
              <a:buBlip>
                <a:blip r:embed="rId3"/>
              </a:buBlip>
              <a:defRPr sz="2400">
                <a:solidFill>
                  <a:schemeClr val="tx1"/>
                </a:solidFill>
                <a:latin typeface="Goudy Old Style" charset="0"/>
                <a:ea typeface="ＭＳ Ｐゴシック" charset="-128"/>
              </a:defRPr>
            </a:lvl1pPr>
            <a:lvl2pPr marL="742950" indent="-285750">
              <a:spcBef>
                <a:spcPts val="600"/>
              </a:spcBef>
              <a:buSzPct val="90000"/>
              <a:buBlip>
                <a:blip r:embed="rId4"/>
              </a:buBlip>
              <a:defRPr sz="2200">
                <a:solidFill>
                  <a:schemeClr val="tx1"/>
                </a:solidFill>
                <a:latin typeface="Goudy Old Style" charset="0"/>
                <a:ea typeface="ＭＳ Ｐゴシック" charset="-128"/>
              </a:defRPr>
            </a:lvl2pPr>
            <a:lvl3pPr marL="1143000" indent="-228600">
              <a:spcBef>
                <a:spcPts val="600"/>
              </a:spcBef>
              <a:buSzPct val="90000"/>
              <a:buBlip>
                <a:blip r:embed="rId5"/>
              </a:buBlip>
              <a:defRPr sz="2000">
                <a:solidFill>
                  <a:schemeClr val="tx1"/>
                </a:solidFill>
                <a:latin typeface="Goudy Old Style" charset="0"/>
                <a:ea typeface="ＭＳ Ｐゴシック" charset="-128"/>
              </a:defRPr>
            </a:lvl3pPr>
            <a:lvl4pPr marL="1600200" indent="-228600">
              <a:spcBef>
                <a:spcPts val="600"/>
              </a:spcBef>
              <a:buSzPct val="90000"/>
              <a:buBlip>
                <a:blip r:embed="rId5"/>
              </a:buBlip>
              <a:defRPr>
                <a:solidFill>
                  <a:schemeClr val="tx1"/>
                </a:solidFill>
                <a:latin typeface="Goudy Old Style" charset="0"/>
                <a:ea typeface="ＭＳ Ｐゴシック" charset="-128"/>
              </a:defRPr>
            </a:lvl4pPr>
            <a:lvl5pPr marL="2057400" indent="-228600">
              <a:spcBef>
                <a:spcPts val="600"/>
              </a:spcBef>
              <a:buSzPct val="90000"/>
              <a:buBlip>
                <a:blip r:embed="rId5"/>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9pPr>
          </a:lstStyle>
          <a:p>
            <a:pPr eaLnBrk="1" hangingPunct="1">
              <a:spcBef>
                <a:spcPct val="0"/>
              </a:spcBef>
              <a:buSzTx/>
              <a:buFontTx/>
              <a:buNone/>
            </a:pPr>
            <a:r>
              <a:rPr lang="en-US" altLang="en-US" sz="1200" dirty="0">
                <a:latin typeface="Cambria" charset="0"/>
              </a:rPr>
              <a:t>Brown-Lavoie, S.M., </a:t>
            </a:r>
            <a:r>
              <a:rPr lang="en-US" altLang="en-US" sz="1200" dirty="0" err="1">
                <a:latin typeface="Cambria" charset="0"/>
              </a:rPr>
              <a:t>Vieceli</a:t>
            </a:r>
            <a:r>
              <a:rPr lang="en-US" altLang="en-US" sz="1200" dirty="0">
                <a:latin typeface="Cambria" charset="0"/>
              </a:rPr>
              <a:t>, M.A., &amp; Weiss, J.A., (2014). Sexual knowledge and victimization in adults with </a:t>
            </a:r>
            <a:r>
              <a:rPr lang="en-US" altLang="en-US" sz="1200" dirty="0" smtClean="0">
                <a:latin typeface="Cambria" charset="0"/>
              </a:rPr>
              <a:t>ASD</a:t>
            </a:r>
            <a:r>
              <a:rPr lang="en-US" altLang="en-US" sz="1200" dirty="0">
                <a:latin typeface="Cambria" charset="0"/>
              </a:rPr>
              <a:t>. Journal of </a:t>
            </a:r>
            <a:endParaRPr lang="en-US" altLang="en-US" sz="1200" dirty="0" smtClean="0">
              <a:latin typeface="Cambria" charset="0"/>
            </a:endParaRPr>
          </a:p>
          <a:p>
            <a:pPr eaLnBrk="1" hangingPunct="1">
              <a:spcBef>
                <a:spcPct val="0"/>
              </a:spcBef>
              <a:buSzTx/>
              <a:buFontTx/>
              <a:buNone/>
            </a:pPr>
            <a:r>
              <a:rPr lang="en-US" altLang="en-US" sz="1200" dirty="0">
                <a:latin typeface="Cambria" charset="0"/>
              </a:rPr>
              <a:t>	</a:t>
            </a:r>
            <a:r>
              <a:rPr lang="en-US" altLang="en-US" sz="1200" dirty="0" smtClean="0">
                <a:latin typeface="Cambria" charset="0"/>
              </a:rPr>
              <a:t>Autism </a:t>
            </a:r>
            <a:r>
              <a:rPr lang="en-US" altLang="en-US" sz="1200" dirty="0">
                <a:latin typeface="Cambria" charset="0"/>
              </a:rPr>
              <a:t>and Developmental Disorders,  44, 2185-2196</a:t>
            </a:r>
          </a:p>
          <a:p>
            <a:pPr eaLnBrk="1" hangingPunct="1">
              <a:spcBef>
                <a:spcPct val="0"/>
              </a:spcBef>
              <a:buSzTx/>
              <a:buFontTx/>
              <a:buNone/>
            </a:pPr>
            <a:r>
              <a:rPr lang="en-US" altLang="en-US" sz="1200" dirty="0" err="1">
                <a:latin typeface="Cambria" charset="0"/>
              </a:rPr>
              <a:t>Sevlever</a:t>
            </a:r>
            <a:r>
              <a:rPr lang="en-US" altLang="en-US" sz="1200" dirty="0">
                <a:latin typeface="Cambria" charset="0"/>
              </a:rPr>
              <a:t>, M., Roth, M.E. &amp; Gillis, J.M. (2013). Sexual abuse and offending in ASD. Sexuality and Disability. 31, </a:t>
            </a:r>
            <a:r>
              <a:rPr lang="en-US" altLang="en-US" sz="1200" dirty="0" smtClean="0">
                <a:latin typeface="Cambria" charset="0"/>
              </a:rPr>
              <a:t>189-200</a:t>
            </a:r>
            <a:r>
              <a:rPr lang="en-US" altLang="en-US" sz="1200" dirty="0">
                <a:latin typeface="Cambria" charset="0"/>
              </a:rPr>
              <a:t>.</a:t>
            </a:r>
          </a:p>
          <a:p>
            <a:pPr eaLnBrk="1" hangingPunct="1">
              <a:spcBef>
                <a:spcPct val="0"/>
              </a:spcBef>
              <a:buSzTx/>
              <a:buFontTx/>
              <a:buNone/>
            </a:pPr>
            <a:r>
              <a:rPr lang="en-US" altLang="en-US" sz="1200" dirty="0">
                <a:latin typeface="Cambria" charset="0"/>
              </a:rPr>
              <a:t>Mandell, D.S., et al (2005). The prevalence and correlates of abuse among children with autism served in 	comprehensive community-based mental health settings. Child Abuse and Neglect. 29, 1359-1372.</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8580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a:xfrm>
            <a:off x="914400" y="152400"/>
            <a:ext cx="7313613" cy="868362"/>
          </a:xfrm>
        </p:spPr>
        <p:txBody>
          <a:bodyPr/>
          <a:lstStyle/>
          <a:p>
            <a:pPr eaLnBrk="1" hangingPunct="1"/>
            <a:r>
              <a:rPr lang="en-US" altLang="en-US" dirty="0" smtClean="0">
                <a:solidFill>
                  <a:srgbClr val="000000"/>
                </a:solidFill>
                <a:latin typeface="Cambria" charset="0"/>
                <a:ea typeface="ＭＳ Ｐゴシック" charset="-128"/>
              </a:rPr>
              <a:t>Target skills to reduce abuse</a:t>
            </a:r>
            <a:endParaRPr lang="en-US" altLang="en-US" dirty="0">
              <a:solidFill>
                <a:srgbClr val="000000"/>
              </a:solidFill>
              <a:latin typeface="Cambria" charset="0"/>
              <a:ea typeface="ＭＳ Ｐゴシック" charset="-128"/>
            </a:endParaRPr>
          </a:p>
        </p:txBody>
      </p:sp>
      <p:sp>
        <p:nvSpPr>
          <p:cNvPr id="147458" name="Rectangle 3"/>
          <p:cNvSpPr>
            <a:spLocks noGrp="1" noChangeArrowheads="1"/>
          </p:cNvSpPr>
          <p:nvPr>
            <p:ph idx="1"/>
          </p:nvPr>
        </p:nvSpPr>
        <p:spPr>
          <a:xfrm>
            <a:off x="381000" y="1219200"/>
            <a:ext cx="8382000" cy="4572000"/>
          </a:xfrm>
        </p:spPr>
        <p:txBody>
          <a:bodyPr/>
          <a:lstStyle/>
          <a:p>
            <a:pPr eaLnBrk="1" hangingPunct="1">
              <a:spcBef>
                <a:spcPts val="800"/>
              </a:spcBef>
              <a:buFont typeface="Wingdings" charset="2"/>
              <a:buChar char="q"/>
            </a:pPr>
            <a:r>
              <a:rPr lang="en-US" altLang="en-US" dirty="0" smtClean="0">
                <a:latin typeface="Cambria" charset="0"/>
                <a:ea typeface="ＭＳ Ｐゴシック" charset="-128"/>
              </a:rPr>
              <a:t>Target discrimination between who can/cannot touch the individual and where on his or her body. This includes hugs, kisses, tickles, etc. </a:t>
            </a:r>
          </a:p>
          <a:p>
            <a:pPr eaLnBrk="1" hangingPunct="1">
              <a:spcBef>
                <a:spcPts val="800"/>
              </a:spcBef>
              <a:buFont typeface="Wingdings" charset="2"/>
              <a:buChar char="q"/>
            </a:pPr>
            <a:r>
              <a:rPr lang="en-US" altLang="en-US" dirty="0" smtClean="0">
                <a:latin typeface="Cambria" charset="0"/>
                <a:ea typeface="ＭＳ Ｐゴシック" charset="-128"/>
              </a:rPr>
              <a:t>Target independent toileting, showering, menstrual care, and dressing.</a:t>
            </a:r>
            <a:endParaRPr lang="en-US" altLang="en-US" dirty="0">
              <a:latin typeface="Cambria" charset="0"/>
              <a:ea typeface="ＭＳ Ｐゴシック" charset="-128"/>
            </a:endParaRPr>
          </a:p>
          <a:p>
            <a:pPr eaLnBrk="1" hangingPunct="1">
              <a:spcBef>
                <a:spcPts val="800"/>
              </a:spcBef>
              <a:buFont typeface="Wingdings" charset="2"/>
              <a:buChar char="q"/>
            </a:pPr>
            <a:r>
              <a:rPr lang="en-US" altLang="en-US" dirty="0" smtClean="0">
                <a:latin typeface="Cambria" charset="0"/>
                <a:ea typeface="ＭＳ Ｐゴシック" charset="-128"/>
              </a:rPr>
              <a:t>Target closing and locking bathroom doors.</a:t>
            </a:r>
          </a:p>
          <a:p>
            <a:pPr eaLnBrk="1" hangingPunct="1">
              <a:spcBef>
                <a:spcPts val="800"/>
              </a:spcBef>
              <a:buFont typeface="Wingdings" charset="2"/>
              <a:buChar char="q"/>
            </a:pPr>
            <a:r>
              <a:rPr lang="en-US" altLang="en-US" dirty="0" smtClean="0">
                <a:latin typeface="Cambria" charset="0"/>
                <a:ea typeface="ＭＳ Ｐゴシック" charset="-128"/>
              </a:rPr>
              <a:t>Target independent public restroom use.</a:t>
            </a:r>
          </a:p>
          <a:p>
            <a:pPr eaLnBrk="1" hangingPunct="1">
              <a:spcBef>
                <a:spcPts val="800"/>
              </a:spcBef>
              <a:buFont typeface="Wingdings" charset="2"/>
              <a:buChar char="q"/>
            </a:pPr>
            <a:r>
              <a:rPr lang="en-US" altLang="en-US" dirty="0" smtClean="0">
                <a:latin typeface="Cambria" charset="0"/>
                <a:ea typeface="ＭＳ Ｐゴシック" charset="-128"/>
              </a:rPr>
              <a:t>Target functional noncompliance via the word “No”. </a:t>
            </a:r>
            <a:endParaRPr lang="en-US" altLang="en-US" dirty="0">
              <a:latin typeface="Cambria" charset="0"/>
              <a:ea typeface="ＭＳ Ｐゴシック" charset="-128"/>
            </a:endParaRPr>
          </a:p>
          <a:p>
            <a:pPr eaLnBrk="1" hangingPunct="1">
              <a:spcBef>
                <a:spcPts val="800"/>
              </a:spcBef>
              <a:buFont typeface="Wingdings" charset="2"/>
              <a:buChar char="q"/>
            </a:pPr>
            <a:r>
              <a:rPr lang="en-US" altLang="en-US" dirty="0" smtClean="0">
                <a:latin typeface="Cambria" charset="0"/>
                <a:ea typeface="ＭＳ Ｐゴシック" charset="-128"/>
              </a:rPr>
              <a:t>Target the recall of temporally distant events </a:t>
            </a:r>
            <a:r>
              <a:rPr lang="en-US" altLang="en-US" dirty="0">
                <a:latin typeface="Cambria" charset="0"/>
                <a:ea typeface="ＭＳ Ｐゴシック" charset="-128"/>
              </a:rPr>
              <a:t>and </a:t>
            </a:r>
            <a:r>
              <a:rPr lang="en-US" altLang="en-US" dirty="0" smtClean="0">
                <a:latin typeface="Cambria" charset="0"/>
                <a:ea typeface="ＭＳ Ｐゴシック" charset="-128"/>
              </a:rPr>
              <a:t>report </a:t>
            </a:r>
            <a:r>
              <a:rPr lang="en-US" altLang="en-US" dirty="0">
                <a:latin typeface="Cambria" charset="0"/>
                <a:ea typeface="ＭＳ Ｐゴシック" charset="-128"/>
              </a:rPr>
              <a:t>where </a:t>
            </a:r>
            <a:r>
              <a:rPr lang="en-US" altLang="en-US" dirty="0" smtClean="0">
                <a:latin typeface="Cambria" charset="0"/>
                <a:ea typeface="ＭＳ Ｐゴシック" charset="-128"/>
              </a:rPr>
              <a:t>instances of physical contact. </a:t>
            </a:r>
            <a:endParaRPr lang="en-US" altLang="en-US" dirty="0">
              <a:latin typeface="Cambria" charset="0"/>
              <a:ea typeface="ＭＳ Ｐゴシック" charset="-128"/>
            </a:endParaRPr>
          </a:p>
        </p:txBody>
      </p:sp>
      <p:sp>
        <p:nvSpPr>
          <p:cNvPr id="147459" name="Rectangle 4"/>
          <p:cNvSpPr>
            <a:spLocks noChangeArrowheads="1"/>
          </p:cNvSpPr>
          <p:nvPr/>
        </p:nvSpPr>
        <p:spPr bwMode="auto">
          <a:xfrm>
            <a:off x="304800" y="5989638"/>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SzPct val="90000"/>
              <a:buBlip>
                <a:blip r:embed="rId3"/>
              </a:buBlip>
              <a:defRPr sz="2400">
                <a:solidFill>
                  <a:schemeClr val="tx1"/>
                </a:solidFill>
                <a:latin typeface="Goudy Old Style" charset="0"/>
                <a:ea typeface="ＭＳ Ｐゴシック" charset="-128"/>
              </a:defRPr>
            </a:lvl1pPr>
            <a:lvl2pPr marL="742950" indent="-285750">
              <a:spcBef>
                <a:spcPts val="600"/>
              </a:spcBef>
              <a:buSzPct val="90000"/>
              <a:buBlip>
                <a:blip r:embed="rId4"/>
              </a:buBlip>
              <a:defRPr sz="2200">
                <a:solidFill>
                  <a:schemeClr val="tx1"/>
                </a:solidFill>
                <a:latin typeface="Goudy Old Style" charset="0"/>
                <a:ea typeface="ＭＳ Ｐゴシック" charset="-128"/>
              </a:defRPr>
            </a:lvl2pPr>
            <a:lvl3pPr marL="1143000" indent="-228600">
              <a:spcBef>
                <a:spcPts val="600"/>
              </a:spcBef>
              <a:buSzPct val="90000"/>
              <a:buBlip>
                <a:blip r:embed="rId5"/>
              </a:buBlip>
              <a:defRPr sz="2000">
                <a:solidFill>
                  <a:schemeClr val="tx1"/>
                </a:solidFill>
                <a:latin typeface="Goudy Old Style" charset="0"/>
                <a:ea typeface="ＭＳ Ｐゴシック" charset="-128"/>
              </a:defRPr>
            </a:lvl3pPr>
            <a:lvl4pPr marL="1600200" indent="-228600">
              <a:spcBef>
                <a:spcPts val="600"/>
              </a:spcBef>
              <a:buSzPct val="90000"/>
              <a:buBlip>
                <a:blip r:embed="rId5"/>
              </a:buBlip>
              <a:defRPr>
                <a:solidFill>
                  <a:schemeClr val="tx1"/>
                </a:solidFill>
                <a:latin typeface="Goudy Old Style" charset="0"/>
                <a:ea typeface="ＭＳ Ｐゴシック" charset="-128"/>
              </a:defRPr>
            </a:lvl4pPr>
            <a:lvl5pPr marL="2057400" indent="-228600">
              <a:spcBef>
                <a:spcPts val="600"/>
              </a:spcBef>
              <a:buSzPct val="90000"/>
              <a:buBlip>
                <a:blip r:embed="rId5"/>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9pPr>
          </a:lstStyle>
          <a:p>
            <a:pPr>
              <a:spcBef>
                <a:spcPct val="0"/>
              </a:spcBef>
              <a:buSzTx/>
              <a:buFontTx/>
              <a:buNone/>
            </a:pPr>
            <a:r>
              <a:rPr lang="en-US" altLang="en-US" sz="1800" dirty="0">
                <a:latin typeface="Cambria" charset="0"/>
              </a:rPr>
              <a:t>(American Academy of Pediatrics, 1996; </a:t>
            </a:r>
            <a:r>
              <a:rPr lang="en-US" altLang="en-US" sz="1800" dirty="0" err="1">
                <a:latin typeface="Cambria" charset="0"/>
              </a:rPr>
              <a:t>Nehring</a:t>
            </a:r>
            <a:r>
              <a:rPr lang="en-US" altLang="en-US" sz="1800" dirty="0">
                <a:latin typeface="Cambria" charset="0"/>
              </a:rPr>
              <a:t>, 2005; Roth &amp; Morse, 1994; </a:t>
            </a:r>
            <a:r>
              <a:rPr lang="en-US" altLang="en-US" sz="1800" dirty="0" err="1">
                <a:latin typeface="Cambria" charset="0"/>
              </a:rPr>
              <a:t>Volkmar</a:t>
            </a:r>
            <a:r>
              <a:rPr lang="en-US" altLang="en-US" sz="1800" dirty="0">
                <a:latin typeface="Cambria" charset="0"/>
              </a:rPr>
              <a:t> &amp; </a:t>
            </a:r>
            <a:r>
              <a:rPr lang="en-US" altLang="en-US" sz="1800" dirty="0" err="1">
                <a:latin typeface="Cambria" charset="0"/>
              </a:rPr>
              <a:t>Wiesner</a:t>
            </a:r>
            <a:r>
              <a:rPr lang="en-US" altLang="en-US" sz="1800" dirty="0">
                <a:latin typeface="Cambria" charset="0"/>
              </a:rPr>
              <a:t>, 2004)</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3613" cy="868362"/>
          </a:xfrm>
        </p:spPr>
        <p:txBody>
          <a:bodyPr/>
          <a:lstStyle/>
          <a:p>
            <a:r>
              <a:rPr lang="en-US" b="1" dirty="0" smtClean="0">
                <a:latin typeface="Cambria" charset="0"/>
                <a:ea typeface="Cambria" charset="0"/>
                <a:cs typeface="Cambria" charset="0"/>
              </a:rPr>
              <a:t>Number 2</a:t>
            </a:r>
            <a:endParaRPr lang="en-US" b="1" dirty="0">
              <a:latin typeface="Cambria" charset="0"/>
              <a:ea typeface="Cambria" charset="0"/>
              <a:cs typeface="Cambria" charset="0"/>
            </a:endParaRPr>
          </a:p>
        </p:txBody>
      </p:sp>
      <p:pic>
        <p:nvPicPr>
          <p:cNvPr id="6" name="Content Placeholder 5"/>
          <p:cNvPicPr>
            <a:picLocks noGrp="1" noChangeAspect="1"/>
          </p:cNvPicPr>
          <p:nvPr>
            <p:ph idx="1"/>
          </p:nvPr>
        </p:nvPicPr>
        <p:blipFill>
          <a:blip r:embed="rId2"/>
          <a:stretch>
            <a:fillRect/>
          </a:stretch>
        </p:blipFill>
        <p:spPr>
          <a:xfrm>
            <a:off x="1523999" y="1889124"/>
            <a:ext cx="6388217" cy="4521996"/>
          </a:xfrm>
          <a:prstGeom prst="rect">
            <a:avLst/>
          </a:prstGeom>
        </p:spPr>
      </p:pic>
      <p:sp>
        <p:nvSpPr>
          <p:cNvPr id="7" name="TextBox 6"/>
          <p:cNvSpPr txBox="1"/>
          <p:nvPr/>
        </p:nvSpPr>
        <p:spPr>
          <a:xfrm>
            <a:off x="1052512" y="1020762"/>
            <a:ext cx="7161213" cy="584775"/>
          </a:xfrm>
          <a:prstGeom prst="rect">
            <a:avLst/>
          </a:prstGeom>
          <a:noFill/>
        </p:spPr>
        <p:txBody>
          <a:bodyPr wrap="square" rtlCol="0">
            <a:spAutoFit/>
          </a:bodyPr>
          <a:lstStyle/>
          <a:p>
            <a:pPr algn="ctr"/>
            <a:r>
              <a:rPr lang="en-US" sz="3200" dirty="0" smtClean="0">
                <a:latin typeface="Cambria" charset="0"/>
                <a:ea typeface="Cambria" charset="0"/>
                <a:cs typeface="Cambria" charset="0"/>
              </a:rPr>
              <a:t>The Criminal Justice System</a:t>
            </a:r>
            <a:endParaRPr lang="en-US" sz="3200" dirty="0">
              <a:latin typeface="Cambria" charset="0"/>
              <a:ea typeface="Cambria" charset="0"/>
              <a:cs typeface="Cambria" charset="0"/>
            </a:endParaRPr>
          </a:p>
        </p:txBody>
      </p:sp>
    </p:spTree>
    <p:extLst>
      <p:ext uri="{BB962C8B-B14F-4D97-AF65-F5344CB8AC3E}">
        <p14:creationId xmlns:p14="http://schemas.microsoft.com/office/powerpoint/2010/main" val="3484181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458200" cy="4724400"/>
          </a:xfrm>
        </p:spPr>
        <p:txBody>
          <a:bodyPr/>
          <a:lstStyle/>
          <a:p>
            <a:pPr>
              <a:buFont typeface="Wingdings" charset="2"/>
              <a:buChar char="q"/>
            </a:pPr>
            <a:r>
              <a:rPr lang="en-US" sz="2500" dirty="0" smtClean="0">
                <a:latin typeface="Cambria" charset="0"/>
                <a:ea typeface="Cambria" charset="0"/>
                <a:cs typeface="Cambria" charset="0"/>
              </a:rPr>
              <a:t>Individuals with intellectual and other developmental disabilities present unique characteristics that may contribute to the development of behavior considered offensive or criminal (Griffiths &amp; </a:t>
            </a:r>
            <a:r>
              <a:rPr lang="en-US" sz="2500" dirty="0" err="1" smtClean="0">
                <a:latin typeface="Cambria" charset="0"/>
                <a:ea typeface="Cambria" charset="0"/>
                <a:cs typeface="Cambria" charset="0"/>
              </a:rPr>
              <a:t>Fedoroff</a:t>
            </a:r>
            <a:r>
              <a:rPr lang="en-US" sz="2500" dirty="0" smtClean="0">
                <a:latin typeface="Cambria" charset="0"/>
                <a:ea typeface="Cambria" charset="0"/>
                <a:cs typeface="Cambria" charset="0"/>
              </a:rPr>
              <a:t>, 2008). </a:t>
            </a:r>
          </a:p>
          <a:p>
            <a:pPr>
              <a:buFont typeface="Wingdings" charset="2"/>
              <a:buChar char="q"/>
            </a:pPr>
            <a:r>
              <a:rPr lang="en-US" sz="2500" dirty="0" smtClean="0">
                <a:latin typeface="Cambria" charset="0"/>
                <a:ea typeface="Cambria" charset="0"/>
                <a:cs typeface="Cambria" charset="0"/>
              </a:rPr>
              <a:t>Low levels of sexual knowledge coupled with high levels of interest/motivation and limited understanding of sexual rights and legalities (</a:t>
            </a:r>
            <a:r>
              <a:rPr lang="en-US" sz="2500" dirty="0" err="1" smtClean="0">
                <a:latin typeface="Cambria" charset="0"/>
                <a:ea typeface="Cambria" charset="0"/>
                <a:cs typeface="Cambria" charset="0"/>
              </a:rPr>
              <a:t>Pecora</a:t>
            </a:r>
            <a:r>
              <a:rPr lang="en-US" sz="2500" dirty="0" smtClean="0">
                <a:latin typeface="Cambria" charset="0"/>
                <a:ea typeface="Cambria" charset="0"/>
                <a:cs typeface="Cambria" charset="0"/>
              </a:rPr>
              <a:t>, </a:t>
            </a:r>
            <a:r>
              <a:rPr lang="en-US" sz="2500" dirty="0" err="1" smtClean="0">
                <a:latin typeface="Cambria" charset="0"/>
                <a:ea typeface="Cambria" charset="0"/>
                <a:cs typeface="Cambria" charset="0"/>
              </a:rPr>
              <a:t>Mesibov</a:t>
            </a:r>
            <a:r>
              <a:rPr lang="en-US" sz="2500" dirty="0" smtClean="0">
                <a:latin typeface="Cambria" charset="0"/>
                <a:ea typeface="Cambria" charset="0"/>
                <a:cs typeface="Cambria" charset="0"/>
              </a:rPr>
              <a:t>, &amp; Stokes, 2016) are associated with higher rates of involvement in the criminal justice system than might otherwise expected (e.g., </a:t>
            </a:r>
            <a:r>
              <a:rPr lang="en-US" sz="2500" dirty="0" err="1" smtClean="0">
                <a:latin typeface="Cambria" charset="0"/>
                <a:ea typeface="Cambria" charset="0"/>
                <a:cs typeface="Cambria" charset="0"/>
              </a:rPr>
              <a:t>Loftin</a:t>
            </a:r>
            <a:r>
              <a:rPr lang="en-US" sz="2500" dirty="0" smtClean="0">
                <a:latin typeface="Cambria" charset="0"/>
                <a:ea typeface="Cambria" charset="0"/>
                <a:cs typeface="Cambria" charset="0"/>
              </a:rPr>
              <a:t> &amp; </a:t>
            </a:r>
            <a:r>
              <a:rPr lang="en-US" sz="2500" dirty="0" err="1" smtClean="0">
                <a:latin typeface="Cambria" charset="0"/>
                <a:ea typeface="Cambria" charset="0"/>
                <a:cs typeface="Cambria" charset="0"/>
              </a:rPr>
              <a:t>Hartlage</a:t>
            </a:r>
            <a:r>
              <a:rPr lang="en-US" sz="2500" dirty="0" smtClean="0">
                <a:latin typeface="Cambria" charset="0"/>
                <a:ea typeface="Cambria" charset="0"/>
                <a:cs typeface="Cambria" charset="0"/>
              </a:rPr>
              <a:t>, 2015).  </a:t>
            </a:r>
            <a:endParaRPr lang="en-US" sz="2500" dirty="0">
              <a:latin typeface="Cambria" charset="0"/>
              <a:ea typeface="Cambria" charset="0"/>
              <a:cs typeface="Cambria" charset="0"/>
            </a:endParaRPr>
          </a:p>
        </p:txBody>
      </p:sp>
      <p:sp>
        <p:nvSpPr>
          <p:cNvPr id="4" name="TextBox 3"/>
          <p:cNvSpPr txBox="1"/>
          <p:nvPr/>
        </p:nvSpPr>
        <p:spPr>
          <a:xfrm>
            <a:off x="228600" y="5410200"/>
            <a:ext cx="8610600" cy="1200329"/>
          </a:xfrm>
          <a:prstGeom prst="rect">
            <a:avLst/>
          </a:prstGeom>
          <a:noFill/>
        </p:spPr>
        <p:txBody>
          <a:bodyPr wrap="square" rtlCol="0">
            <a:spAutoFit/>
          </a:bodyPr>
          <a:lstStyle/>
          <a:p>
            <a:r>
              <a:rPr lang="en-US" sz="1200" dirty="0" smtClean="0">
                <a:latin typeface="Cambria" charset="0"/>
                <a:ea typeface="Cambria" charset="0"/>
                <a:cs typeface="Cambria" charset="0"/>
              </a:rPr>
              <a:t>Griffiths, D. &amp; </a:t>
            </a:r>
            <a:r>
              <a:rPr lang="en-US" sz="1200" dirty="0" err="1" smtClean="0">
                <a:latin typeface="Cambria" charset="0"/>
                <a:ea typeface="Cambria" charset="0"/>
                <a:cs typeface="Cambria" charset="0"/>
              </a:rPr>
              <a:t>Federoff</a:t>
            </a:r>
            <a:r>
              <a:rPr lang="en-US" sz="1200" dirty="0" smtClean="0">
                <a:latin typeface="Cambria" charset="0"/>
                <a:ea typeface="Cambria" charset="0"/>
                <a:cs typeface="Cambria" charset="0"/>
              </a:rPr>
              <a:t>, J.P., (2008). Persons with Intellectual Disabilities Who Sexually Offend. In F.M. Saleh, A.J. </a:t>
            </a:r>
            <a:r>
              <a:rPr lang="en-US" sz="1200" dirty="0" err="1" smtClean="0">
                <a:latin typeface="Cambria" charset="0"/>
                <a:ea typeface="Cambria" charset="0"/>
                <a:cs typeface="Cambria" charset="0"/>
              </a:rPr>
              <a:t>Grudzinskas</a:t>
            </a:r>
            <a:r>
              <a:rPr lang="en-US" sz="1200" dirty="0" smtClean="0">
                <a:latin typeface="Cambria" charset="0"/>
                <a:ea typeface="Cambria" charset="0"/>
                <a:cs typeface="Cambria" charset="0"/>
              </a:rPr>
              <a:t>, J.M. Bradford,  &amp; D.J. Brodsky (</a:t>
            </a:r>
            <a:r>
              <a:rPr lang="en-US" sz="1200" dirty="0" err="1" smtClean="0">
                <a:latin typeface="Cambria" charset="0"/>
                <a:ea typeface="Cambria" charset="0"/>
                <a:cs typeface="Cambria" charset="0"/>
              </a:rPr>
              <a:t>Eds</a:t>
            </a:r>
            <a:r>
              <a:rPr lang="en-US" sz="1200" dirty="0" smtClean="0">
                <a:latin typeface="Cambria" charset="0"/>
                <a:ea typeface="Cambria" charset="0"/>
                <a:cs typeface="Cambria" charset="0"/>
              </a:rPr>
              <a:t>) </a:t>
            </a:r>
            <a:r>
              <a:rPr lang="en-US" sz="1200" i="1" dirty="0" smtClean="0">
                <a:latin typeface="Cambria" charset="0"/>
                <a:ea typeface="Cambria" charset="0"/>
                <a:cs typeface="Cambria" charset="0"/>
              </a:rPr>
              <a:t>Sex </a:t>
            </a:r>
            <a:r>
              <a:rPr lang="en-US" sz="1200" i="1" dirty="0">
                <a:latin typeface="Cambria" charset="0"/>
                <a:ea typeface="Cambria" charset="0"/>
                <a:cs typeface="Cambria" charset="0"/>
              </a:rPr>
              <a:t>Offenders: Identification, Risk Assessment, Treatment, and Legal </a:t>
            </a:r>
            <a:r>
              <a:rPr lang="en-US" sz="1200" i="1" dirty="0" smtClean="0">
                <a:latin typeface="Cambria" charset="0"/>
                <a:ea typeface="Cambria" charset="0"/>
                <a:cs typeface="Cambria" charset="0"/>
              </a:rPr>
              <a:t>Issues,</a:t>
            </a:r>
            <a:r>
              <a:rPr lang="en-US" sz="1200" dirty="0" smtClean="0">
                <a:latin typeface="Cambria" charset="0"/>
                <a:ea typeface="Cambria" charset="0"/>
                <a:cs typeface="Cambria" charset="0"/>
              </a:rPr>
              <a:t> p 352-374.  New York: Oxford University Press. </a:t>
            </a:r>
          </a:p>
          <a:p>
            <a:endParaRPr lang="en-US" sz="1200" u="sng" dirty="0">
              <a:latin typeface="Cambria" charset="0"/>
              <a:ea typeface="Cambria" charset="0"/>
              <a:cs typeface="Cambria" charset="0"/>
            </a:endParaRPr>
          </a:p>
          <a:p>
            <a:r>
              <a:rPr lang="en-US" sz="1200" dirty="0" err="1" smtClean="0">
                <a:latin typeface="Cambria" charset="0"/>
                <a:ea typeface="Cambria" charset="0"/>
                <a:cs typeface="Cambria" charset="0"/>
              </a:rPr>
              <a:t>Pecora</a:t>
            </a:r>
            <a:r>
              <a:rPr lang="en-US" sz="1200" dirty="0" smtClean="0">
                <a:latin typeface="Cambria" charset="0"/>
                <a:ea typeface="Cambria" charset="0"/>
                <a:cs typeface="Cambria" charset="0"/>
              </a:rPr>
              <a:t>, L.A., </a:t>
            </a:r>
            <a:r>
              <a:rPr lang="en-US" sz="1200" dirty="0" err="1" smtClean="0">
                <a:latin typeface="Cambria" charset="0"/>
                <a:ea typeface="Cambria" charset="0"/>
                <a:cs typeface="Cambria" charset="0"/>
              </a:rPr>
              <a:t>Mesibov</a:t>
            </a:r>
            <a:r>
              <a:rPr lang="en-US" sz="1200" dirty="0" smtClean="0">
                <a:latin typeface="Cambria" charset="0"/>
                <a:ea typeface="Cambria" charset="0"/>
                <a:cs typeface="Cambria" charset="0"/>
              </a:rPr>
              <a:t>, G.B., &amp; Stokes, M.A., (2016). Sexuality in High-Functioning Autism: A Systematic Review and Meta-Analysis. </a:t>
            </a:r>
            <a:r>
              <a:rPr lang="en-US" sz="1200" i="1" dirty="0" smtClean="0">
                <a:latin typeface="Cambria" charset="0"/>
                <a:ea typeface="Cambria" charset="0"/>
                <a:cs typeface="Cambria" charset="0"/>
              </a:rPr>
              <a:t>Journal </a:t>
            </a:r>
            <a:r>
              <a:rPr lang="en-US" sz="1200" i="1" dirty="0">
                <a:latin typeface="Cambria" charset="0"/>
                <a:ea typeface="Cambria" charset="0"/>
                <a:cs typeface="Cambria" charset="0"/>
              </a:rPr>
              <a:t>of Autism and Developmental Disorders</a:t>
            </a:r>
          </a:p>
        </p:txBody>
      </p:sp>
    </p:spTree>
    <p:extLst>
      <p:ext uri="{BB962C8B-B14F-4D97-AF65-F5344CB8AC3E}">
        <p14:creationId xmlns:p14="http://schemas.microsoft.com/office/powerpoint/2010/main" val="2812108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050"/>
          <p:cNvSpPr>
            <a:spLocks noGrp="1" noChangeArrowheads="1"/>
          </p:cNvSpPr>
          <p:nvPr>
            <p:ph type="title"/>
          </p:nvPr>
        </p:nvSpPr>
        <p:spPr/>
        <p:txBody>
          <a:bodyPr/>
          <a:lstStyle/>
          <a:p>
            <a:pPr eaLnBrk="1" hangingPunct="1"/>
            <a:r>
              <a:rPr lang="en-US" altLang="en-US" b="1">
                <a:solidFill>
                  <a:srgbClr val="000000"/>
                </a:solidFill>
                <a:latin typeface="Cambria" charset="0"/>
                <a:ea typeface="ＭＳ Ｐゴシック" charset="-128"/>
              </a:rPr>
              <a:t>Number 1</a:t>
            </a:r>
          </a:p>
        </p:txBody>
      </p:sp>
      <p:sp>
        <p:nvSpPr>
          <p:cNvPr id="149506" name="Rectangle 2052"/>
          <p:cNvSpPr>
            <a:spLocks noGrp="1" noChangeArrowheads="1"/>
          </p:cNvSpPr>
          <p:nvPr>
            <p:ph type="body" sz="half" idx="2"/>
          </p:nvPr>
        </p:nvSpPr>
        <p:spPr>
          <a:xfrm>
            <a:off x="304800" y="1981200"/>
            <a:ext cx="8382000" cy="2438400"/>
          </a:xfrm>
        </p:spPr>
        <p:txBody>
          <a:bodyPr/>
          <a:lstStyle/>
          <a:p>
            <a:pPr algn="ctr" eaLnBrk="1" hangingPunct="1">
              <a:buFont typeface="Wingdings" charset="2"/>
              <a:buNone/>
            </a:pPr>
            <a:r>
              <a:rPr lang="en-US" altLang="en-US" sz="3300">
                <a:latin typeface="Constantia" charset="0"/>
                <a:ea typeface="ＭＳ Ｐゴシック" charset="-128"/>
              </a:rPr>
              <a:t>   Because They Are People &amp; Like All People Individuals with Autism Have The Right To Learn All They Can To Enable Them To Become Sexually Healthy Persons</a:t>
            </a:r>
          </a:p>
          <a:p>
            <a:pPr eaLnBrk="1" hangingPunct="1">
              <a:buFont typeface="Wingdings" charset="2"/>
              <a:buNone/>
            </a:pPr>
            <a:endParaRPr lang="en-US" altLang="en-US" sz="2800">
              <a:latin typeface="Constantia" charset="0"/>
              <a:ea typeface="ＭＳ Ｐゴシック" charset="-128"/>
            </a:endParaRPr>
          </a:p>
        </p:txBody>
      </p:sp>
      <p:pic>
        <p:nvPicPr>
          <p:cNvPr id="1495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67200"/>
            <a:ext cx="85058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a:xfrm>
            <a:off x="685800" y="457200"/>
            <a:ext cx="7772400" cy="685800"/>
          </a:xfrm>
        </p:spPr>
        <p:txBody>
          <a:bodyPr/>
          <a:lstStyle/>
          <a:p>
            <a:pPr eaLnBrk="1" hangingPunct="1"/>
            <a:r>
              <a:rPr lang="en-US" altLang="en-US" sz="4100">
                <a:solidFill>
                  <a:srgbClr val="000000"/>
                </a:solidFill>
                <a:latin typeface="Cambria" charset="0"/>
                <a:ea typeface="ＭＳ Ｐゴシック" charset="-128"/>
              </a:rPr>
              <a:t>Working Definitions…</a:t>
            </a:r>
          </a:p>
        </p:txBody>
      </p:sp>
      <p:sp>
        <p:nvSpPr>
          <p:cNvPr id="158722" name="Rectangle 3"/>
          <p:cNvSpPr>
            <a:spLocks noGrp="1" noChangeArrowheads="1"/>
          </p:cNvSpPr>
          <p:nvPr>
            <p:ph idx="1"/>
          </p:nvPr>
        </p:nvSpPr>
        <p:spPr>
          <a:xfrm>
            <a:off x="381000" y="1295400"/>
            <a:ext cx="8458200" cy="5334000"/>
          </a:xfrm>
        </p:spPr>
        <p:txBody>
          <a:bodyPr/>
          <a:lstStyle/>
          <a:p>
            <a:pPr eaLnBrk="1" hangingPunct="1">
              <a:buFont typeface="Wingdings" charset="2"/>
              <a:buChar char="q"/>
            </a:pPr>
            <a:r>
              <a:rPr lang="en-US" altLang="en-US" i="1" dirty="0">
                <a:solidFill>
                  <a:schemeClr val="tx2"/>
                </a:solidFill>
                <a:latin typeface="Cambria" charset="0"/>
                <a:ea typeface="Cambria" charset="0"/>
                <a:cs typeface="Cambria" charset="0"/>
              </a:rPr>
              <a:t>Sexuality</a:t>
            </a:r>
            <a:r>
              <a:rPr lang="en-US" altLang="en-US" dirty="0">
                <a:latin typeface="Cambria" charset="0"/>
                <a:ea typeface="Cambria" charset="0"/>
                <a:cs typeface="Cambria" charset="0"/>
              </a:rPr>
              <a:t> is an integral part of the personality of everyone: man, woman, and child. It is a basic need and an aspect of being human that cannot be separated from other aspects of human life. Sexuality is not synonymous with sexual intercourse  [and it] influences thoughts feelings, actions, and interactions and thereby our mental and physical health</a:t>
            </a:r>
            <a:r>
              <a:rPr lang="ja-JP" altLang="en-US" dirty="0">
                <a:latin typeface="Cambria" charset="0"/>
                <a:ea typeface="Cambria" charset="0"/>
                <a:cs typeface="Cambria" charset="0"/>
              </a:rPr>
              <a:t>”</a:t>
            </a:r>
            <a:r>
              <a:rPr lang="en-US" altLang="ja-JP" dirty="0">
                <a:latin typeface="Cambria" charset="0"/>
                <a:ea typeface="Cambria" charset="0"/>
                <a:cs typeface="Cambria" charset="0"/>
              </a:rPr>
              <a:t>  (WHO, 1975)</a:t>
            </a:r>
          </a:p>
          <a:p>
            <a:pPr eaLnBrk="1" hangingPunct="1">
              <a:lnSpc>
                <a:spcPct val="80000"/>
              </a:lnSpc>
              <a:buFont typeface="Wingdings" charset="2"/>
              <a:buChar char="q"/>
            </a:pPr>
            <a:r>
              <a:rPr lang="en-US" altLang="en-US" i="1" dirty="0">
                <a:solidFill>
                  <a:schemeClr val="tx2"/>
                </a:solidFill>
                <a:latin typeface="Cambria" charset="0"/>
                <a:ea typeface="Cambria" charset="0"/>
                <a:cs typeface="Cambria" charset="0"/>
              </a:rPr>
              <a:t>Sex</a:t>
            </a:r>
            <a:r>
              <a:rPr lang="en-US" altLang="en-US" dirty="0">
                <a:solidFill>
                  <a:schemeClr val="tx2"/>
                </a:solidFill>
                <a:latin typeface="Cambria" charset="0"/>
                <a:ea typeface="Cambria" charset="0"/>
                <a:cs typeface="Cambria" charset="0"/>
              </a:rPr>
              <a:t> </a:t>
            </a:r>
            <a:r>
              <a:rPr lang="en-US" altLang="en-US" dirty="0">
                <a:latin typeface="Cambria" charset="0"/>
                <a:ea typeface="Cambria" charset="0"/>
                <a:cs typeface="Cambria" charset="0"/>
              </a:rPr>
              <a:t>can simply mean gender, whether you</a:t>
            </a:r>
            <a:r>
              <a:rPr lang="ja-JP" altLang="en-US" dirty="0">
                <a:latin typeface="Cambria" charset="0"/>
                <a:ea typeface="Cambria" charset="0"/>
                <a:cs typeface="Cambria" charset="0"/>
              </a:rPr>
              <a:t>’</a:t>
            </a:r>
            <a:r>
              <a:rPr lang="en-US" altLang="ja-JP" dirty="0">
                <a:latin typeface="Cambria" charset="0"/>
                <a:ea typeface="Cambria" charset="0"/>
                <a:cs typeface="Cambria" charset="0"/>
              </a:rPr>
              <a:t>re male or female. </a:t>
            </a:r>
            <a:r>
              <a:rPr lang="en-US" altLang="ja-JP" i="1" dirty="0">
                <a:latin typeface="Cambria" charset="0"/>
                <a:ea typeface="Cambria" charset="0"/>
                <a:cs typeface="Cambria" charset="0"/>
              </a:rPr>
              <a:t>Sex</a:t>
            </a:r>
            <a:r>
              <a:rPr lang="en-US" altLang="ja-JP" dirty="0">
                <a:latin typeface="Cambria" charset="0"/>
                <a:ea typeface="Cambria" charset="0"/>
                <a:cs typeface="Cambria" charset="0"/>
              </a:rPr>
              <a:t> can also mean the physical act of sexual intercourse.  </a:t>
            </a:r>
          </a:p>
          <a:p>
            <a:pPr eaLnBrk="1" hangingPunct="1">
              <a:lnSpc>
                <a:spcPct val="80000"/>
              </a:lnSpc>
              <a:buFont typeface="Wingdings" charset="2"/>
              <a:buChar char="q"/>
            </a:pPr>
            <a:r>
              <a:rPr lang="en-US" altLang="en-US" i="1" dirty="0">
                <a:solidFill>
                  <a:schemeClr val="tx2"/>
                </a:solidFill>
                <a:latin typeface="Cambria" charset="0"/>
                <a:ea typeface="Cambria" charset="0"/>
                <a:cs typeface="Cambria" charset="0"/>
              </a:rPr>
              <a:t>Sexuality education</a:t>
            </a:r>
            <a:r>
              <a:rPr lang="en-US" altLang="en-US" dirty="0">
                <a:solidFill>
                  <a:schemeClr val="tx2"/>
                </a:solidFill>
                <a:latin typeface="Cambria" charset="0"/>
                <a:ea typeface="Cambria" charset="0"/>
                <a:cs typeface="Cambria" charset="0"/>
              </a:rPr>
              <a:t> </a:t>
            </a:r>
            <a:r>
              <a:rPr lang="en-US" altLang="en-US" dirty="0">
                <a:latin typeface="Cambria" charset="0"/>
                <a:ea typeface="Cambria" charset="0"/>
                <a:cs typeface="Cambria" charset="0"/>
              </a:rPr>
              <a:t>is a life-long process that encompasses many things: the biological, socio-cultural, psychological and spiritual dimensions of sexuality. </a:t>
            </a:r>
          </a:p>
          <a:p>
            <a:pPr eaLnBrk="1" hangingPunct="1">
              <a:buFontTx/>
              <a:buChar char="•"/>
            </a:pPr>
            <a:endParaRPr lang="en-US" altLang="en-US" dirty="0">
              <a:latin typeface="Cambria" charset="0"/>
              <a:ea typeface="ＭＳ Ｐゴシック"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a:xfrm>
            <a:off x="457200" y="704850"/>
            <a:ext cx="8229600" cy="819150"/>
          </a:xfrm>
        </p:spPr>
        <p:txBody>
          <a:bodyPr/>
          <a:lstStyle/>
          <a:p>
            <a:pPr eaLnBrk="1" hangingPunct="1"/>
            <a:r>
              <a:rPr lang="en-US" altLang="en-US" sz="4700" dirty="0">
                <a:solidFill>
                  <a:srgbClr val="000000"/>
                </a:solidFill>
                <a:latin typeface="Cambria" charset="0"/>
                <a:ea typeface="ＭＳ Ｐゴシック" charset="-128"/>
              </a:rPr>
              <a:t>Further complicating things…</a:t>
            </a:r>
          </a:p>
        </p:txBody>
      </p:sp>
      <p:sp>
        <p:nvSpPr>
          <p:cNvPr id="160770" name="Content Placeholder 2"/>
          <p:cNvSpPr>
            <a:spLocks noGrp="1"/>
          </p:cNvSpPr>
          <p:nvPr>
            <p:ph idx="1"/>
          </p:nvPr>
        </p:nvSpPr>
        <p:spPr>
          <a:xfrm>
            <a:off x="166688" y="1636713"/>
            <a:ext cx="8793162" cy="4389437"/>
          </a:xfrm>
        </p:spPr>
        <p:txBody>
          <a:bodyPr/>
          <a:lstStyle/>
          <a:p>
            <a:pPr eaLnBrk="1" hangingPunct="1">
              <a:buFont typeface="Wingdings" charset="2"/>
              <a:buChar char="q"/>
            </a:pPr>
            <a:r>
              <a:rPr lang="en-US" altLang="en-US" sz="3600" dirty="0">
                <a:latin typeface="Cambria" charset="0"/>
                <a:ea typeface="ＭＳ Ｐゴシック" charset="-128"/>
              </a:rPr>
              <a:t>There are different types of sexual language including: </a:t>
            </a:r>
          </a:p>
          <a:p>
            <a:pPr lvl="1" eaLnBrk="1" hangingPunct="1">
              <a:buFont typeface="Wingdings" charset="2"/>
              <a:buChar char="q"/>
            </a:pPr>
            <a:r>
              <a:rPr lang="en-US" altLang="en-US" sz="3500" dirty="0">
                <a:latin typeface="Cambria" charset="0"/>
                <a:ea typeface="ＭＳ Ｐゴシック" charset="-128"/>
              </a:rPr>
              <a:t>Formal/polite – </a:t>
            </a:r>
            <a:r>
              <a:rPr lang="en-US" altLang="en-US" sz="3500" i="1" dirty="0">
                <a:latin typeface="Cambria" charset="0"/>
                <a:ea typeface="ＭＳ Ｐゴシック" charset="-128"/>
              </a:rPr>
              <a:t>Vagina</a:t>
            </a:r>
          </a:p>
          <a:p>
            <a:pPr lvl="1" eaLnBrk="1" hangingPunct="1">
              <a:buFont typeface="Wingdings" charset="2"/>
              <a:buChar char="q"/>
            </a:pPr>
            <a:r>
              <a:rPr lang="en-US" altLang="en-US" sz="3500" dirty="0">
                <a:latin typeface="Cambria" charset="0"/>
                <a:ea typeface="ＭＳ Ｐゴシック" charset="-128"/>
              </a:rPr>
              <a:t>Technical – </a:t>
            </a:r>
            <a:r>
              <a:rPr lang="en-US" altLang="en-US" sz="3500" i="1" dirty="0">
                <a:latin typeface="Cambria" charset="0"/>
                <a:ea typeface="ＭＳ Ｐゴシック" charset="-128"/>
              </a:rPr>
              <a:t>Labia, Cervix, Clitoris, Vulva</a:t>
            </a:r>
          </a:p>
          <a:p>
            <a:pPr lvl="1" eaLnBrk="1" hangingPunct="1">
              <a:buFont typeface="Wingdings" charset="2"/>
              <a:buChar char="q"/>
            </a:pPr>
            <a:r>
              <a:rPr lang="en-US" altLang="en-US" sz="3500" dirty="0">
                <a:latin typeface="Cambria" charset="0"/>
                <a:ea typeface="ＭＳ Ｐゴシック" charset="-128"/>
              </a:rPr>
              <a:t>Cute – </a:t>
            </a:r>
            <a:r>
              <a:rPr lang="en-US" altLang="en-US" sz="3500" i="1" dirty="0" err="1">
                <a:latin typeface="Cambria" charset="0"/>
                <a:ea typeface="ＭＳ Ｐゴシック" charset="-128"/>
              </a:rPr>
              <a:t>Va</a:t>
            </a:r>
            <a:r>
              <a:rPr lang="en-US" altLang="en-US" sz="3500" i="1" dirty="0">
                <a:latin typeface="Cambria" charset="0"/>
                <a:ea typeface="ＭＳ Ｐゴシック" charset="-128"/>
              </a:rPr>
              <a:t>-jay-jay, Muffin, Little man in the boat, </a:t>
            </a:r>
            <a:r>
              <a:rPr lang="en-US" altLang="en-US" sz="3500" i="1" dirty="0" err="1">
                <a:latin typeface="Cambria" charset="0"/>
                <a:ea typeface="ＭＳ Ｐゴシック" charset="-128"/>
              </a:rPr>
              <a:t>Punani</a:t>
            </a:r>
            <a:r>
              <a:rPr lang="en-US" altLang="en-US" sz="3500" i="1" dirty="0">
                <a:latin typeface="Cambria" charset="0"/>
                <a:ea typeface="ＭＳ Ｐゴシック" charset="-128"/>
              </a:rPr>
              <a:t>, Lady parts, etc. </a:t>
            </a:r>
          </a:p>
          <a:p>
            <a:pPr lvl="1" eaLnBrk="1" hangingPunct="1">
              <a:buFont typeface="Wingdings" charset="2"/>
              <a:buChar char="q"/>
            </a:pPr>
            <a:r>
              <a:rPr lang="en-US" altLang="en-US" sz="3500" dirty="0">
                <a:latin typeface="Cambria" charset="0"/>
                <a:ea typeface="ＭＳ Ｐゴシック" charset="-128"/>
              </a:rPr>
              <a:t>Slang – </a:t>
            </a:r>
            <a:r>
              <a:rPr lang="en-US" altLang="en-US" sz="3500" i="1" dirty="0">
                <a:latin typeface="Cambria" charset="0"/>
                <a:ea typeface="ＭＳ Ｐゴシック" charset="-128"/>
              </a:rPr>
              <a:t>Snatch, Beaver, Twat, Pussy, etc.  </a:t>
            </a:r>
          </a:p>
          <a:p>
            <a:pPr lvl="1" eaLnBrk="1" hangingPunct="1">
              <a:buFont typeface="Wingdings" charset="2"/>
              <a:buChar char="q"/>
            </a:pPr>
            <a:endParaRPr lang="en-US" altLang="en-US" sz="3500" dirty="0">
              <a:latin typeface="Cambria" charset="0"/>
              <a:ea typeface="ＭＳ Ｐゴシック"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p:txBody>
          <a:bodyPr/>
          <a:lstStyle/>
          <a:p>
            <a:pPr eaLnBrk="1" hangingPunct="1"/>
            <a:r>
              <a:rPr lang="en-US" altLang="en-US">
                <a:solidFill>
                  <a:srgbClr val="000000"/>
                </a:solidFill>
                <a:latin typeface="Cambria" charset="0"/>
                <a:ea typeface="ＭＳ Ｐゴシック" charset="-128"/>
              </a:rPr>
              <a:t>In addition…</a:t>
            </a:r>
          </a:p>
        </p:txBody>
      </p:sp>
      <p:sp>
        <p:nvSpPr>
          <p:cNvPr id="161794" name="Rectangle 3"/>
          <p:cNvSpPr>
            <a:spLocks noGrp="1" noChangeArrowheads="1"/>
          </p:cNvSpPr>
          <p:nvPr>
            <p:ph idx="1"/>
          </p:nvPr>
        </p:nvSpPr>
        <p:spPr>
          <a:xfrm>
            <a:off x="457200" y="1676400"/>
            <a:ext cx="8229600" cy="3551238"/>
          </a:xfrm>
        </p:spPr>
        <p:txBody>
          <a:bodyPr/>
          <a:lstStyle/>
          <a:p>
            <a:pPr eaLnBrk="1" hangingPunct="1">
              <a:buFont typeface="Wingdings" charset="2"/>
              <a:buChar char="q"/>
            </a:pPr>
            <a:r>
              <a:rPr lang="en-US" altLang="en-US" sz="3200" dirty="0">
                <a:latin typeface="Cambria" charset="0"/>
                <a:ea typeface="ＭＳ Ｐゴシック" charset="-128"/>
              </a:rPr>
              <a:t>Individuals with autism can be concrete thinkers who interpret things literally, so…</a:t>
            </a:r>
          </a:p>
          <a:p>
            <a:pPr lvl="1" eaLnBrk="1" hangingPunct="1">
              <a:buFont typeface="Wingdings" charset="2"/>
              <a:buChar char="q"/>
            </a:pPr>
            <a:r>
              <a:rPr lang="en-US" altLang="en-US" sz="3200" dirty="0">
                <a:latin typeface="Cambria" charset="0"/>
                <a:ea typeface="ＭＳ Ｐゴシック" charset="-128"/>
              </a:rPr>
              <a:t>Be frank during instruction</a:t>
            </a:r>
          </a:p>
          <a:p>
            <a:pPr lvl="1" eaLnBrk="1" hangingPunct="1">
              <a:buFont typeface="Wingdings" charset="2"/>
              <a:buChar char="q"/>
            </a:pPr>
            <a:r>
              <a:rPr lang="en-US" altLang="en-US" sz="3200" dirty="0">
                <a:latin typeface="Cambria" charset="0"/>
                <a:ea typeface="ＭＳ Ｐゴシック" charset="-128"/>
              </a:rPr>
              <a:t>Provide clear visual and verbal examples</a:t>
            </a:r>
          </a:p>
          <a:p>
            <a:pPr lvl="1" eaLnBrk="1" hangingPunct="1">
              <a:buFont typeface="Wingdings" charset="2"/>
              <a:buChar char="q"/>
            </a:pPr>
            <a:r>
              <a:rPr lang="en-US" altLang="en-US" sz="3200" dirty="0">
                <a:latin typeface="Cambria" charset="0"/>
                <a:ea typeface="ＭＳ Ｐゴシック" charset="-128"/>
              </a:rPr>
              <a:t>Avoid euphemisms</a:t>
            </a:r>
          </a:p>
          <a:p>
            <a:pPr eaLnBrk="1" hangingPunct="1">
              <a:buFont typeface="Wingdings" charset="2"/>
              <a:buChar char="q"/>
            </a:pPr>
            <a:r>
              <a:rPr lang="en-US" altLang="en-US" sz="3200" dirty="0">
                <a:latin typeface="Cambria" charset="0"/>
                <a:ea typeface="ＭＳ Ｐゴシック" charset="-128"/>
              </a:rPr>
              <a:t>For example… (Rated 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a:xfrm>
            <a:off x="304800" y="381000"/>
            <a:ext cx="8458200" cy="1143000"/>
          </a:xfrm>
        </p:spPr>
        <p:txBody>
          <a:bodyPr/>
          <a:lstStyle/>
          <a:p>
            <a:pPr eaLnBrk="1" hangingPunct="1"/>
            <a:r>
              <a:rPr lang="en-US" altLang="en-US" sz="3400">
                <a:solidFill>
                  <a:srgbClr val="000000"/>
                </a:solidFill>
                <a:latin typeface="Cambria" charset="0"/>
                <a:ea typeface="ＭＳ Ｐゴシック" charset="-128"/>
              </a:rPr>
              <a:t>Some responses of adults with autism during an assessment* of sexual knowledge</a:t>
            </a:r>
            <a:endParaRPr lang="en-US" altLang="en-US" sz="4000">
              <a:solidFill>
                <a:srgbClr val="000000"/>
              </a:solidFill>
              <a:latin typeface="Cambria" charset="0"/>
              <a:ea typeface="ＭＳ Ｐゴシック" charset="-128"/>
            </a:endParaRPr>
          </a:p>
        </p:txBody>
      </p:sp>
      <p:pic>
        <p:nvPicPr>
          <p:cNvPr id="163842" name="Picture 4" descr="sex_sof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2286000"/>
            <a:ext cx="4419600" cy="2844800"/>
          </a:xfrm>
          <a:noFill/>
        </p:spPr>
      </p:pic>
      <p:sp>
        <p:nvSpPr>
          <p:cNvPr id="516099" name="Rectangle 3"/>
          <p:cNvSpPr>
            <a:spLocks noGrp="1" noChangeArrowheads="1"/>
          </p:cNvSpPr>
          <p:nvPr>
            <p:ph type="body" sz="half" idx="2"/>
          </p:nvPr>
        </p:nvSpPr>
        <p:spPr>
          <a:xfrm>
            <a:off x="5021263" y="1676400"/>
            <a:ext cx="3436937" cy="4114800"/>
          </a:xfrm>
        </p:spPr>
        <p:txBody>
          <a:bodyPr/>
          <a:lstStyle/>
          <a:p>
            <a:pPr eaLnBrk="1" hangingPunct="1">
              <a:spcBef>
                <a:spcPct val="0"/>
              </a:spcBef>
              <a:buFont typeface="Wingdings" charset="2"/>
              <a:buNone/>
            </a:pPr>
            <a:endParaRPr lang="en-US" altLang="en-US" sz="1600">
              <a:latin typeface="Constantia" charset="0"/>
              <a:ea typeface="ＭＳ Ｐゴシック" charset="-128"/>
            </a:endParaRPr>
          </a:p>
          <a:p>
            <a:pPr eaLnBrk="1" hangingPunct="1">
              <a:spcBef>
                <a:spcPct val="0"/>
              </a:spcBef>
              <a:buFont typeface="Wingdings" charset="2"/>
              <a:buNone/>
            </a:pPr>
            <a:endParaRPr lang="en-US" altLang="en-US" sz="1600">
              <a:latin typeface="Constantia" charset="0"/>
              <a:ea typeface="ＭＳ Ｐゴシック" charset="-128"/>
            </a:endParaRPr>
          </a:p>
          <a:p>
            <a:pPr eaLnBrk="1" hangingPunct="1">
              <a:spcBef>
                <a:spcPct val="0"/>
              </a:spcBef>
              <a:buFont typeface="Wingdings" charset="2"/>
              <a:buNone/>
            </a:pPr>
            <a:r>
              <a:rPr lang="en-US" altLang="en-US" sz="2800" b="1">
                <a:latin typeface="Cambria" charset="0"/>
                <a:ea typeface="ＭＳ Ｐゴシック" charset="-128"/>
              </a:rPr>
              <a:t>Q: </a:t>
            </a:r>
            <a:r>
              <a:rPr lang="en-US" altLang="en-US" sz="2800">
                <a:latin typeface="Cambria" charset="0"/>
                <a:ea typeface="ＭＳ Ｐゴシック" charset="-128"/>
              </a:rPr>
              <a:t>Tell me about this picture.</a:t>
            </a:r>
          </a:p>
          <a:p>
            <a:pPr eaLnBrk="1" hangingPunct="1">
              <a:spcBef>
                <a:spcPct val="0"/>
              </a:spcBef>
              <a:buFont typeface="Wingdings" charset="2"/>
              <a:buNone/>
            </a:pPr>
            <a:endParaRPr lang="en-US" altLang="en-US" sz="2800">
              <a:latin typeface="Cambria" charset="0"/>
              <a:ea typeface="ＭＳ Ｐゴシック" charset="-128"/>
            </a:endParaRPr>
          </a:p>
          <a:p>
            <a:pPr eaLnBrk="1" hangingPunct="1">
              <a:spcBef>
                <a:spcPct val="0"/>
              </a:spcBef>
              <a:buFont typeface="Wingdings" charset="2"/>
              <a:buNone/>
            </a:pPr>
            <a:r>
              <a:rPr lang="en-US" altLang="en-US" sz="2800" b="1">
                <a:latin typeface="Cambria" charset="0"/>
                <a:ea typeface="ＭＳ Ｐゴシック" charset="-128"/>
              </a:rPr>
              <a:t>A: </a:t>
            </a:r>
            <a:r>
              <a:rPr lang="ja-JP" altLang="en-US" sz="2800">
                <a:latin typeface="Cambria" charset="0"/>
                <a:ea typeface="ＭＳ Ｐゴシック" charset="-128"/>
              </a:rPr>
              <a:t>“</a:t>
            </a:r>
            <a:r>
              <a:rPr lang="en-US" altLang="ja-JP" sz="2800">
                <a:latin typeface="Cambria" charset="0"/>
                <a:ea typeface="ＭＳ Ｐゴシック" charset="-128"/>
              </a:rPr>
              <a:t>[T]he people were sitting on the couch </a:t>
            </a:r>
            <a:r>
              <a:rPr lang="ja-JP" altLang="en-US" sz="2800">
                <a:latin typeface="Cambria" charset="0"/>
                <a:ea typeface="ＭＳ Ｐゴシック" charset="-128"/>
              </a:rPr>
              <a:t>‘</a:t>
            </a:r>
            <a:r>
              <a:rPr lang="en-US" altLang="ja-JP" sz="2800">
                <a:latin typeface="Cambria" charset="0"/>
                <a:ea typeface="ＭＳ Ｐゴシック" charset="-128"/>
              </a:rPr>
              <a:t>being friends</a:t>
            </a:r>
            <a:r>
              <a:rPr lang="ja-JP" altLang="en-US" sz="2800">
                <a:latin typeface="Cambria" charset="0"/>
                <a:ea typeface="ＭＳ Ｐゴシック" charset="-128"/>
              </a:rPr>
              <a:t>’</a:t>
            </a:r>
            <a:r>
              <a:rPr lang="en-US" altLang="ja-JP" sz="2800">
                <a:latin typeface="Cambria" charset="0"/>
                <a:ea typeface="ＭＳ Ｐゴシック" charset="-128"/>
              </a:rPr>
              <a:t>.</a:t>
            </a:r>
            <a:r>
              <a:rPr lang="ja-JP" altLang="en-US" sz="2800">
                <a:latin typeface="Cambria" charset="0"/>
                <a:ea typeface="ＭＳ Ｐゴシック" charset="-128"/>
              </a:rPr>
              <a:t>”</a:t>
            </a:r>
            <a:endParaRPr lang="en-US" altLang="ja-JP" sz="2800">
              <a:latin typeface="Cambria" charset="0"/>
              <a:ea typeface="ＭＳ Ｐゴシック" charset="-128"/>
            </a:endParaRPr>
          </a:p>
          <a:p>
            <a:pPr eaLnBrk="1" hangingPunct="1">
              <a:spcBef>
                <a:spcPct val="0"/>
              </a:spcBef>
              <a:buFont typeface="Wingdings" charset="2"/>
              <a:buNone/>
            </a:pPr>
            <a:endParaRPr lang="en-US" altLang="en-US" sz="2800">
              <a:latin typeface="Constantia" charset="0"/>
              <a:ea typeface="ＭＳ Ｐゴシック" charset="-128"/>
            </a:endParaRPr>
          </a:p>
          <a:p>
            <a:pPr eaLnBrk="1" hangingPunct="1"/>
            <a:endParaRPr lang="en-US" altLang="en-US" sz="2800">
              <a:latin typeface="Constantia" charset="0"/>
              <a:ea typeface="ＭＳ Ｐゴシック" charset="-128"/>
            </a:endParaRPr>
          </a:p>
        </p:txBody>
      </p:sp>
      <p:sp>
        <p:nvSpPr>
          <p:cNvPr id="163844" name="Rectangle 5"/>
          <p:cNvSpPr>
            <a:spLocks noChangeArrowheads="1"/>
          </p:cNvSpPr>
          <p:nvPr/>
        </p:nvSpPr>
        <p:spPr bwMode="auto">
          <a:xfrm>
            <a:off x="381000" y="5257800"/>
            <a:ext cx="4297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SzPct val="90000"/>
              <a:buBlip>
                <a:blip r:embed="rId4"/>
              </a:buBlip>
              <a:defRPr sz="2400">
                <a:solidFill>
                  <a:schemeClr val="tx1"/>
                </a:solidFill>
                <a:latin typeface="Goudy Old Style" charset="0"/>
                <a:ea typeface="ＭＳ Ｐゴシック" charset="-128"/>
              </a:defRPr>
            </a:lvl1pPr>
            <a:lvl2pPr marL="742950" indent="-285750">
              <a:spcBef>
                <a:spcPts val="600"/>
              </a:spcBef>
              <a:buSzPct val="90000"/>
              <a:buBlip>
                <a:blip r:embed="rId5"/>
              </a:buBlip>
              <a:defRPr sz="2200">
                <a:solidFill>
                  <a:schemeClr val="tx1"/>
                </a:solidFill>
                <a:latin typeface="Goudy Old Style" charset="0"/>
                <a:ea typeface="ＭＳ Ｐゴシック" charset="-128"/>
              </a:defRPr>
            </a:lvl2pPr>
            <a:lvl3pPr marL="1143000" indent="-228600">
              <a:spcBef>
                <a:spcPts val="600"/>
              </a:spcBef>
              <a:buSzPct val="90000"/>
              <a:buBlip>
                <a:blip r:embed="rId6"/>
              </a:buBlip>
              <a:defRPr sz="2000">
                <a:solidFill>
                  <a:schemeClr val="tx1"/>
                </a:solidFill>
                <a:latin typeface="Goudy Old Style" charset="0"/>
                <a:ea typeface="ＭＳ Ｐゴシック" charset="-128"/>
              </a:defRPr>
            </a:lvl3pPr>
            <a:lvl4pPr marL="1600200" indent="-228600">
              <a:spcBef>
                <a:spcPts val="600"/>
              </a:spcBef>
              <a:buSzPct val="90000"/>
              <a:buBlip>
                <a:blip r:embed="rId6"/>
              </a:buBlip>
              <a:defRPr>
                <a:solidFill>
                  <a:schemeClr val="tx1"/>
                </a:solidFill>
                <a:latin typeface="Goudy Old Style" charset="0"/>
                <a:ea typeface="ＭＳ Ｐゴシック" charset="-128"/>
              </a:defRPr>
            </a:lvl4pPr>
            <a:lvl5pPr marL="2057400" indent="-228600">
              <a:spcBef>
                <a:spcPts val="600"/>
              </a:spcBef>
              <a:buSzPct val="90000"/>
              <a:buBlip>
                <a:blip r:embed="rId6"/>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6"/>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6"/>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6"/>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6"/>
              </a:buBlip>
              <a:defRPr>
                <a:solidFill>
                  <a:schemeClr val="tx1"/>
                </a:solidFill>
                <a:latin typeface="Goudy Old Style" charset="0"/>
                <a:ea typeface="ＭＳ Ｐゴシック" charset="-128"/>
              </a:defRPr>
            </a:lvl9pPr>
          </a:lstStyle>
          <a:p>
            <a:pPr>
              <a:spcBef>
                <a:spcPct val="0"/>
              </a:spcBef>
              <a:buSzTx/>
              <a:buFontTx/>
              <a:buNone/>
            </a:pPr>
            <a:r>
              <a:rPr lang="en-US" altLang="en-US" sz="1000">
                <a:latin typeface="Arial" charset="0"/>
                <a:hlinkClick r:id="rId7"/>
              </a:rPr>
              <a:t>http://www.camboday.com/UnderstandingSex/healthsex/img/sex_sofa.jpg</a:t>
            </a:r>
            <a:endParaRPr lang="en-US" altLang="en-US" sz="1000">
              <a:latin typeface="Arial" charset="0"/>
            </a:endParaRPr>
          </a:p>
          <a:p>
            <a:pPr>
              <a:spcBef>
                <a:spcPct val="0"/>
              </a:spcBef>
              <a:buSzTx/>
              <a:buFontTx/>
              <a:buNone/>
            </a:pPr>
            <a:endParaRPr lang="en-US" altLang="en-US" sz="1000">
              <a:latin typeface="Arial" charset="0"/>
            </a:endParaRPr>
          </a:p>
        </p:txBody>
      </p:sp>
      <p:sp>
        <p:nvSpPr>
          <p:cNvPr id="163845" name="Rectangle 6"/>
          <p:cNvSpPr>
            <a:spLocks noChangeArrowheads="1"/>
          </p:cNvSpPr>
          <p:nvPr/>
        </p:nvSpPr>
        <p:spPr bwMode="auto">
          <a:xfrm>
            <a:off x="4800600" y="6019800"/>
            <a:ext cx="3767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SzPct val="90000"/>
              <a:buBlip>
                <a:blip r:embed="rId4"/>
              </a:buBlip>
              <a:defRPr sz="2400">
                <a:solidFill>
                  <a:schemeClr val="tx1"/>
                </a:solidFill>
                <a:latin typeface="Goudy Old Style" charset="0"/>
                <a:ea typeface="ＭＳ Ｐゴシック" charset="-128"/>
              </a:defRPr>
            </a:lvl1pPr>
            <a:lvl2pPr marL="742950" indent="-285750">
              <a:spcBef>
                <a:spcPts val="600"/>
              </a:spcBef>
              <a:buSzPct val="90000"/>
              <a:buBlip>
                <a:blip r:embed="rId5"/>
              </a:buBlip>
              <a:defRPr sz="2200">
                <a:solidFill>
                  <a:schemeClr val="tx1"/>
                </a:solidFill>
                <a:latin typeface="Goudy Old Style" charset="0"/>
                <a:ea typeface="ＭＳ Ｐゴシック" charset="-128"/>
              </a:defRPr>
            </a:lvl2pPr>
            <a:lvl3pPr marL="1143000" indent="-228600">
              <a:spcBef>
                <a:spcPts val="600"/>
              </a:spcBef>
              <a:buSzPct val="90000"/>
              <a:buBlip>
                <a:blip r:embed="rId6"/>
              </a:buBlip>
              <a:defRPr sz="2000">
                <a:solidFill>
                  <a:schemeClr val="tx1"/>
                </a:solidFill>
                <a:latin typeface="Goudy Old Style" charset="0"/>
                <a:ea typeface="ＭＳ Ｐゴシック" charset="-128"/>
              </a:defRPr>
            </a:lvl3pPr>
            <a:lvl4pPr marL="1600200" indent="-228600">
              <a:spcBef>
                <a:spcPts val="600"/>
              </a:spcBef>
              <a:buSzPct val="90000"/>
              <a:buBlip>
                <a:blip r:embed="rId6"/>
              </a:buBlip>
              <a:defRPr>
                <a:solidFill>
                  <a:schemeClr val="tx1"/>
                </a:solidFill>
                <a:latin typeface="Goudy Old Style" charset="0"/>
                <a:ea typeface="ＭＳ Ｐゴシック" charset="-128"/>
              </a:defRPr>
            </a:lvl4pPr>
            <a:lvl5pPr marL="2057400" indent="-228600">
              <a:spcBef>
                <a:spcPts val="600"/>
              </a:spcBef>
              <a:buSzPct val="90000"/>
              <a:buBlip>
                <a:blip r:embed="rId6"/>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6"/>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6"/>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6"/>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6"/>
              </a:buBlip>
              <a:defRPr>
                <a:solidFill>
                  <a:schemeClr val="tx1"/>
                </a:solidFill>
                <a:latin typeface="Goudy Old Style" charset="0"/>
                <a:ea typeface="ＭＳ Ｐゴシック" charset="-128"/>
              </a:defRPr>
            </a:lvl9pPr>
          </a:lstStyle>
          <a:p>
            <a:pPr>
              <a:spcBef>
                <a:spcPct val="0"/>
              </a:spcBef>
              <a:buClr>
                <a:schemeClr val="folHlink"/>
              </a:buClr>
              <a:buFont typeface="Wingdings" charset="2"/>
              <a:buNone/>
            </a:pPr>
            <a:r>
              <a:rPr lang="en-US" altLang="en-US" sz="1600">
                <a:latin typeface="Arial" charset="0"/>
              </a:rPr>
              <a:t>(Konstantareas &amp; Lunsky, 1997, p. 411)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609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60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Rectangle 2"/>
          <p:cNvSpPr>
            <a:spLocks noGrp="1" noChangeArrowheads="1"/>
          </p:cNvSpPr>
          <p:nvPr>
            <p:ph type="title"/>
          </p:nvPr>
        </p:nvSpPr>
        <p:spPr/>
        <p:txBody>
          <a:bodyPr/>
          <a:lstStyle/>
          <a:p>
            <a:pPr eaLnBrk="1" hangingPunct="1"/>
            <a:r>
              <a:rPr lang="en-US" altLang="en-US">
                <a:solidFill>
                  <a:srgbClr val="000000"/>
                </a:solidFill>
                <a:latin typeface="Cambria" charset="0"/>
                <a:ea typeface="ＭＳ Ｐゴシック" charset="-128"/>
              </a:rPr>
              <a:t>Guidelines for teaching </a:t>
            </a:r>
          </a:p>
        </p:txBody>
      </p:sp>
      <p:sp>
        <p:nvSpPr>
          <p:cNvPr id="159746" name="Rectangle 3"/>
          <p:cNvSpPr>
            <a:spLocks noGrp="1" noChangeArrowheads="1"/>
          </p:cNvSpPr>
          <p:nvPr>
            <p:ph idx="1"/>
          </p:nvPr>
        </p:nvSpPr>
        <p:spPr>
          <a:xfrm>
            <a:off x="457200" y="1524000"/>
            <a:ext cx="8229600" cy="4648200"/>
          </a:xfrm>
        </p:spPr>
        <p:txBody>
          <a:bodyPr rtlCol="0">
            <a:normAutofit lnSpcReduction="10000"/>
          </a:bodyPr>
          <a:lstStyle/>
          <a:p>
            <a:pPr eaLnBrk="1" fontAlgn="auto" hangingPunct="1">
              <a:spcBef>
                <a:spcPts val="800"/>
              </a:spcBef>
              <a:spcAft>
                <a:spcPts val="0"/>
              </a:spcAft>
              <a:buFont typeface="Wingdings" charset="2"/>
              <a:buChar char="q"/>
              <a:defRPr/>
            </a:pPr>
            <a:r>
              <a:rPr lang="en-US" dirty="0">
                <a:latin typeface="Cambria"/>
                <a:cs typeface="Cambria"/>
              </a:rPr>
              <a:t>Think ahead and be proactive</a:t>
            </a:r>
          </a:p>
          <a:p>
            <a:pPr eaLnBrk="1" fontAlgn="auto" hangingPunct="1">
              <a:spcBef>
                <a:spcPts val="800"/>
              </a:spcBef>
              <a:spcAft>
                <a:spcPts val="0"/>
              </a:spcAft>
              <a:buFont typeface="Wingdings" charset="2"/>
              <a:buChar char="q"/>
              <a:defRPr/>
            </a:pPr>
            <a:r>
              <a:rPr lang="en-US" dirty="0">
                <a:latin typeface="Cambria"/>
                <a:cs typeface="Cambria"/>
              </a:rPr>
              <a:t>Be concrete</a:t>
            </a:r>
          </a:p>
          <a:p>
            <a:pPr eaLnBrk="1" fontAlgn="auto" hangingPunct="1">
              <a:spcBef>
                <a:spcPts val="800"/>
              </a:spcBef>
              <a:spcAft>
                <a:spcPts val="0"/>
              </a:spcAft>
              <a:buFont typeface="Wingdings" charset="2"/>
              <a:buChar char="q"/>
              <a:defRPr/>
            </a:pPr>
            <a:r>
              <a:rPr lang="en-US" dirty="0">
                <a:latin typeface="Cambria"/>
                <a:cs typeface="Cambria"/>
              </a:rPr>
              <a:t>Serious, calm, supportive</a:t>
            </a:r>
          </a:p>
          <a:p>
            <a:pPr eaLnBrk="1" fontAlgn="auto" hangingPunct="1">
              <a:spcBef>
                <a:spcPts val="800"/>
              </a:spcBef>
              <a:spcAft>
                <a:spcPts val="0"/>
              </a:spcAft>
              <a:buFont typeface="Wingdings" charset="2"/>
              <a:buChar char="q"/>
              <a:defRPr/>
            </a:pPr>
            <a:r>
              <a:rPr lang="en-US" dirty="0">
                <a:latin typeface="Cambria"/>
                <a:cs typeface="Cambria"/>
              </a:rPr>
              <a:t>Break larger areas of information into smaller, more manageable blocks</a:t>
            </a:r>
          </a:p>
          <a:p>
            <a:pPr eaLnBrk="1" fontAlgn="auto" hangingPunct="1">
              <a:spcBef>
                <a:spcPts val="800"/>
              </a:spcBef>
              <a:spcAft>
                <a:spcPts val="0"/>
              </a:spcAft>
              <a:buFont typeface="Wingdings" charset="2"/>
              <a:buChar char="q"/>
              <a:defRPr/>
            </a:pPr>
            <a:r>
              <a:rPr lang="en-US" dirty="0">
                <a:latin typeface="Cambria"/>
                <a:cs typeface="Cambria"/>
              </a:rPr>
              <a:t>Be consistent, be </a:t>
            </a:r>
            <a:r>
              <a:rPr lang="en-US" dirty="0" smtClean="0">
                <a:latin typeface="Cambria"/>
                <a:cs typeface="Cambria"/>
              </a:rPr>
              <a:t>repetitive</a:t>
            </a:r>
          </a:p>
          <a:p>
            <a:pPr eaLnBrk="1" fontAlgn="auto" hangingPunct="1">
              <a:spcBef>
                <a:spcPts val="800"/>
              </a:spcBef>
              <a:spcAft>
                <a:spcPts val="0"/>
              </a:spcAft>
              <a:buFont typeface="Wingdings" charset="2"/>
              <a:buChar char="q"/>
              <a:defRPr/>
            </a:pPr>
            <a:r>
              <a:rPr lang="en-US" dirty="0">
                <a:latin typeface="Cambria"/>
                <a:cs typeface="Cambria"/>
              </a:rPr>
              <a:t>What are the practical implications</a:t>
            </a:r>
          </a:p>
          <a:p>
            <a:pPr eaLnBrk="1" fontAlgn="auto" hangingPunct="1">
              <a:spcBef>
                <a:spcPts val="800"/>
              </a:spcBef>
              <a:spcAft>
                <a:spcPts val="0"/>
              </a:spcAft>
              <a:buFont typeface="Wingdings" charset="2"/>
              <a:buChar char="q"/>
              <a:defRPr/>
            </a:pPr>
            <a:r>
              <a:rPr lang="en-US" dirty="0">
                <a:latin typeface="Cambria"/>
                <a:cs typeface="Cambria"/>
              </a:rPr>
              <a:t>Teach all steps and in the correct order</a:t>
            </a:r>
          </a:p>
          <a:p>
            <a:pPr eaLnBrk="1" fontAlgn="auto" hangingPunct="1">
              <a:spcBef>
                <a:spcPts val="800"/>
              </a:spcBef>
              <a:spcAft>
                <a:spcPts val="0"/>
              </a:spcAft>
              <a:buFont typeface="Wingdings" charset="2"/>
              <a:buChar char="q"/>
              <a:defRPr/>
            </a:pPr>
            <a:r>
              <a:rPr lang="en-US" dirty="0">
                <a:latin typeface="Cambria"/>
                <a:cs typeface="Cambria"/>
              </a:rPr>
              <a:t>Consider using multiple instructional mediums</a:t>
            </a:r>
          </a:p>
          <a:p>
            <a:pPr eaLnBrk="1" fontAlgn="auto" hangingPunct="1">
              <a:spcBef>
                <a:spcPts val="800"/>
              </a:spcBef>
              <a:spcAft>
                <a:spcPts val="0"/>
              </a:spcAft>
              <a:buFont typeface="Wingdings" charset="2"/>
              <a:buChar char="q"/>
              <a:defRPr/>
            </a:pPr>
            <a:r>
              <a:rPr lang="en-US" dirty="0">
                <a:latin typeface="Cambria"/>
                <a:cs typeface="Cambria"/>
              </a:rPr>
              <a:t>Incorporate the social dimension of sexuality when and wherever appropriate</a:t>
            </a:r>
          </a:p>
          <a:p>
            <a:pPr eaLnBrk="1" fontAlgn="auto" hangingPunct="1">
              <a:spcBef>
                <a:spcPts val="800"/>
              </a:spcBef>
              <a:spcAft>
                <a:spcPts val="0"/>
              </a:spcAft>
              <a:buFont typeface="Wingdings" charset="2"/>
              <a:buChar char="q"/>
              <a:defRPr/>
            </a:pPr>
            <a:endParaRPr lang="en-US" dirty="0">
              <a:latin typeface="Cambria"/>
              <a:cs typeface="Cambria"/>
            </a:endParaRPr>
          </a:p>
          <a:p>
            <a:pPr eaLnBrk="1" fontAlgn="auto" hangingPunct="1">
              <a:spcBef>
                <a:spcPts val="800"/>
              </a:spcBef>
              <a:spcAft>
                <a:spcPts val="0"/>
              </a:spcAft>
              <a:defRPr/>
            </a:pPr>
            <a:endParaRPr lang="en-US" dirty="0">
              <a:latin typeface="Cambria"/>
              <a:cs typeface="Cambria"/>
            </a:endParaRPr>
          </a:p>
          <a:p>
            <a:pPr eaLnBrk="1" fontAlgn="auto" hangingPunct="1">
              <a:spcBef>
                <a:spcPts val="800"/>
              </a:spcBef>
              <a:spcAft>
                <a:spcPts val="0"/>
              </a:spcAft>
              <a:defRPr/>
            </a:pPr>
            <a:endParaRPr lang="en-US" dirty="0">
              <a:latin typeface="Cambria"/>
              <a:cs typeface="Cambria"/>
            </a:endParaRPr>
          </a:p>
        </p:txBody>
      </p:sp>
      <p:sp>
        <p:nvSpPr>
          <p:cNvPr id="185347" name="Text Box 4"/>
          <p:cNvSpPr txBox="1">
            <a:spLocks noChangeArrowheads="1"/>
          </p:cNvSpPr>
          <p:nvPr/>
        </p:nvSpPr>
        <p:spPr bwMode="auto">
          <a:xfrm>
            <a:off x="2386810" y="6321575"/>
            <a:ext cx="59086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2000"/>
              </a:spcBef>
              <a:buSzPct val="90000"/>
              <a:buBlip>
                <a:blip r:embed="rId3"/>
              </a:buBlip>
              <a:defRPr sz="2400">
                <a:solidFill>
                  <a:schemeClr val="tx1"/>
                </a:solidFill>
                <a:latin typeface="Goudy Old Style" charset="0"/>
                <a:ea typeface="ＭＳ Ｐゴシック" charset="-128"/>
              </a:defRPr>
            </a:lvl1pPr>
            <a:lvl2pPr marL="742950" indent="-285750">
              <a:spcBef>
                <a:spcPts val="600"/>
              </a:spcBef>
              <a:buSzPct val="90000"/>
              <a:buBlip>
                <a:blip r:embed="rId4"/>
              </a:buBlip>
              <a:defRPr sz="2200">
                <a:solidFill>
                  <a:schemeClr val="tx1"/>
                </a:solidFill>
                <a:latin typeface="Goudy Old Style" charset="0"/>
                <a:ea typeface="ＭＳ Ｐゴシック" charset="-128"/>
              </a:defRPr>
            </a:lvl2pPr>
            <a:lvl3pPr marL="1143000" indent="-228600">
              <a:spcBef>
                <a:spcPts val="600"/>
              </a:spcBef>
              <a:buSzPct val="90000"/>
              <a:buBlip>
                <a:blip r:embed="rId5"/>
              </a:buBlip>
              <a:defRPr sz="2000">
                <a:solidFill>
                  <a:schemeClr val="tx1"/>
                </a:solidFill>
                <a:latin typeface="Goudy Old Style" charset="0"/>
                <a:ea typeface="ＭＳ Ｐゴシック" charset="-128"/>
              </a:defRPr>
            </a:lvl3pPr>
            <a:lvl4pPr marL="1600200" indent="-228600">
              <a:spcBef>
                <a:spcPts val="600"/>
              </a:spcBef>
              <a:buSzPct val="90000"/>
              <a:buBlip>
                <a:blip r:embed="rId5"/>
              </a:buBlip>
              <a:defRPr>
                <a:solidFill>
                  <a:schemeClr val="tx1"/>
                </a:solidFill>
                <a:latin typeface="Goudy Old Style" charset="0"/>
                <a:ea typeface="ＭＳ Ｐゴシック" charset="-128"/>
              </a:defRPr>
            </a:lvl4pPr>
            <a:lvl5pPr marL="2057400" indent="-228600">
              <a:spcBef>
                <a:spcPts val="600"/>
              </a:spcBef>
              <a:buSzPct val="90000"/>
              <a:buBlip>
                <a:blip r:embed="rId5"/>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9pPr>
          </a:lstStyle>
          <a:p>
            <a:pPr algn="ctr" eaLnBrk="1" hangingPunct="1">
              <a:spcBef>
                <a:spcPct val="50000"/>
              </a:spcBef>
              <a:buSzTx/>
              <a:buFontTx/>
              <a:buNone/>
            </a:pPr>
            <a:r>
              <a:rPr lang="en-US" altLang="en-US" dirty="0">
                <a:latin typeface="Cambria" charset="0"/>
                <a:ea typeface="Cambria" charset="0"/>
                <a:cs typeface="Cambria" charset="0"/>
              </a:rPr>
              <a:t>*Source: L. Mitchell, RCSW, The Cody Center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381000" y="304800"/>
            <a:ext cx="8153400" cy="990600"/>
          </a:xfrm>
        </p:spPr>
        <p:txBody>
          <a:bodyPr/>
          <a:lstStyle/>
          <a:p>
            <a:pPr eaLnBrk="1" hangingPunct="1"/>
            <a:r>
              <a:rPr lang="en-US" altLang="en-US">
                <a:solidFill>
                  <a:srgbClr val="000000"/>
                </a:solidFill>
                <a:latin typeface="Cambria" charset="0"/>
                <a:ea typeface="ＭＳ Ｐゴシック" charset="-128"/>
              </a:rPr>
              <a:t>Teaching materials</a:t>
            </a:r>
          </a:p>
        </p:txBody>
      </p:sp>
      <p:sp>
        <p:nvSpPr>
          <p:cNvPr id="195586" name="Rectangle 3"/>
          <p:cNvSpPr>
            <a:spLocks noGrp="1" noChangeArrowheads="1"/>
          </p:cNvSpPr>
          <p:nvPr>
            <p:ph idx="1"/>
          </p:nvPr>
        </p:nvSpPr>
        <p:spPr>
          <a:xfrm>
            <a:off x="152400" y="1935163"/>
            <a:ext cx="5943600" cy="4389437"/>
          </a:xfrm>
        </p:spPr>
        <p:txBody>
          <a:bodyPr/>
          <a:lstStyle/>
          <a:p>
            <a:pPr eaLnBrk="1" hangingPunct="1">
              <a:lnSpc>
                <a:spcPct val="90000"/>
              </a:lnSpc>
              <a:buFont typeface="Wingdings" charset="2"/>
              <a:buChar char="q"/>
            </a:pPr>
            <a:r>
              <a:rPr lang="en-US" altLang="en-US" sz="3000" dirty="0">
                <a:latin typeface="Cambria" charset="0"/>
                <a:ea typeface="ＭＳ Ｐゴシック" charset="-128"/>
              </a:rPr>
              <a:t>Commercial products include:</a:t>
            </a:r>
          </a:p>
          <a:p>
            <a:pPr lvl="1" eaLnBrk="1" hangingPunct="1">
              <a:lnSpc>
                <a:spcPct val="90000"/>
              </a:lnSpc>
              <a:buFont typeface="Wingdings" charset="2"/>
              <a:buChar char="q"/>
            </a:pPr>
            <a:r>
              <a:rPr lang="en-US" altLang="en-US" dirty="0">
                <a:latin typeface="Cambria" charset="0"/>
                <a:ea typeface="ＭＳ Ｐゴシック" charset="-128"/>
              </a:rPr>
              <a:t>Anatomically-correct dolls</a:t>
            </a:r>
          </a:p>
          <a:p>
            <a:pPr lvl="1" eaLnBrk="1" hangingPunct="1">
              <a:lnSpc>
                <a:spcPct val="90000"/>
              </a:lnSpc>
              <a:buFont typeface="Wingdings" charset="2"/>
              <a:buChar char="q"/>
            </a:pPr>
            <a:r>
              <a:rPr lang="en-US" altLang="en-US" dirty="0">
                <a:latin typeface="Cambria" charset="0"/>
                <a:ea typeface="ＭＳ Ｐゴシック" charset="-128"/>
              </a:rPr>
              <a:t>Anatomical models of body parts</a:t>
            </a:r>
          </a:p>
          <a:p>
            <a:pPr lvl="1" eaLnBrk="1" hangingPunct="1">
              <a:lnSpc>
                <a:spcPct val="90000"/>
              </a:lnSpc>
              <a:buFont typeface="Wingdings" charset="2"/>
              <a:buChar char="q"/>
            </a:pPr>
            <a:r>
              <a:rPr lang="en-US" altLang="en-US" dirty="0">
                <a:latin typeface="Cambria" charset="0"/>
                <a:ea typeface="ＭＳ Ｐゴシック" charset="-128"/>
              </a:rPr>
              <a:t>Written materials and pictures</a:t>
            </a:r>
          </a:p>
          <a:p>
            <a:pPr lvl="1" eaLnBrk="1" hangingPunct="1">
              <a:lnSpc>
                <a:spcPct val="90000"/>
              </a:lnSpc>
              <a:buFont typeface="Wingdings" charset="2"/>
              <a:buChar char="q"/>
            </a:pPr>
            <a:r>
              <a:rPr lang="en-US" altLang="en-US" dirty="0">
                <a:latin typeface="Cambria" charset="0"/>
                <a:ea typeface="ＭＳ Ｐゴシック" charset="-128"/>
              </a:rPr>
              <a:t>Slide shows and videos</a:t>
            </a:r>
            <a:endParaRPr lang="en-US" altLang="en-US" sz="2600" dirty="0">
              <a:latin typeface="Cambria" charset="0"/>
              <a:ea typeface="ＭＳ Ｐゴシック" charset="-128"/>
            </a:endParaRPr>
          </a:p>
          <a:p>
            <a:pPr eaLnBrk="1" hangingPunct="1">
              <a:lnSpc>
                <a:spcPct val="90000"/>
              </a:lnSpc>
              <a:spcBef>
                <a:spcPts val="800"/>
              </a:spcBef>
              <a:buFont typeface="Wingdings" charset="2"/>
              <a:buChar char="q"/>
            </a:pPr>
            <a:r>
              <a:rPr lang="en-US" altLang="en-US" sz="3000" dirty="0">
                <a:latin typeface="Cambria" charset="0"/>
                <a:ea typeface="ＭＳ Ｐゴシック" charset="-128"/>
              </a:rPr>
              <a:t>Shop carefully-- most products</a:t>
            </a:r>
          </a:p>
          <a:p>
            <a:pPr eaLnBrk="1" hangingPunct="1">
              <a:lnSpc>
                <a:spcPct val="90000"/>
              </a:lnSpc>
              <a:spcBef>
                <a:spcPts val="800"/>
              </a:spcBef>
              <a:buFont typeface="Wingdings" charset="2"/>
              <a:buChar char="q"/>
            </a:pPr>
            <a:r>
              <a:rPr lang="en-US" altLang="en-US" sz="3000" dirty="0">
                <a:latin typeface="Cambria" charset="0"/>
                <a:ea typeface="ＭＳ Ｐゴシック" charset="-128"/>
              </a:rPr>
              <a:t> were not created for people </a:t>
            </a:r>
            <a:r>
              <a:rPr lang="en-US" altLang="en-US" sz="3000" dirty="0" smtClean="0">
                <a:latin typeface="Cambria" charset="0"/>
                <a:ea typeface="ＭＳ Ｐゴシック" charset="-128"/>
              </a:rPr>
              <a:t>with ASD</a:t>
            </a:r>
            <a:r>
              <a:rPr lang="en-US" altLang="en-US" sz="3000" dirty="0">
                <a:latin typeface="Cambria" charset="0"/>
                <a:ea typeface="ＭＳ Ｐゴシック" charset="-128"/>
              </a:rPr>
              <a:t>, and they are expensive</a:t>
            </a:r>
          </a:p>
          <a:p>
            <a:pPr eaLnBrk="1" hangingPunct="1">
              <a:lnSpc>
                <a:spcPct val="90000"/>
              </a:lnSpc>
              <a:buFont typeface="Wingdings" charset="2"/>
              <a:buChar char="q"/>
            </a:pPr>
            <a:endParaRPr lang="en-US" altLang="en-US" dirty="0">
              <a:latin typeface="Cambria" charset="0"/>
              <a:ea typeface="ＭＳ Ｐゴシック" charset="-128"/>
            </a:endParaRPr>
          </a:p>
        </p:txBody>
      </p:sp>
      <p:pic>
        <p:nvPicPr>
          <p:cNvPr id="1955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15000" y="1676400"/>
            <a:ext cx="32766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p:cNvSpPr txBox="1">
            <a:spLocks noChangeArrowheads="1"/>
          </p:cNvSpPr>
          <p:nvPr/>
        </p:nvSpPr>
        <p:spPr bwMode="auto">
          <a:xfrm>
            <a:off x="685800" y="1066800"/>
            <a:ext cx="77422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SzPct val="90000"/>
              <a:buBlip>
                <a:blip r:embed="rId2"/>
              </a:buBlip>
              <a:defRPr sz="2400">
                <a:solidFill>
                  <a:schemeClr val="tx1"/>
                </a:solidFill>
                <a:latin typeface="Goudy Old Style" charset="0"/>
                <a:ea typeface="ＭＳ Ｐゴシック" charset="-128"/>
              </a:defRPr>
            </a:lvl1pPr>
            <a:lvl2pPr marL="742950" indent="-285750">
              <a:spcBef>
                <a:spcPts val="600"/>
              </a:spcBef>
              <a:buSzPct val="90000"/>
              <a:buBlip>
                <a:blip r:embed="rId3"/>
              </a:buBlip>
              <a:defRPr sz="2200">
                <a:solidFill>
                  <a:schemeClr val="tx1"/>
                </a:solidFill>
                <a:latin typeface="Goudy Old Style" charset="0"/>
                <a:ea typeface="ＭＳ Ｐゴシック" charset="-128"/>
              </a:defRPr>
            </a:lvl2pPr>
            <a:lvl3pPr marL="1143000" indent="-228600">
              <a:spcBef>
                <a:spcPts val="600"/>
              </a:spcBef>
              <a:buSzPct val="90000"/>
              <a:buBlip>
                <a:blip r:embed="rId4"/>
              </a:buBlip>
              <a:defRPr sz="2000">
                <a:solidFill>
                  <a:schemeClr val="tx1"/>
                </a:solidFill>
                <a:latin typeface="Goudy Old Style" charset="0"/>
                <a:ea typeface="ＭＳ Ｐゴシック" charset="-128"/>
              </a:defRPr>
            </a:lvl3pPr>
            <a:lvl4pPr marL="1600200" indent="-228600">
              <a:spcBef>
                <a:spcPts val="600"/>
              </a:spcBef>
              <a:buSzPct val="90000"/>
              <a:buBlip>
                <a:blip r:embed="rId4"/>
              </a:buBlip>
              <a:defRPr>
                <a:solidFill>
                  <a:schemeClr val="tx1"/>
                </a:solidFill>
                <a:latin typeface="Goudy Old Style" charset="0"/>
                <a:ea typeface="ＭＳ Ｐゴシック" charset="-128"/>
              </a:defRPr>
            </a:lvl4pPr>
            <a:lvl5pPr marL="2057400" indent="-228600">
              <a:spcBef>
                <a:spcPts val="600"/>
              </a:spcBef>
              <a:buSzPct val="90000"/>
              <a:buBlip>
                <a:blip r:embed="rId4"/>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9pPr>
          </a:lstStyle>
          <a:p>
            <a:pPr eaLnBrk="1" hangingPunct="1">
              <a:spcBef>
                <a:spcPct val="0"/>
              </a:spcBef>
              <a:buSzTx/>
              <a:buFontTx/>
              <a:buNone/>
            </a:pPr>
            <a:r>
              <a:rPr lang="en-US" altLang="en-US" sz="4000">
                <a:latin typeface="Cambria" charset="0"/>
              </a:rPr>
              <a:t>As a general rule of thumb about 60% of sexuality education should be at home, about 37% can be done in the context of the school and, when necessary, about 3% by specialists.  </a:t>
            </a:r>
            <a:r>
              <a:rPr lang="en-US" altLang="en-US" sz="4000" dirty="0">
                <a:latin typeface="Cambria" charset="0"/>
              </a:rPr>
              <a:t>But I sort of just made that up</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609600" y="533400"/>
            <a:ext cx="8153400" cy="990600"/>
          </a:xfrm>
        </p:spPr>
        <p:txBody>
          <a:bodyPr/>
          <a:lstStyle/>
          <a:p>
            <a:pPr eaLnBrk="1" hangingPunct="1"/>
            <a:r>
              <a:rPr lang="en-US" altLang="en-US" sz="4800">
                <a:solidFill>
                  <a:srgbClr val="000000"/>
                </a:solidFill>
                <a:latin typeface="Cambria" charset="0"/>
                <a:ea typeface="ＭＳ Ｐゴシック" charset="-128"/>
              </a:rPr>
              <a:t>Teaching materials</a:t>
            </a:r>
          </a:p>
        </p:txBody>
      </p:sp>
      <p:sp>
        <p:nvSpPr>
          <p:cNvPr id="197634" name="Rectangle 3"/>
          <p:cNvSpPr>
            <a:spLocks noGrp="1" noChangeArrowheads="1"/>
          </p:cNvSpPr>
          <p:nvPr>
            <p:ph idx="1"/>
          </p:nvPr>
        </p:nvSpPr>
        <p:spPr>
          <a:xfrm>
            <a:off x="762000" y="1752600"/>
            <a:ext cx="7618413" cy="4665663"/>
          </a:xfrm>
        </p:spPr>
        <p:txBody>
          <a:bodyPr/>
          <a:lstStyle/>
          <a:p>
            <a:pPr eaLnBrk="1" hangingPunct="1">
              <a:buFont typeface="Wingdings" charset="2"/>
              <a:buChar char="q"/>
            </a:pPr>
            <a:r>
              <a:rPr lang="en-US" altLang="en-US" sz="3000" dirty="0">
                <a:latin typeface="Cambria" charset="0"/>
                <a:ea typeface="Cambria" charset="0"/>
                <a:cs typeface="Cambria" charset="0"/>
              </a:rPr>
              <a:t>Creating your own is easy and less costly </a:t>
            </a:r>
          </a:p>
          <a:p>
            <a:pPr eaLnBrk="1" hangingPunct="1">
              <a:buFont typeface="Wingdings" charset="2"/>
              <a:buChar char="q"/>
            </a:pPr>
            <a:r>
              <a:rPr lang="en-US" altLang="en-US" sz="3000" dirty="0">
                <a:latin typeface="Cambria" charset="0"/>
                <a:ea typeface="Cambria" charset="0"/>
                <a:cs typeface="Cambria" charset="0"/>
              </a:rPr>
              <a:t>Resources include:</a:t>
            </a:r>
          </a:p>
          <a:p>
            <a:pPr lvl="1" eaLnBrk="1" hangingPunct="1">
              <a:buFont typeface="Wingdings" charset="2"/>
              <a:buChar char="q"/>
            </a:pPr>
            <a:r>
              <a:rPr lang="en-US" altLang="en-US" dirty="0">
                <a:latin typeface="Cambria" charset="0"/>
                <a:ea typeface="Cambria" charset="0"/>
                <a:cs typeface="Cambria" charset="0"/>
              </a:rPr>
              <a:t>Medical and nursing textbooks</a:t>
            </a:r>
          </a:p>
          <a:p>
            <a:pPr lvl="1" eaLnBrk="1" hangingPunct="1">
              <a:buFont typeface="Wingdings" charset="2"/>
              <a:buChar char="q"/>
            </a:pPr>
            <a:r>
              <a:rPr lang="en-US" altLang="en-US" dirty="0">
                <a:latin typeface="Cambria" charset="0"/>
                <a:ea typeface="Cambria" charset="0"/>
                <a:cs typeface="Cambria" charset="0"/>
              </a:rPr>
              <a:t>Patient education materials</a:t>
            </a:r>
          </a:p>
          <a:p>
            <a:pPr lvl="1" eaLnBrk="1" hangingPunct="1">
              <a:buFont typeface="Wingdings" charset="2"/>
              <a:buChar char="q"/>
            </a:pPr>
            <a:r>
              <a:rPr lang="en-US" altLang="en-US" dirty="0">
                <a:latin typeface="Cambria" charset="0"/>
                <a:ea typeface="Cambria" charset="0"/>
                <a:cs typeface="Cambria" charset="0"/>
              </a:rPr>
              <a:t>Sexuality education books at the library</a:t>
            </a:r>
          </a:p>
          <a:p>
            <a:pPr lvl="1" eaLnBrk="1" hangingPunct="1">
              <a:buFont typeface="Wingdings" charset="2"/>
              <a:buChar char="q"/>
            </a:pPr>
            <a:r>
              <a:rPr lang="en-US" altLang="en-US" dirty="0">
                <a:latin typeface="Cambria" charset="0"/>
                <a:ea typeface="Cambria" charset="0"/>
                <a:cs typeface="Cambria" charset="0"/>
              </a:rPr>
              <a:t>Google Image search</a:t>
            </a:r>
          </a:p>
          <a:p>
            <a:pPr lvl="1" eaLnBrk="1" hangingPunct="1">
              <a:buFont typeface="Wingdings" charset="2"/>
              <a:buChar char="q"/>
            </a:pPr>
            <a:r>
              <a:rPr lang="en-US" altLang="en-US" dirty="0">
                <a:latin typeface="Cambria" charset="0"/>
                <a:ea typeface="Cambria" charset="0"/>
                <a:cs typeface="Cambria" charset="0"/>
              </a:rPr>
              <a:t>Planned Parenthood</a:t>
            </a:r>
          </a:p>
          <a:p>
            <a:pPr lvl="1" eaLnBrk="1" hangingPunct="1">
              <a:buFont typeface="Wingdings" charset="2"/>
              <a:buChar char="q"/>
            </a:pPr>
            <a:r>
              <a:rPr lang="en-US" altLang="en-US" dirty="0">
                <a:latin typeface="Cambria" charset="0"/>
                <a:ea typeface="Cambria" charset="0"/>
                <a:cs typeface="Cambria" charset="0"/>
              </a:rPr>
              <a:t>Homemade digital photos &amp; videos (NOT of nudity or private activities)</a:t>
            </a:r>
          </a:p>
          <a:p>
            <a:pPr lvl="1" eaLnBrk="1" hangingPunct="1">
              <a:buFont typeface="Wingdings" charset="2"/>
              <a:buChar char="q"/>
            </a:pPr>
            <a:endParaRPr lang="en-US" altLang="en-US" dirty="0">
              <a:latin typeface="Cambria" charset="0"/>
              <a:ea typeface="Cambria" charset="0"/>
              <a:cs typeface="Cambria" charset="0"/>
            </a:endParaRPr>
          </a:p>
          <a:p>
            <a:pPr eaLnBrk="1" hangingPunct="1"/>
            <a:endParaRPr lang="en-US" altLang="en-US" sz="2800" dirty="0">
              <a:latin typeface="Constantia" charset="0"/>
              <a:ea typeface="ＭＳ Ｐゴシック"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charset="0"/>
                <a:ea typeface="Cambria" charset="0"/>
                <a:cs typeface="Cambria" charset="0"/>
              </a:rPr>
              <a:t>The </a:t>
            </a:r>
            <a:r>
              <a:rPr lang="en-US" dirty="0">
                <a:latin typeface="Cambria" charset="0"/>
                <a:ea typeface="Cambria" charset="0"/>
                <a:cs typeface="Cambria" charset="0"/>
              </a:rPr>
              <a:t>4</a:t>
            </a:r>
            <a:r>
              <a:rPr lang="en-US" dirty="0" smtClean="0">
                <a:latin typeface="Cambria" charset="0"/>
                <a:ea typeface="Cambria" charset="0"/>
                <a:cs typeface="Cambria" charset="0"/>
              </a:rPr>
              <a:t> Basic Goals of Sex Ed</a:t>
            </a:r>
            <a:endParaRPr lang="en-US" dirty="0">
              <a:latin typeface="Cambria" charset="0"/>
              <a:ea typeface="Cambria" charset="0"/>
              <a:cs typeface="Cambria" charset="0"/>
            </a:endParaRPr>
          </a:p>
        </p:txBody>
      </p:sp>
      <p:sp>
        <p:nvSpPr>
          <p:cNvPr id="3" name="Content Placeholder 2"/>
          <p:cNvSpPr>
            <a:spLocks noGrp="1"/>
          </p:cNvSpPr>
          <p:nvPr>
            <p:ph idx="1"/>
          </p:nvPr>
        </p:nvSpPr>
        <p:spPr>
          <a:xfrm>
            <a:off x="533400" y="1735138"/>
            <a:ext cx="7924800" cy="4284662"/>
          </a:xfrm>
        </p:spPr>
        <p:txBody>
          <a:bodyPr/>
          <a:lstStyle/>
          <a:p>
            <a:pPr>
              <a:buFont typeface="Wingdings" charset="2"/>
              <a:buChar char="q"/>
            </a:pPr>
            <a:r>
              <a:rPr lang="en-US" sz="3600" dirty="0" smtClean="0">
                <a:latin typeface="Cambria" charset="0"/>
                <a:ea typeface="Cambria" charset="0"/>
                <a:cs typeface="Cambria" charset="0"/>
              </a:rPr>
              <a:t>Provide accurate Information</a:t>
            </a:r>
          </a:p>
          <a:p>
            <a:pPr>
              <a:buFont typeface="Wingdings" charset="2"/>
              <a:buChar char="q"/>
            </a:pPr>
            <a:r>
              <a:rPr lang="en-US" sz="3600" dirty="0" smtClean="0">
                <a:latin typeface="Cambria" charset="0"/>
                <a:ea typeface="Cambria" charset="0"/>
                <a:cs typeface="Cambria" charset="0"/>
              </a:rPr>
              <a:t>Develop the necessary social competencies</a:t>
            </a:r>
          </a:p>
          <a:p>
            <a:pPr>
              <a:buFont typeface="Wingdings" charset="2"/>
              <a:buChar char="q"/>
            </a:pPr>
            <a:r>
              <a:rPr lang="en-US" sz="3600" dirty="0" smtClean="0">
                <a:latin typeface="Cambria" charset="0"/>
                <a:ea typeface="Cambria" charset="0"/>
                <a:cs typeface="Cambria" charset="0"/>
              </a:rPr>
              <a:t>Develop personal values</a:t>
            </a:r>
          </a:p>
          <a:p>
            <a:pPr>
              <a:buFont typeface="Wingdings" charset="2"/>
              <a:buChar char="q"/>
            </a:pPr>
            <a:r>
              <a:rPr lang="en-US" sz="3600" dirty="0" smtClean="0">
                <a:latin typeface="Cambria" charset="0"/>
                <a:ea typeface="Cambria" charset="0"/>
                <a:cs typeface="Cambria" charset="0"/>
              </a:rPr>
              <a:t>Promote individual safety</a:t>
            </a:r>
            <a:endParaRPr lang="en-US" sz="3600" dirty="0">
              <a:latin typeface="Cambria" charset="0"/>
              <a:ea typeface="Cambria" charset="0"/>
              <a:cs typeface="Cambria" charset="0"/>
            </a:endParaRPr>
          </a:p>
        </p:txBody>
      </p:sp>
    </p:spTree>
    <p:extLst>
      <p:ext uri="{BB962C8B-B14F-4D97-AF65-F5344CB8AC3E}">
        <p14:creationId xmlns:p14="http://schemas.microsoft.com/office/powerpoint/2010/main" val="11562966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67000"/>
            <a:ext cx="7313613" cy="868362"/>
          </a:xfrm>
        </p:spPr>
        <p:txBody>
          <a:bodyPr/>
          <a:lstStyle/>
          <a:p>
            <a:r>
              <a:rPr lang="en-US" dirty="0" smtClean="0">
                <a:latin typeface="Cambria" charset="0"/>
                <a:ea typeface="Cambria" charset="0"/>
                <a:cs typeface="Cambria" charset="0"/>
              </a:rPr>
              <a:t>Information</a:t>
            </a:r>
            <a:endParaRPr lang="en-US" dirty="0">
              <a:latin typeface="Cambria" charset="0"/>
              <a:ea typeface="Cambria" charset="0"/>
              <a:cs typeface="Cambria" charset="0"/>
            </a:endParaRPr>
          </a:p>
        </p:txBody>
      </p:sp>
    </p:spTree>
    <p:extLst>
      <p:ext uri="{BB962C8B-B14F-4D97-AF65-F5344CB8AC3E}">
        <p14:creationId xmlns:p14="http://schemas.microsoft.com/office/powerpoint/2010/main" val="20394312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85800" y="304800"/>
            <a:ext cx="7772400" cy="762000"/>
          </a:xfrm>
        </p:spPr>
        <p:txBody>
          <a:bodyPr rtlCol="0">
            <a:normAutofit fontScale="90000"/>
          </a:bodyPr>
          <a:lstStyle/>
          <a:p>
            <a:pPr eaLnBrk="1" fontAlgn="auto" hangingPunct="1">
              <a:spcAft>
                <a:spcPts val="0"/>
              </a:spcAft>
              <a:defRPr/>
            </a:pPr>
            <a:r>
              <a:rPr lang="en-US" dirty="0" smtClean="0">
                <a:solidFill>
                  <a:srgbClr val="000000"/>
                </a:solidFill>
                <a:latin typeface="Cambria"/>
                <a:ea typeface="+mj-ea"/>
                <a:cs typeface="Cambria"/>
              </a:rPr>
              <a:t>Central Instructional Concepts </a:t>
            </a:r>
          </a:p>
        </p:txBody>
      </p:sp>
      <p:sp>
        <p:nvSpPr>
          <p:cNvPr id="216066" name="Rectangle 3"/>
          <p:cNvSpPr>
            <a:spLocks noGrp="1" noChangeArrowheads="1"/>
          </p:cNvSpPr>
          <p:nvPr>
            <p:ph idx="1"/>
          </p:nvPr>
        </p:nvSpPr>
        <p:spPr>
          <a:xfrm>
            <a:off x="685800" y="1219200"/>
            <a:ext cx="7315200" cy="5334000"/>
          </a:xfrm>
        </p:spPr>
        <p:txBody>
          <a:bodyPr/>
          <a:lstStyle/>
          <a:p>
            <a:pPr eaLnBrk="1" hangingPunct="1">
              <a:lnSpc>
                <a:spcPct val="80000"/>
              </a:lnSpc>
              <a:spcBef>
                <a:spcPts val="1400"/>
              </a:spcBef>
              <a:buFont typeface="Wingdings" charset="2"/>
              <a:buChar char="q"/>
            </a:pPr>
            <a:r>
              <a:rPr lang="en-US" altLang="en-US" sz="2800" dirty="0">
                <a:latin typeface="Cambria" charset="0"/>
                <a:ea typeface="ＭＳ Ｐゴシック" charset="-128"/>
              </a:rPr>
              <a:t>Public versus private behavior</a:t>
            </a:r>
          </a:p>
          <a:p>
            <a:pPr eaLnBrk="1" hangingPunct="1">
              <a:lnSpc>
                <a:spcPct val="80000"/>
              </a:lnSpc>
              <a:spcBef>
                <a:spcPts val="1400"/>
              </a:spcBef>
              <a:buFont typeface="Wingdings" charset="2"/>
              <a:buChar char="q"/>
            </a:pPr>
            <a:r>
              <a:rPr lang="en-US" altLang="en-US" sz="2800" dirty="0">
                <a:latin typeface="Cambria" charset="0"/>
                <a:ea typeface="ＭＳ Ｐゴシック" charset="-128"/>
              </a:rPr>
              <a:t>Good touch versus bad touch</a:t>
            </a:r>
            <a:endParaRPr lang="en-US" altLang="en-US" sz="2800" baseline="30000" dirty="0">
              <a:latin typeface="Cambria" charset="0"/>
              <a:ea typeface="ＭＳ Ｐゴシック" charset="-128"/>
            </a:endParaRPr>
          </a:p>
          <a:p>
            <a:pPr eaLnBrk="1" hangingPunct="1">
              <a:lnSpc>
                <a:spcPct val="80000"/>
              </a:lnSpc>
              <a:spcBef>
                <a:spcPts val="1400"/>
              </a:spcBef>
              <a:buFont typeface="Wingdings" charset="2"/>
              <a:buChar char="q"/>
            </a:pPr>
            <a:r>
              <a:rPr lang="en-US" altLang="en-US" sz="2800" dirty="0">
                <a:latin typeface="Cambria" charset="0"/>
                <a:ea typeface="ＭＳ Ｐゴシック" charset="-128"/>
              </a:rPr>
              <a:t>Proper names of body parts</a:t>
            </a:r>
          </a:p>
          <a:p>
            <a:pPr eaLnBrk="1" hangingPunct="1">
              <a:lnSpc>
                <a:spcPct val="80000"/>
              </a:lnSpc>
              <a:spcBef>
                <a:spcPts val="1400"/>
              </a:spcBef>
              <a:buFont typeface="Wingdings" charset="2"/>
              <a:buChar char="q"/>
            </a:pPr>
            <a:r>
              <a:rPr lang="ja-JP" altLang="en-US" sz="2800" dirty="0">
                <a:latin typeface="Cambria" charset="0"/>
                <a:ea typeface="ＭＳ Ｐゴシック" charset="-128"/>
              </a:rPr>
              <a:t>“</a:t>
            </a:r>
            <a:r>
              <a:rPr lang="en-US" altLang="ja-JP" sz="2800" dirty="0">
                <a:latin typeface="Cambria" charset="0"/>
                <a:ea typeface="ＭＳ Ｐゴシック" charset="-128"/>
              </a:rPr>
              <a:t>Improper</a:t>
            </a:r>
            <a:r>
              <a:rPr lang="ja-JP" altLang="en-US" sz="2800" dirty="0">
                <a:latin typeface="Cambria" charset="0"/>
                <a:ea typeface="ＭＳ Ｐゴシック" charset="-128"/>
              </a:rPr>
              <a:t>”</a:t>
            </a:r>
            <a:r>
              <a:rPr lang="en-US" altLang="ja-JP" sz="2800" dirty="0">
                <a:latin typeface="Cambria" charset="0"/>
                <a:ea typeface="ＭＳ Ｐゴシック" charset="-128"/>
              </a:rPr>
              <a:t> names of body parts</a:t>
            </a:r>
          </a:p>
          <a:p>
            <a:pPr eaLnBrk="1" hangingPunct="1">
              <a:lnSpc>
                <a:spcPct val="80000"/>
              </a:lnSpc>
              <a:spcBef>
                <a:spcPts val="1400"/>
              </a:spcBef>
              <a:buFont typeface="Wingdings" charset="2"/>
              <a:buChar char="q"/>
            </a:pPr>
            <a:r>
              <a:rPr lang="en-US" altLang="en-US" sz="2800" dirty="0">
                <a:latin typeface="Cambria" charset="0"/>
                <a:ea typeface="ＭＳ Ｐゴシック" charset="-128"/>
              </a:rPr>
              <a:t>Personal boundaries/personal spaces</a:t>
            </a:r>
          </a:p>
          <a:p>
            <a:pPr eaLnBrk="1" hangingPunct="1">
              <a:lnSpc>
                <a:spcPct val="80000"/>
              </a:lnSpc>
              <a:spcBef>
                <a:spcPts val="1400"/>
              </a:spcBef>
              <a:buFont typeface="Wingdings" charset="2"/>
              <a:buChar char="q"/>
            </a:pPr>
            <a:r>
              <a:rPr lang="en-US" altLang="en-US" sz="2800" dirty="0">
                <a:latin typeface="Cambria" charset="0"/>
                <a:ea typeface="ＭＳ Ｐゴシック" charset="-128"/>
              </a:rPr>
              <a:t>Masturbation </a:t>
            </a:r>
          </a:p>
          <a:p>
            <a:pPr eaLnBrk="1" hangingPunct="1">
              <a:lnSpc>
                <a:spcPct val="80000"/>
              </a:lnSpc>
              <a:spcBef>
                <a:spcPts val="1400"/>
              </a:spcBef>
              <a:buFont typeface="Wingdings" charset="2"/>
              <a:buChar char="q"/>
            </a:pPr>
            <a:r>
              <a:rPr lang="en-US" altLang="en-US" sz="2800" dirty="0">
                <a:latin typeface="Cambria" charset="0"/>
                <a:ea typeface="ＭＳ Ｐゴシック" charset="-128"/>
              </a:rPr>
              <a:t>Avoidance of danger/Abuse prevention</a:t>
            </a:r>
          </a:p>
          <a:p>
            <a:pPr eaLnBrk="1" hangingPunct="1">
              <a:lnSpc>
                <a:spcPct val="80000"/>
              </a:lnSpc>
              <a:spcBef>
                <a:spcPts val="1400"/>
              </a:spcBef>
              <a:buFont typeface="Wingdings" charset="2"/>
              <a:buChar char="q"/>
            </a:pPr>
            <a:r>
              <a:rPr lang="en-US" altLang="en-US" sz="2800" dirty="0">
                <a:latin typeface="Cambria" charset="0"/>
                <a:ea typeface="ＭＳ Ｐゴシック" charset="-128"/>
              </a:rPr>
              <a:t>Social skills and relationship building</a:t>
            </a:r>
          </a:p>
          <a:p>
            <a:pPr eaLnBrk="1" hangingPunct="1">
              <a:lnSpc>
                <a:spcPct val="80000"/>
              </a:lnSpc>
              <a:spcBef>
                <a:spcPts val="1400"/>
              </a:spcBef>
              <a:buFont typeface="Wingdings" charset="2"/>
              <a:buChar char="q"/>
            </a:pPr>
            <a:r>
              <a:rPr lang="en-US" altLang="en-US" sz="2800" dirty="0">
                <a:latin typeface="Cambria" charset="0"/>
                <a:ea typeface="ＭＳ Ｐゴシック" charset="-128"/>
              </a:rPr>
              <a:t>Dating skills</a:t>
            </a:r>
          </a:p>
          <a:p>
            <a:pPr eaLnBrk="1" hangingPunct="1">
              <a:lnSpc>
                <a:spcPct val="80000"/>
              </a:lnSpc>
              <a:spcBef>
                <a:spcPts val="1400"/>
              </a:spcBef>
              <a:buFont typeface="Wingdings" charset="2"/>
              <a:buChar char="q"/>
            </a:pPr>
            <a:r>
              <a:rPr lang="en-US" altLang="en-US" sz="2800" dirty="0">
                <a:latin typeface="Cambria" charset="0"/>
                <a:ea typeface="ＭＳ Ｐゴシック" charset="-128"/>
              </a:rPr>
              <a:t>Personal responsibility and values</a:t>
            </a:r>
          </a:p>
        </p:txBody>
      </p:sp>
    </p:spTree>
  </p:cSld>
  <p:clrMapOvr>
    <a:masterClrMapping/>
  </p:clrMapOvr>
  <p:transition>
    <p:push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a:xfrm>
            <a:off x="266700" y="228600"/>
            <a:ext cx="8382000" cy="1143000"/>
          </a:xfrm>
        </p:spPr>
        <p:txBody>
          <a:bodyPr/>
          <a:lstStyle/>
          <a:p>
            <a:pPr eaLnBrk="1" hangingPunct="1"/>
            <a:r>
              <a:rPr lang="en-US" altLang="en-US" sz="3600">
                <a:solidFill>
                  <a:srgbClr val="000000"/>
                </a:solidFill>
                <a:latin typeface="Cambria" charset="0"/>
                <a:ea typeface="ＭＳ Ｐゴシック" charset="-128"/>
              </a:rPr>
              <a:t>What to teach and when… some general guidelines.*</a:t>
            </a:r>
          </a:p>
        </p:txBody>
      </p:sp>
      <p:sp>
        <p:nvSpPr>
          <p:cNvPr id="218114" name="Rectangle 3"/>
          <p:cNvSpPr>
            <a:spLocks noGrp="1" noChangeArrowheads="1"/>
          </p:cNvSpPr>
          <p:nvPr>
            <p:ph idx="1"/>
          </p:nvPr>
        </p:nvSpPr>
        <p:spPr>
          <a:xfrm>
            <a:off x="533400" y="1600200"/>
            <a:ext cx="7848600" cy="4267200"/>
          </a:xfrm>
        </p:spPr>
        <p:txBody>
          <a:bodyPr/>
          <a:lstStyle/>
          <a:p>
            <a:pPr eaLnBrk="1" hangingPunct="1">
              <a:buFont typeface="Wingdings" charset="2"/>
              <a:buChar char="q"/>
            </a:pPr>
            <a:r>
              <a:rPr lang="en-US" altLang="en-US" sz="2800" dirty="0">
                <a:latin typeface="Cambria" charset="0"/>
                <a:ea typeface="ＭＳ Ｐゴシック" charset="-128"/>
              </a:rPr>
              <a:t>Preschool through Elementary</a:t>
            </a:r>
          </a:p>
          <a:p>
            <a:pPr lvl="1" eaLnBrk="1" hangingPunct="1">
              <a:buFont typeface="Wingdings" charset="2"/>
              <a:buChar char="q"/>
            </a:pPr>
            <a:r>
              <a:rPr lang="en-US" altLang="en-US" sz="2800" dirty="0">
                <a:latin typeface="Cambria" charset="0"/>
                <a:ea typeface="ＭＳ Ｐゴシック" charset="-128"/>
              </a:rPr>
              <a:t>Boys v. girls</a:t>
            </a:r>
          </a:p>
          <a:p>
            <a:pPr lvl="1" eaLnBrk="1" hangingPunct="1">
              <a:buFont typeface="Wingdings" charset="2"/>
              <a:buChar char="q"/>
            </a:pPr>
            <a:r>
              <a:rPr lang="en-US" altLang="en-US" sz="2800" dirty="0">
                <a:latin typeface="Cambria" charset="0"/>
                <a:ea typeface="ＭＳ Ｐゴシック" charset="-128"/>
              </a:rPr>
              <a:t>Public v. private</a:t>
            </a:r>
          </a:p>
          <a:p>
            <a:pPr lvl="1" eaLnBrk="1" hangingPunct="1">
              <a:buFont typeface="Wingdings" charset="2"/>
              <a:buChar char="q"/>
            </a:pPr>
            <a:r>
              <a:rPr lang="en-US" altLang="en-US" sz="2800" dirty="0">
                <a:latin typeface="Cambria" charset="0"/>
                <a:ea typeface="ＭＳ Ｐゴシック" charset="-128"/>
              </a:rPr>
              <a:t>Basic facts </a:t>
            </a:r>
            <a:r>
              <a:rPr lang="en-US" altLang="en-US" sz="2800" dirty="0" err="1">
                <a:latin typeface="Cambria" charset="0"/>
                <a:ea typeface="ＭＳ Ｐゴシック" charset="-128"/>
              </a:rPr>
              <a:t>inc.</a:t>
            </a:r>
            <a:r>
              <a:rPr lang="en-US" altLang="en-US" sz="2800" dirty="0">
                <a:latin typeface="Cambria" charset="0"/>
                <a:ea typeface="ＭＳ Ｐゴシック" charset="-128"/>
              </a:rPr>
              <a:t> body parts</a:t>
            </a:r>
          </a:p>
          <a:p>
            <a:pPr lvl="1" eaLnBrk="1" hangingPunct="1">
              <a:buFont typeface="Wingdings" charset="2"/>
              <a:buChar char="q"/>
            </a:pPr>
            <a:r>
              <a:rPr lang="en-US" altLang="en-US" sz="2800" dirty="0">
                <a:latin typeface="Cambria" charset="0"/>
                <a:ea typeface="ＭＳ Ｐゴシック" charset="-128"/>
              </a:rPr>
              <a:t>Introduction to puberty (your changing body)</a:t>
            </a:r>
          </a:p>
          <a:p>
            <a:pPr lvl="1" eaLnBrk="1" hangingPunct="1">
              <a:buFont typeface="Wingdings" charset="2"/>
              <a:buChar char="q"/>
            </a:pPr>
            <a:r>
              <a:rPr lang="en-US" altLang="en-US" sz="2800" dirty="0">
                <a:latin typeface="Cambria" charset="0"/>
                <a:ea typeface="ＭＳ Ｐゴシック" charset="-128"/>
              </a:rPr>
              <a:t>Introduction to menstrual care</a:t>
            </a:r>
          </a:p>
          <a:p>
            <a:pPr lvl="1" eaLnBrk="1" hangingPunct="1">
              <a:buFont typeface="Wingdings" charset="2"/>
              <a:buChar char="q"/>
            </a:pPr>
            <a:r>
              <a:rPr lang="en-US" altLang="en-US" sz="2800" dirty="0">
                <a:latin typeface="Cambria" charset="0"/>
                <a:ea typeface="ＭＳ Ｐゴシック" charset="-128"/>
              </a:rPr>
              <a:t>Appropriate v. inappropriate </a:t>
            </a:r>
            <a:r>
              <a:rPr lang="en-US" altLang="en-US" sz="2800" dirty="0" smtClean="0">
                <a:latin typeface="Cambria" charset="0"/>
                <a:ea typeface="ＭＳ Ｐゴシック" charset="-128"/>
              </a:rPr>
              <a:t>touching</a:t>
            </a:r>
          </a:p>
          <a:p>
            <a:pPr lvl="1" eaLnBrk="1" hangingPunct="1">
              <a:buFont typeface="Wingdings" charset="2"/>
              <a:buChar char="q"/>
            </a:pPr>
            <a:r>
              <a:rPr lang="en-US" altLang="en-US" sz="2800" dirty="0" smtClean="0">
                <a:latin typeface="Cambria" charset="0"/>
                <a:ea typeface="ＭＳ Ｐゴシック" charset="-128"/>
              </a:rPr>
              <a:t>Bathing, dressing, and privacy</a:t>
            </a:r>
            <a:endParaRPr lang="en-US" altLang="en-US" sz="2800" dirty="0">
              <a:latin typeface="Cambria" charset="0"/>
              <a:ea typeface="ＭＳ Ｐゴシック" charset="-128"/>
            </a:endParaRPr>
          </a:p>
          <a:p>
            <a:pPr lvl="1" eaLnBrk="1" hangingPunct="1"/>
            <a:endParaRPr lang="en-US" altLang="en-US" sz="1000" dirty="0">
              <a:latin typeface="Cambria" charset="0"/>
              <a:ea typeface="ＭＳ Ｐゴシック" charset="-128"/>
            </a:endParaRPr>
          </a:p>
          <a:p>
            <a:pPr lvl="1" algn="r" eaLnBrk="1" hangingPunct="1">
              <a:buFontTx/>
              <a:buNone/>
            </a:pPr>
            <a:r>
              <a:rPr lang="en-US" altLang="en-US" sz="2400" dirty="0">
                <a:latin typeface="Cambria" charset="0"/>
                <a:ea typeface="ＭＳ Ｐゴシック" charset="-128"/>
              </a:rPr>
              <a:t>Source: </a:t>
            </a:r>
            <a:r>
              <a:rPr lang="en-US" altLang="en-US" sz="2400" dirty="0" err="1">
                <a:latin typeface="Cambria" charset="0"/>
                <a:ea typeface="ＭＳ Ｐゴシック" charset="-128"/>
              </a:rPr>
              <a:t>Schwier</a:t>
            </a:r>
            <a:r>
              <a:rPr lang="en-US" altLang="en-US" sz="2400" dirty="0">
                <a:latin typeface="Cambria" charset="0"/>
                <a:ea typeface="ＭＳ Ｐゴシック" charset="-128"/>
              </a:rPr>
              <a:t>, K.M., &amp; </a:t>
            </a:r>
            <a:r>
              <a:rPr lang="en-US" altLang="en-US" sz="2400" dirty="0" err="1">
                <a:latin typeface="Cambria" charset="0"/>
                <a:ea typeface="ＭＳ Ｐゴシック" charset="-128"/>
              </a:rPr>
              <a:t>Hingsburger</a:t>
            </a:r>
            <a:r>
              <a:rPr lang="en-US" altLang="en-US" sz="2400" dirty="0">
                <a:latin typeface="Cambria" charset="0"/>
                <a:ea typeface="ＭＳ Ｐゴシック" charset="-128"/>
              </a:rPr>
              <a:t>, D. (2000)</a:t>
            </a:r>
          </a:p>
          <a:p>
            <a:pPr lvl="1" eaLnBrk="1" hangingPunct="1">
              <a:buFontTx/>
              <a:buNone/>
            </a:pPr>
            <a:endParaRPr lang="en-US" altLang="en-US" sz="2400" dirty="0">
              <a:latin typeface="Cambria" charset="0"/>
              <a:ea typeface="ＭＳ Ｐゴシック"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idx="1"/>
          </p:nvPr>
        </p:nvSpPr>
        <p:spPr>
          <a:xfrm>
            <a:off x="304800" y="990600"/>
            <a:ext cx="8534400" cy="5181600"/>
          </a:xfrm>
        </p:spPr>
        <p:txBody>
          <a:bodyPr/>
          <a:lstStyle/>
          <a:p>
            <a:pPr lvl="1" eaLnBrk="1" hangingPunct="1">
              <a:lnSpc>
                <a:spcPct val="80000"/>
              </a:lnSpc>
              <a:buFontTx/>
              <a:buChar char="–"/>
            </a:pPr>
            <a:endParaRPr lang="en-US" altLang="en-US" sz="1400" dirty="0">
              <a:solidFill>
                <a:schemeClr val="tx2"/>
              </a:solidFill>
              <a:latin typeface="Arial" charset="0"/>
              <a:ea typeface="ＭＳ Ｐゴシック" charset="-128"/>
            </a:endParaRPr>
          </a:p>
          <a:p>
            <a:pPr lvl="1" eaLnBrk="1" hangingPunct="1">
              <a:lnSpc>
                <a:spcPct val="80000"/>
              </a:lnSpc>
              <a:buFont typeface="Wingdings" charset="2"/>
              <a:buChar char="q"/>
            </a:pPr>
            <a:r>
              <a:rPr lang="en-US" altLang="en-US" sz="2400" dirty="0">
                <a:latin typeface="Cambria" charset="0"/>
                <a:ea typeface="Cambria" charset="0"/>
                <a:cs typeface="Cambria" charset="0"/>
              </a:rPr>
              <a:t>Puberty &amp; Menstruation (if not yet addressed)</a:t>
            </a:r>
          </a:p>
          <a:p>
            <a:pPr lvl="1" eaLnBrk="1" hangingPunct="1">
              <a:lnSpc>
                <a:spcPct val="80000"/>
              </a:lnSpc>
              <a:buFont typeface="Wingdings" charset="2"/>
              <a:buChar char="q"/>
            </a:pPr>
            <a:r>
              <a:rPr lang="en-US" altLang="en-US" sz="2400" dirty="0">
                <a:latin typeface="Cambria" charset="0"/>
                <a:ea typeface="Cambria" charset="0"/>
                <a:cs typeface="Cambria" charset="0"/>
              </a:rPr>
              <a:t>Ejaculation and wet dreams (if not yet addressed)</a:t>
            </a:r>
          </a:p>
          <a:p>
            <a:pPr lvl="1" eaLnBrk="1" hangingPunct="1">
              <a:lnSpc>
                <a:spcPct val="80000"/>
              </a:lnSpc>
              <a:buFont typeface="Wingdings" charset="2"/>
              <a:buChar char="q"/>
            </a:pPr>
            <a:r>
              <a:rPr lang="en-US" altLang="en-US" sz="2400" dirty="0">
                <a:latin typeface="Cambria" charset="0"/>
                <a:ea typeface="Cambria" charset="0"/>
                <a:cs typeface="Cambria" charset="0"/>
              </a:rPr>
              <a:t>How to say </a:t>
            </a:r>
            <a:r>
              <a:rPr lang="ja-JP" altLang="en-US" sz="2400" dirty="0">
                <a:latin typeface="Cambria" charset="0"/>
                <a:ea typeface="Cambria" charset="0"/>
                <a:cs typeface="Cambria" charset="0"/>
              </a:rPr>
              <a:t>“</a:t>
            </a:r>
            <a:r>
              <a:rPr lang="en-US" altLang="ja-JP" sz="2400" dirty="0">
                <a:latin typeface="Cambria" charset="0"/>
                <a:ea typeface="Cambria" charset="0"/>
                <a:cs typeface="Cambria" charset="0"/>
              </a:rPr>
              <a:t>no</a:t>
            </a:r>
            <a:r>
              <a:rPr lang="ja-JP" altLang="en-US" sz="2400" dirty="0">
                <a:latin typeface="Cambria" charset="0"/>
                <a:ea typeface="Cambria" charset="0"/>
                <a:cs typeface="Cambria" charset="0"/>
              </a:rPr>
              <a:t>”</a:t>
            </a:r>
            <a:r>
              <a:rPr lang="en-US" altLang="ja-JP" sz="2400" dirty="0">
                <a:latin typeface="Cambria" charset="0"/>
                <a:ea typeface="Cambria" charset="0"/>
                <a:cs typeface="Cambria" charset="0"/>
              </a:rPr>
              <a:t> (if not yet addressed)</a:t>
            </a:r>
          </a:p>
          <a:p>
            <a:pPr lvl="1" eaLnBrk="1" hangingPunct="1">
              <a:lnSpc>
                <a:spcPct val="80000"/>
              </a:lnSpc>
              <a:buFont typeface="Wingdings" charset="2"/>
              <a:buChar char="q"/>
            </a:pPr>
            <a:r>
              <a:rPr lang="en-US" altLang="en-US" sz="2400" dirty="0">
                <a:latin typeface="Cambria" charset="0"/>
                <a:ea typeface="Cambria" charset="0"/>
                <a:cs typeface="Cambria" charset="0"/>
              </a:rPr>
              <a:t>Masturbation (if not yet addressed)</a:t>
            </a:r>
          </a:p>
          <a:p>
            <a:pPr lvl="1" eaLnBrk="1" hangingPunct="1">
              <a:lnSpc>
                <a:spcPct val="80000"/>
              </a:lnSpc>
              <a:buFont typeface="Wingdings" charset="2"/>
              <a:buChar char="q"/>
            </a:pPr>
            <a:r>
              <a:rPr lang="en-US" altLang="en-US" sz="2400" dirty="0" smtClean="0">
                <a:latin typeface="Cambria" charset="0"/>
                <a:ea typeface="Cambria" charset="0"/>
                <a:cs typeface="Cambria" charset="0"/>
              </a:rPr>
              <a:t>Public v private behavior</a:t>
            </a:r>
          </a:p>
          <a:p>
            <a:pPr lvl="1" eaLnBrk="1" hangingPunct="1">
              <a:lnSpc>
                <a:spcPct val="80000"/>
              </a:lnSpc>
              <a:buFont typeface="Wingdings" charset="2"/>
              <a:buChar char="q"/>
            </a:pPr>
            <a:r>
              <a:rPr lang="en-US" altLang="en-US" sz="2400" dirty="0" smtClean="0">
                <a:latin typeface="Cambria" charset="0"/>
                <a:ea typeface="Cambria" charset="0"/>
                <a:cs typeface="Cambria" charset="0"/>
              </a:rPr>
              <a:t>Public </a:t>
            </a:r>
            <a:r>
              <a:rPr lang="en-US" altLang="en-US" sz="2400" dirty="0">
                <a:latin typeface="Cambria" charset="0"/>
                <a:ea typeface="Cambria" charset="0"/>
                <a:cs typeface="Cambria" charset="0"/>
              </a:rPr>
              <a:t>restroom use</a:t>
            </a:r>
          </a:p>
          <a:p>
            <a:pPr lvl="1" eaLnBrk="1" hangingPunct="1">
              <a:lnSpc>
                <a:spcPct val="80000"/>
              </a:lnSpc>
              <a:buFont typeface="Wingdings" charset="2"/>
              <a:buChar char="q"/>
            </a:pPr>
            <a:r>
              <a:rPr lang="en-US" altLang="en-US" sz="2400" dirty="0">
                <a:latin typeface="Cambria" charset="0"/>
                <a:ea typeface="Cambria" charset="0"/>
                <a:cs typeface="Cambria" charset="0"/>
              </a:rPr>
              <a:t>Attraction and sexual feelings</a:t>
            </a:r>
          </a:p>
          <a:p>
            <a:pPr lvl="1" eaLnBrk="1" hangingPunct="1">
              <a:lnSpc>
                <a:spcPct val="80000"/>
              </a:lnSpc>
              <a:buFont typeface="Wingdings" charset="2"/>
              <a:buChar char="q"/>
            </a:pPr>
            <a:r>
              <a:rPr lang="en-US" altLang="en-US" sz="2400" dirty="0">
                <a:latin typeface="Cambria" charset="0"/>
                <a:ea typeface="Cambria" charset="0"/>
                <a:cs typeface="Cambria" charset="0"/>
              </a:rPr>
              <a:t>Relationships and dating</a:t>
            </a:r>
          </a:p>
          <a:p>
            <a:pPr lvl="1" eaLnBrk="1" hangingPunct="1">
              <a:lnSpc>
                <a:spcPct val="80000"/>
              </a:lnSpc>
              <a:buFont typeface="Wingdings" charset="2"/>
              <a:buChar char="q"/>
            </a:pPr>
            <a:r>
              <a:rPr lang="en-US" altLang="en-US" sz="2400" dirty="0">
                <a:latin typeface="Cambria" charset="0"/>
                <a:ea typeface="Cambria" charset="0"/>
                <a:cs typeface="Cambria" charset="0"/>
              </a:rPr>
              <a:t>Personal responsibility and family values</a:t>
            </a:r>
          </a:p>
          <a:p>
            <a:pPr lvl="1" eaLnBrk="1" hangingPunct="1">
              <a:lnSpc>
                <a:spcPct val="80000"/>
              </a:lnSpc>
              <a:buFont typeface="Wingdings" charset="2"/>
              <a:buChar char="q"/>
            </a:pPr>
            <a:r>
              <a:rPr lang="en-US" altLang="en-US" sz="2400" dirty="0" smtClean="0">
                <a:latin typeface="Cambria" charset="0"/>
                <a:ea typeface="Cambria" charset="0"/>
                <a:cs typeface="Cambria" charset="0"/>
              </a:rPr>
              <a:t>Sexual </a:t>
            </a:r>
            <a:r>
              <a:rPr lang="en-US" altLang="en-US" sz="2400" dirty="0">
                <a:latin typeface="Cambria" charset="0"/>
                <a:ea typeface="Cambria" charset="0"/>
                <a:cs typeface="Cambria" charset="0"/>
              </a:rPr>
              <a:t>preference</a:t>
            </a:r>
          </a:p>
          <a:p>
            <a:pPr lvl="1" eaLnBrk="1" hangingPunct="1">
              <a:lnSpc>
                <a:spcPct val="80000"/>
              </a:lnSpc>
              <a:buFont typeface="Wingdings" charset="2"/>
              <a:buChar char="q"/>
            </a:pPr>
            <a:r>
              <a:rPr lang="en-US" altLang="en-US" sz="2400" dirty="0">
                <a:latin typeface="Cambria" charset="0"/>
                <a:ea typeface="Cambria" charset="0"/>
                <a:cs typeface="Cambria" charset="0"/>
              </a:rPr>
              <a:t>Laws regarding sexuality</a:t>
            </a:r>
          </a:p>
          <a:p>
            <a:pPr lvl="1" eaLnBrk="1" hangingPunct="1">
              <a:lnSpc>
                <a:spcPct val="80000"/>
              </a:lnSpc>
              <a:buFont typeface="Wingdings" charset="2"/>
              <a:buChar char="q"/>
            </a:pPr>
            <a:r>
              <a:rPr lang="en-US" altLang="en-US" sz="2400" dirty="0">
                <a:latin typeface="Cambria" charset="0"/>
                <a:ea typeface="Cambria" charset="0"/>
                <a:cs typeface="Cambria" charset="0"/>
              </a:rPr>
              <a:t>Pregnancy, safe sex, birth control</a:t>
            </a:r>
          </a:p>
          <a:p>
            <a:pPr lvl="1" eaLnBrk="1" hangingPunct="1">
              <a:lnSpc>
                <a:spcPct val="80000"/>
              </a:lnSpc>
              <a:buFont typeface="Wingdings" charset="2"/>
              <a:buChar char="q"/>
            </a:pPr>
            <a:r>
              <a:rPr lang="en-US" altLang="en-US" sz="2400" dirty="0">
                <a:latin typeface="Cambria" charset="0"/>
                <a:ea typeface="Cambria" charset="0"/>
                <a:cs typeface="Cambria" charset="0"/>
              </a:rPr>
              <a:t>Etc. </a:t>
            </a:r>
          </a:p>
          <a:p>
            <a:pPr lvl="1" eaLnBrk="1" hangingPunct="1">
              <a:lnSpc>
                <a:spcPct val="80000"/>
              </a:lnSpc>
              <a:buFont typeface="Wingdings" charset="2"/>
              <a:buChar char="q"/>
            </a:pPr>
            <a:endParaRPr lang="en-US" altLang="en-US" sz="2400" dirty="0">
              <a:latin typeface="Cambria" charset="0"/>
              <a:ea typeface="Cambria" charset="0"/>
              <a:cs typeface="Cambria" charset="0"/>
            </a:endParaRPr>
          </a:p>
        </p:txBody>
      </p:sp>
      <p:sp>
        <p:nvSpPr>
          <p:cNvPr id="2" name="TextBox 1"/>
          <p:cNvSpPr txBox="1"/>
          <p:nvPr/>
        </p:nvSpPr>
        <p:spPr>
          <a:xfrm>
            <a:off x="1600200" y="152400"/>
            <a:ext cx="5715000" cy="584775"/>
          </a:xfrm>
          <a:prstGeom prst="rect">
            <a:avLst/>
          </a:prstGeom>
          <a:noFill/>
        </p:spPr>
        <p:txBody>
          <a:bodyPr wrap="square" rtlCol="0">
            <a:spAutoFit/>
          </a:bodyPr>
          <a:lstStyle/>
          <a:p>
            <a:pPr algn="ctr"/>
            <a:r>
              <a:rPr lang="en-US" altLang="en-US" sz="3200" dirty="0">
                <a:solidFill>
                  <a:srgbClr val="000000"/>
                </a:solidFill>
                <a:latin typeface="Cambria" charset="0"/>
              </a:rPr>
              <a:t>Middle School &amp; </a:t>
            </a:r>
            <a:r>
              <a:rPr lang="en-US" altLang="en-US" sz="3200" dirty="0" smtClean="0">
                <a:solidFill>
                  <a:srgbClr val="000000"/>
                </a:solidFill>
                <a:latin typeface="Cambria" charset="0"/>
              </a:rPr>
              <a:t>Beyond</a:t>
            </a:r>
            <a:endParaRPr lang="en-US" sz="32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7" name="Rectangle 2"/>
          <p:cNvSpPr>
            <a:spLocks noGrp="1" noChangeArrowheads="1"/>
          </p:cNvSpPr>
          <p:nvPr>
            <p:ph type="title"/>
          </p:nvPr>
        </p:nvSpPr>
        <p:spPr>
          <a:xfrm>
            <a:off x="381000" y="427038"/>
            <a:ext cx="8153400" cy="868362"/>
          </a:xfrm>
        </p:spPr>
        <p:txBody>
          <a:bodyPr/>
          <a:lstStyle/>
          <a:p>
            <a:pPr eaLnBrk="1" hangingPunct="1"/>
            <a:r>
              <a:rPr lang="en-US" altLang="en-US" sz="3400">
                <a:solidFill>
                  <a:srgbClr val="000000"/>
                </a:solidFill>
                <a:latin typeface="Cambria" charset="0"/>
                <a:ea typeface="ＭＳ Ｐゴシック" charset="-128"/>
              </a:rPr>
              <a:t>The same techniques we use to teach other behaviors can be used in this area too</a:t>
            </a:r>
          </a:p>
        </p:txBody>
      </p:sp>
      <p:sp>
        <p:nvSpPr>
          <p:cNvPr id="224258" name="Rectangle 3"/>
          <p:cNvSpPr>
            <a:spLocks noGrp="1" noChangeArrowheads="1"/>
          </p:cNvSpPr>
          <p:nvPr>
            <p:ph idx="1"/>
          </p:nvPr>
        </p:nvSpPr>
        <p:spPr>
          <a:xfrm>
            <a:off x="533400" y="1600200"/>
            <a:ext cx="7467600" cy="4221163"/>
          </a:xfrm>
        </p:spPr>
        <p:txBody>
          <a:bodyPr/>
          <a:lstStyle/>
          <a:p>
            <a:pPr lvl="1" eaLnBrk="1" hangingPunct="1">
              <a:buFont typeface="Wingdings" charset="2"/>
              <a:buChar char="q"/>
            </a:pPr>
            <a:r>
              <a:rPr lang="en-US" altLang="en-US" sz="3200" dirty="0" smtClean="0">
                <a:latin typeface="Cambria" charset="0"/>
                <a:ea typeface="ＭＳ Ｐゴシック" charset="-128"/>
              </a:rPr>
              <a:t>Activity Schedules</a:t>
            </a:r>
            <a:endParaRPr lang="en-US" altLang="en-US" sz="3200" dirty="0">
              <a:latin typeface="Cambria" charset="0"/>
              <a:ea typeface="ＭＳ Ｐゴシック" charset="-128"/>
            </a:endParaRPr>
          </a:p>
          <a:p>
            <a:pPr lvl="1" eaLnBrk="1" hangingPunct="1">
              <a:buFont typeface="Wingdings" charset="2"/>
              <a:buChar char="q"/>
            </a:pPr>
            <a:r>
              <a:rPr lang="en-US" altLang="en-US" sz="3200" dirty="0">
                <a:latin typeface="Cambria" charset="0"/>
                <a:ea typeface="ＭＳ Ｐゴシック" charset="-128"/>
              </a:rPr>
              <a:t>Shaping</a:t>
            </a:r>
          </a:p>
          <a:p>
            <a:pPr lvl="1" eaLnBrk="1" hangingPunct="1">
              <a:buFont typeface="Wingdings" charset="2"/>
              <a:buChar char="q"/>
            </a:pPr>
            <a:r>
              <a:rPr lang="en-US" altLang="en-US" sz="3200" dirty="0" smtClean="0">
                <a:latin typeface="Cambria" charset="0"/>
                <a:ea typeface="ＭＳ Ｐゴシック" charset="-128"/>
              </a:rPr>
              <a:t>Chaining</a:t>
            </a:r>
          </a:p>
          <a:p>
            <a:pPr lvl="1" eaLnBrk="1" hangingPunct="1">
              <a:buFont typeface="Wingdings" charset="2"/>
              <a:buChar char="q"/>
            </a:pPr>
            <a:r>
              <a:rPr lang="en-US" altLang="en-US" sz="3200" dirty="0" smtClean="0">
                <a:latin typeface="Cambria" charset="0"/>
                <a:ea typeface="ＭＳ Ｐゴシック" charset="-128"/>
              </a:rPr>
              <a:t>Prompting</a:t>
            </a:r>
            <a:endParaRPr lang="en-US" altLang="en-US" sz="3200" dirty="0">
              <a:latin typeface="Cambria" charset="0"/>
              <a:ea typeface="ＭＳ Ｐゴシック" charset="-128"/>
            </a:endParaRPr>
          </a:p>
          <a:p>
            <a:pPr lvl="1" eaLnBrk="1" hangingPunct="1">
              <a:buFont typeface="Wingdings" charset="2"/>
              <a:buChar char="q"/>
            </a:pPr>
            <a:r>
              <a:rPr lang="en-US" altLang="en-US" sz="3200" dirty="0" smtClean="0">
                <a:latin typeface="Cambria" charset="0"/>
                <a:ea typeface="ＭＳ Ｐゴシック" charset="-128"/>
              </a:rPr>
              <a:t>Video-Modeling</a:t>
            </a:r>
            <a:endParaRPr lang="en-US" altLang="en-US" sz="3200" dirty="0">
              <a:latin typeface="Cambria" charset="0"/>
              <a:ea typeface="ＭＳ Ｐゴシック" charset="-128"/>
            </a:endParaRPr>
          </a:p>
          <a:p>
            <a:pPr lvl="1" eaLnBrk="1" hangingPunct="1">
              <a:buFont typeface="Wingdings" charset="2"/>
              <a:buChar char="q"/>
            </a:pPr>
            <a:r>
              <a:rPr lang="en-US" altLang="en-US" sz="3200" dirty="0" smtClean="0">
                <a:latin typeface="Cambria" charset="0"/>
                <a:ea typeface="ＭＳ Ｐゴシック" charset="-128"/>
              </a:rPr>
              <a:t>Discrete </a:t>
            </a:r>
            <a:r>
              <a:rPr lang="en-US" altLang="en-US" sz="3200" dirty="0">
                <a:latin typeface="Cambria" charset="0"/>
                <a:ea typeface="ＭＳ Ｐゴシック" charset="-128"/>
              </a:rPr>
              <a:t>Trial </a:t>
            </a:r>
            <a:r>
              <a:rPr lang="en-US" altLang="en-US" sz="3200" dirty="0" smtClean="0">
                <a:latin typeface="Cambria" charset="0"/>
                <a:ea typeface="ＭＳ Ｐゴシック" charset="-128"/>
              </a:rPr>
              <a:t>Instruction</a:t>
            </a:r>
          </a:p>
          <a:p>
            <a:pPr lvl="1" eaLnBrk="1" hangingPunct="1">
              <a:buFont typeface="Wingdings" charset="2"/>
              <a:buChar char="q"/>
            </a:pPr>
            <a:r>
              <a:rPr lang="en-US" altLang="en-US" sz="3200" dirty="0" smtClean="0">
                <a:latin typeface="Cambria" charset="0"/>
                <a:ea typeface="ＭＳ Ｐゴシック" charset="-128"/>
              </a:rPr>
              <a:t>Massed Practice</a:t>
            </a:r>
          </a:p>
          <a:p>
            <a:pPr lvl="1" eaLnBrk="1" hangingPunct="1">
              <a:buFont typeface="Wingdings" charset="2"/>
              <a:buChar char="q"/>
            </a:pPr>
            <a:r>
              <a:rPr lang="en-US" altLang="en-US" sz="3200" dirty="0" smtClean="0">
                <a:latin typeface="Cambria" charset="0"/>
                <a:ea typeface="ＭＳ Ｐゴシック" charset="-128"/>
              </a:rPr>
              <a:t>Functional Assessment</a:t>
            </a:r>
            <a:endParaRPr lang="en-US" altLang="en-US" sz="3200" dirty="0">
              <a:latin typeface="Cambria" charset="0"/>
              <a:ea typeface="ＭＳ Ｐゴシック" charset="-128"/>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304800"/>
            <a:ext cx="8229600" cy="742950"/>
          </a:xfrm>
        </p:spPr>
        <p:txBody>
          <a:bodyPr rtlCol="0">
            <a:normAutofit/>
          </a:bodyPr>
          <a:lstStyle/>
          <a:p>
            <a:pPr eaLnBrk="1" fontAlgn="auto" hangingPunct="1">
              <a:spcAft>
                <a:spcPts val="0"/>
              </a:spcAft>
              <a:defRPr/>
            </a:pPr>
            <a:r>
              <a:rPr lang="en-US" sz="3600" dirty="0" smtClean="0">
                <a:solidFill>
                  <a:srgbClr val="000000"/>
                </a:solidFill>
                <a:latin typeface="Cambria"/>
                <a:ea typeface="+mj-ea"/>
                <a:cs typeface="Cambria"/>
              </a:rPr>
              <a:t>Public/Private Discriminations at Home</a:t>
            </a:r>
          </a:p>
        </p:txBody>
      </p:sp>
      <p:sp>
        <p:nvSpPr>
          <p:cNvPr id="217090" name="Rectangle 3"/>
          <p:cNvSpPr>
            <a:spLocks noGrp="1" noChangeArrowheads="1"/>
          </p:cNvSpPr>
          <p:nvPr>
            <p:ph idx="1"/>
          </p:nvPr>
        </p:nvSpPr>
        <p:spPr>
          <a:xfrm>
            <a:off x="533400" y="1600200"/>
            <a:ext cx="8153400" cy="5029200"/>
          </a:xfrm>
        </p:spPr>
        <p:txBody>
          <a:bodyPr rtlCol="0">
            <a:normAutofit/>
          </a:bodyPr>
          <a:lstStyle/>
          <a:p>
            <a:pPr eaLnBrk="1" fontAlgn="auto" hangingPunct="1">
              <a:spcAft>
                <a:spcPts val="0"/>
              </a:spcAft>
              <a:buFont typeface="Wingdings" charset="2"/>
              <a:buChar char="q"/>
              <a:defRPr/>
            </a:pPr>
            <a:r>
              <a:rPr lang="en-US" sz="3000" dirty="0" smtClean="0">
                <a:latin typeface="Cambria"/>
                <a:cs typeface="Cambria"/>
              </a:rPr>
              <a:t>From an early age families need to be clear and consistent with family </a:t>
            </a:r>
            <a:r>
              <a:rPr lang="en-US" sz="3000" dirty="0">
                <a:latin typeface="Cambria"/>
                <a:cs typeface="Cambria"/>
              </a:rPr>
              <a:t>rules about privacy </a:t>
            </a:r>
          </a:p>
          <a:p>
            <a:pPr lvl="1" eaLnBrk="1" fontAlgn="auto" hangingPunct="1">
              <a:spcAft>
                <a:spcPts val="0"/>
              </a:spcAft>
              <a:buFont typeface="Wingdings" charset="2"/>
              <a:buChar char="q"/>
              <a:defRPr/>
            </a:pPr>
            <a:r>
              <a:rPr lang="en-US" sz="2600" dirty="0" smtClean="0">
                <a:latin typeface="Cambria" charset="0"/>
                <a:ea typeface="Cambria" charset="0"/>
                <a:cs typeface="Cambria" charset="0"/>
              </a:rPr>
              <a:t>Restrict </a:t>
            </a:r>
            <a:r>
              <a:rPr lang="en-US" sz="2600" dirty="0">
                <a:latin typeface="Cambria" charset="0"/>
                <a:ea typeface="Cambria" charset="0"/>
                <a:cs typeface="Cambria" charset="0"/>
              </a:rPr>
              <a:t>nudity in public parts of the house</a:t>
            </a:r>
          </a:p>
          <a:p>
            <a:pPr lvl="1" eaLnBrk="1" fontAlgn="auto" hangingPunct="1">
              <a:spcAft>
                <a:spcPts val="0"/>
              </a:spcAft>
              <a:buFont typeface="Wingdings" charset="2"/>
              <a:buChar char="q"/>
              <a:defRPr/>
            </a:pPr>
            <a:r>
              <a:rPr lang="en-US" sz="2600" dirty="0">
                <a:latin typeface="Cambria" charset="0"/>
                <a:ea typeface="Cambria" charset="0"/>
                <a:cs typeface="Cambria" charset="0"/>
              </a:rPr>
              <a:t>Dress and undress in bedroom or bathroom</a:t>
            </a:r>
          </a:p>
          <a:p>
            <a:pPr lvl="1" eaLnBrk="1" fontAlgn="auto" hangingPunct="1">
              <a:spcAft>
                <a:spcPts val="0"/>
              </a:spcAft>
              <a:buFont typeface="Wingdings" charset="2"/>
              <a:buChar char="q"/>
              <a:defRPr/>
            </a:pPr>
            <a:r>
              <a:rPr lang="en-US" sz="2600" dirty="0">
                <a:latin typeface="Cambria" charset="0"/>
                <a:ea typeface="Cambria" charset="0"/>
                <a:cs typeface="Cambria" charset="0"/>
              </a:rPr>
              <a:t>Close doors </a:t>
            </a:r>
            <a:r>
              <a:rPr lang="en-US" sz="2600" dirty="0" smtClean="0">
                <a:latin typeface="Cambria" charset="0"/>
                <a:ea typeface="Cambria" charset="0"/>
                <a:cs typeface="Cambria" charset="0"/>
              </a:rPr>
              <a:t>and window shades </a:t>
            </a:r>
            <a:r>
              <a:rPr lang="en-US" sz="2600" dirty="0">
                <a:latin typeface="Cambria" charset="0"/>
                <a:ea typeface="Cambria" charset="0"/>
                <a:cs typeface="Cambria" charset="0"/>
              </a:rPr>
              <a:t>for private activities</a:t>
            </a:r>
          </a:p>
          <a:p>
            <a:pPr lvl="1" eaLnBrk="1" fontAlgn="auto" hangingPunct="1">
              <a:spcAft>
                <a:spcPts val="0"/>
              </a:spcAft>
              <a:buFont typeface="Wingdings" charset="2"/>
              <a:buChar char="q"/>
              <a:defRPr/>
            </a:pPr>
            <a:r>
              <a:rPr lang="en-US" sz="2600" dirty="0">
                <a:latin typeface="Cambria" charset="0"/>
                <a:ea typeface="Cambria" charset="0"/>
                <a:cs typeface="Cambria" charset="0"/>
              </a:rPr>
              <a:t>Teach use of robe</a:t>
            </a:r>
          </a:p>
          <a:p>
            <a:pPr lvl="1" eaLnBrk="1" fontAlgn="auto" hangingPunct="1">
              <a:spcAft>
                <a:spcPts val="0"/>
              </a:spcAft>
              <a:buFont typeface="Wingdings" charset="2"/>
              <a:buChar char="q"/>
              <a:defRPr/>
            </a:pPr>
            <a:r>
              <a:rPr lang="en-US" sz="2600" dirty="0">
                <a:latin typeface="Cambria" charset="0"/>
                <a:ea typeface="Cambria" charset="0"/>
                <a:cs typeface="Cambria" charset="0"/>
              </a:rPr>
              <a:t>Caregivers should model knocking on closed doors before going </a:t>
            </a:r>
            <a:r>
              <a:rPr lang="en-US" sz="2600" dirty="0" smtClean="0">
                <a:latin typeface="Cambria" charset="0"/>
                <a:ea typeface="Cambria" charset="0"/>
                <a:cs typeface="Cambria" charset="0"/>
              </a:rPr>
              <a:t>in</a:t>
            </a:r>
            <a:endParaRPr lang="en-US" sz="2600" dirty="0">
              <a:latin typeface="Cambria" charset="0"/>
              <a:ea typeface="Cambria" charset="0"/>
              <a:cs typeface="Cambria" charset="0"/>
            </a:endParaRPr>
          </a:p>
          <a:p>
            <a:pPr algn="ctr" eaLnBrk="1" fontAlgn="auto" hangingPunct="1">
              <a:spcAft>
                <a:spcPts val="0"/>
              </a:spcAft>
              <a:buFont typeface="Wingdings" charset="0"/>
              <a:buNone/>
              <a:defRPr/>
            </a:pPr>
            <a:r>
              <a:rPr lang="en-US" sz="2000" dirty="0">
                <a:latin typeface="Cambria"/>
                <a:cs typeface="Cambria"/>
              </a:rPr>
              <a:t>(American Academy of Pediatrics, 1996; NICHCY, 1992; SIECUS, 2001)</a:t>
            </a:r>
          </a:p>
          <a:p>
            <a:pPr eaLnBrk="1" fontAlgn="auto" hangingPunct="1">
              <a:spcAft>
                <a:spcPts val="0"/>
              </a:spcAft>
              <a:defRPr/>
            </a:pPr>
            <a:endParaRPr lang="en-US" sz="1500" dirty="0">
              <a:latin typeface="Constantia" charset="0"/>
            </a:endParaRPr>
          </a:p>
        </p:txBody>
      </p:sp>
    </p:spTree>
    <p:extLst>
      <p:ext uri="{BB962C8B-B14F-4D97-AF65-F5344CB8AC3E}">
        <p14:creationId xmlns:p14="http://schemas.microsoft.com/office/powerpoint/2010/main" val="2224862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p:nvPr>
        </p:nvSpPr>
        <p:spPr>
          <a:xfrm>
            <a:off x="342106" y="318295"/>
            <a:ext cx="8458200" cy="868362"/>
          </a:xfrm>
        </p:spPr>
        <p:txBody>
          <a:bodyPr/>
          <a:lstStyle/>
          <a:p>
            <a:pPr eaLnBrk="1" hangingPunct="1"/>
            <a:r>
              <a:rPr lang="en-US" altLang="en-US" sz="3600" dirty="0">
                <a:solidFill>
                  <a:srgbClr val="000000"/>
                </a:solidFill>
                <a:latin typeface="Cambria" charset="0"/>
                <a:ea typeface="ＭＳ Ｐゴシック" charset="-128"/>
              </a:rPr>
              <a:t>Preventing P</a:t>
            </a:r>
            <a:r>
              <a:rPr lang="en-US" altLang="en-US" sz="3600" dirty="0" smtClean="0">
                <a:solidFill>
                  <a:srgbClr val="000000"/>
                </a:solidFill>
                <a:latin typeface="Cambria" charset="0"/>
                <a:ea typeface="ＭＳ Ｐゴシック" charset="-128"/>
              </a:rPr>
              <a:t>roblems with Masturbation</a:t>
            </a:r>
            <a:endParaRPr lang="en-US" altLang="en-US" sz="3600" dirty="0">
              <a:solidFill>
                <a:srgbClr val="000000"/>
              </a:solidFill>
              <a:latin typeface="Cambria" charset="0"/>
              <a:ea typeface="ＭＳ Ｐゴシック" charset="-128"/>
            </a:endParaRPr>
          </a:p>
        </p:txBody>
      </p:sp>
      <p:sp>
        <p:nvSpPr>
          <p:cNvPr id="232450" name="Rectangle 3"/>
          <p:cNvSpPr>
            <a:spLocks noGrp="1" noChangeArrowheads="1"/>
          </p:cNvSpPr>
          <p:nvPr>
            <p:ph idx="1"/>
          </p:nvPr>
        </p:nvSpPr>
        <p:spPr>
          <a:xfrm>
            <a:off x="924718" y="1186657"/>
            <a:ext cx="7162801" cy="4604543"/>
          </a:xfrm>
        </p:spPr>
        <p:txBody>
          <a:bodyPr/>
          <a:lstStyle/>
          <a:p>
            <a:pPr eaLnBrk="1" hangingPunct="1">
              <a:lnSpc>
                <a:spcPct val="80000"/>
              </a:lnSpc>
              <a:buFont typeface="Wingdings" charset="2"/>
              <a:buChar char="q"/>
            </a:pPr>
            <a:r>
              <a:rPr lang="en-US" altLang="en-US" sz="3200" dirty="0" smtClean="0">
                <a:latin typeface="Cambria" charset="0"/>
                <a:ea typeface="Cambria" charset="0"/>
                <a:cs typeface="Cambria" charset="0"/>
              </a:rPr>
              <a:t>Early on designate </a:t>
            </a:r>
            <a:r>
              <a:rPr lang="en-US" altLang="en-US" sz="3200" dirty="0">
                <a:latin typeface="Cambria" charset="0"/>
                <a:ea typeface="Cambria" charset="0"/>
                <a:cs typeface="Cambria" charset="0"/>
              </a:rPr>
              <a:t>where it is OK to masturbate</a:t>
            </a:r>
          </a:p>
          <a:p>
            <a:pPr lvl="1" eaLnBrk="1" hangingPunct="1">
              <a:lnSpc>
                <a:spcPct val="80000"/>
              </a:lnSpc>
              <a:buFont typeface="Wingdings" charset="2"/>
              <a:buChar char="q"/>
            </a:pPr>
            <a:r>
              <a:rPr lang="en-US" altLang="en-US" sz="2800" dirty="0">
                <a:latin typeface="Cambria" charset="0"/>
                <a:ea typeface="Cambria" charset="0"/>
                <a:cs typeface="Cambria" charset="0"/>
              </a:rPr>
              <a:t>Individual</a:t>
            </a:r>
            <a:r>
              <a:rPr lang="ja-JP" altLang="en-US" sz="2800" dirty="0">
                <a:latin typeface="Cambria" charset="0"/>
                <a:ea typeface="Cambria" charset="0"/>
                <a:cs typeface="Cambria" charset="0"/>
              </a:rPr>
              <a:t>’</a:t>
            </a:r>
            <a:r>
              <a:rPr lang="en-US" altLang="ja-JP" sz="2800" dirty="0">
                <a:latin typeface="Cambria" charset="0"/>
                <a:ea typeface="Cambria" charset="0"/>
                <a:cs typeface="Cambria" charset="0"/>
              </a:rPr>
              <a:t>s bedroom</a:t>
            </a:r>
          </a:p>
          <a:p>
            <a:pPr lvl="1" eaLnBrk="1" hangingPunct="1">
              <a:lnSpc>
                <a:spcPct val="80000"/>
              </a:lnSpc>
              <a:buFont typeface="Wingdings" charset="2"/>
              <a:buChar char="q"/>
            </a:pPr>
            <a:r>
              <a:rPr lang="en-US" altLang="en-US" sz="2800" dirty="0">
                <a:latin typeface="Cambria" charset="0"/>
                <a:ea typeface="Cambria" charset="0"/>
                <a:cs typeface="Cambria" charset="0"/>
              </a:rPr>
              <a:t>Avoid teaching use of bathroom</a:t>
            </a:r>
          </a:p>
          <a:p>
            <a:pPr eaLnBrk="1" hangingPunct="1">
              <a:lnSpc>
                <a:spcPct val="80000"/>
              </a:lnSpc>
              <a:buFont typeface="Wingdings" charset="2"/>
              <a:buChar char="q"/>
            </a:pPr>
            <a:r>
              <a:rPr lang="en-US" altLang="en-US" sz="3200" dirty="0">
                <a:latin typeface="Cambria" charset="0"/>
                <a:ea typeface="Cambria" charset="0"/>
                <a:cs typeface="Cambria" charset="0"/>
              </a:rPr>
              <a:t>Teach rules for appropriate </a:t>
            </a:r>
            <a:r>
              <a:rPr lang="en-US" altLang="en-US" sz="3200" dirty="0" smtClean="0">
                <a:latin typeface="Cambria" charset="0"/>
                <a:ea typeface="Cambria" charset="0"/>
                <a:cs typeface="Cambria" charset="0"/>
              </a:rPr>
              <a:t>time/ place </a:t>
            </a:r>
            <a:endParaRPr lang="en-US" altLang="en-US" sz="3200" dirty="0">
              <a:latin typeface="Cambria" charset="0"/>
              <a:ea typeface="Cambria" charset="0"/>
              <a:cs typeface="Cambria" charset="0"/>
            </a:endParaRPr>
          </a:p>
          <a:p>
            <a:pPr eaLnBrk="1" hangingPunct="1">
              <a:lnSpc>
                <a:spcPct val="80000"/>
              </a:lnSpc>
              <a:buFont typeface="Wingdings" charset="2"/>
              <a:buChar char="q"/>
            </a:pPr>
            <a:r>
              <a:rPr lang="en-US" altLang="en-US" sz="3200" dirty="0">
                <a:latin typeface="Cambria" charset="0"/>
                <a:ea typeface="Cambria" charset="0"/>
                <a:cs typeface="Cambria" charset="0"/>
              </a:rPr>
              <a:t>Teach </a:t>
            </a:r>
            <a:r>
              <a:rPr lang="en-US" altLang="en-US" sz="3200" dirty="0" smtClean="0">
                <a:latin typeface="Cambria" charset="0"/>
                <a:ea typeface="Cambria" charset="0"/>
                <a:cs typeface="Cambria" charset="0"/>
              </a:rPr>
              <a:t>sometimes it’s </a:t>
            </a:r>
            <a:r>
              <a:rPr lang="en-US" altLang="en-US" sz="3200" dirty="0">
                <a:latin typeface="Cambria" charset="0"/>
                <a:ea typeface="Cambria" charset="0"/>
                <a:cs typeface="Cambria" charset="0"/>
              </a:rPr>
              <a:t>not an option</a:t>
            </a:r>
          </a:p>
          <a:p>
            <a:pPr eaLnBrk="1" hangingPunct="1">
              <a:lnSpc>
                <a:spcPct val="80000"/>
              </a:lnSpc>
              <a:buFont typeface="Wingdings" charset="2"/>
              <a:buChar char="q"/>
            </a:pPr>
            <a:r>
              <a:rPr lang="en-US" altLang="en-US" sz="3200" dirty="0" smtClean="0">
                <a:latin typeface="Cambria" charset="0"/>
                <a:ea typeface="Cambria" charset="0"/>
                <a:cs typeface="Cambria" charset="0"/>
              </a:rPr>
              <a:t>Schedule private </a:t>
            </a:r>
            <a:r>
              <a:rPr lang="en-US" altLang="en-US" sz="3200" dirty="0">
                <a:latin typeface="Cambria" charset="0"/>
                <a:ea typeface="Cambria" charset="0"/>
                <a:cs typeface="Cambria" charset="0"/>
              </a:rPr>
              <a:t>time</a:t>
            </a:r>
          </a:p>
          <a:p>
            <a:pPr eaLnBrk="1" hangingPunct="1">
              <a:lnSpc>
                <a:spcPct val="80000"/>
              </a:lnSpc>
            </a:pPr>
            <a:endParaRPr lang="en-US" altLang="en-US" sz="3200" dirty="0">
              <a:latin typeface="Cambria" charset="0"/>
              <a:ea typeface="Cambria" charset="0"/>
              <a:cs typeface="Cambria" charset="0"/>
            </a:endParaRPr>
          </a:p>
        </p:txBody>
      </p:sp>
      <p:sp>
        <p:nvSpPr>
          <p:cNvPr id="232451" name="Rectangle 4"/>
          <p:cNvSpPr>
            <a:spLocks noChangeArrowheads="1"/>
          </p:cNvSpPr>
          <p:nvPr/>
        </p:nvSpPr>
        <p:spPr bwMode="auto">
          <a:xfrm>
            <a:off x="457200" y="6019800"/>
            <a:ext cx="8097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SzPct val="90000"/>
              <a:buBlip>
                <a:blip r:embed="rId3"/>
              </a:buBlip>
              <a:defRPr sz="2400">
                <a:solidFill>
                  <a:schemeClr val="tx1"/>
                </a:solidFill>
                <a:latin typeface="Goudy Old Style" charset="0"/>
                <a:ea typeface="ＭＳ Ｐゴシック" charset="-128"/>
              </a:defRPr>
            </a:lvl1pPr>
            <a:lvl2pPr marL="742950" indent="-285750">
              <a:spcBef>
                <a:spcPts val="600"/>
              </a:spcBef>
              <a:buSzPct val="90000"/>
              <a:buBlip>
                <a:blip r:embed="rId4"/>
              </a:buBlip>
              <a:defRPr sz="2200">
                <a:solidFill>
                  <a:schemeClr val="tx1"/>
                </a:solidFill>
                <a:latin typeface="Goudy Old Style" charset="0"/>
                <a:ea typeface="ＭＳ Ｐゴシック" charset="-128"/>
              </a:defRPr>
            </a:lvl2pPr>
            <a:lvl3pPr marL="1143000" indent="-228600">
              <a:spcBef>
                <a:spcPts val="600"/>
              </a:spcBef>
              <a:buSzPct val="90000"/>
              <a:buBlip>
                <a:blip r:embed="rId5"/>
              </a:buBlip>
              <a:defRPr sz="2000">
                <a:solidFill>
                  <a:schemeClr val="tx1"/>
                </a:solidFill>
                <a:latin typeface="Goudy Old Style" charset="0"/>
                <a:ea typeface="ＭＳ Ｐゴシック" charset="-128"/>
              </a:defRPr>
            </a:lvl3pPr>
            <a:lvl4pPr marL="1600200" indent="-228600">
              <a:spcBef>
                <a:spcPts val="600"/>
              </a:spcBef>
              <a:buSzPct val="90000"/>
              <a:buBlip>
                <a:blip r:embed="rId5"/>
              </a:buBlip>
              <a:defRPr>
                <a:solidFill>
                  <a:schemeClr val="tx1"/>
                </a:solidFill>
                <a:latin typeface="Goudy Old Style" charset="0"/>
                <a:ea typeface="ＭＳ Ｐゴシック" charset="-128"/>
              </a:defRPr>
            </a:lvl4pPr>
            <a:lvl5pPr marL="2057400" indent="-228600">
              <a:spcBef>
                <a:spcPts val="600"/>
              </a:spcBef>
              <a:buSzPct val="90000"/>
              <a:buBlip>
                <a:blip r:embed="rId5"/>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9pPr>
          </a:lstStyle>
          <a:p>
            <a:pPr algn="ctr">
              <a:spcBef>
                <a:spcPct val="0"/>
              </a:spcBef>
              <a:buSzTx/>
              <a:buFontTx/>
              <a:buNone/>
            </a:pPr>
            <a:r>
              <a:rPr lang="en-US" altLang="en-US" sz="1800">
                <a:latin typeface="Cambria" charset="0"/>
              </a:rPr>
              <a:t>(Baxley &amp; Zendell, 2005; Koller, 2000; NICHCY, 1992; Volkmar &amp; Wiesner, 2004)</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90525"/>
            <a:ext cx="8229600" cy="742950"/>
          </a:xfrm>
        </p:spPr>
        <p:txBody>
          <a:bodyPr rtlCol="0">
            <a:noAutofit/>
          </a:bodyPr>
          <a:lstStyle/>
          <a:p>
            <a:pPr eaLnBrk="1" fontAlgn="auto" hangingPunct="1">
              <a:spcAft>
                <a:spcPts val="0"/>
              </a:spcAft>
              <a:defRPr/>
            </a:pPr>
            <a:r>
              <a:rPr lang="en-US" sz="3200" dirty="0" smtClean="0">
                <a:solidFill>
                  <a:srgbClr val="000000"/>
                </a:solidFill>
                <a:latin typeface="Cambria"/>
                <a:ea typeface="+mj-ea"/>
                <a:cs typeface="Cambria"/>
              </a:rPr>
              <a:t>Intervention with Situationally Problematic Masturbation</a:t>
            </a:r>
          </a:p>
        </p:txBody>
      </p:sp>
      <p:sp>
        <p:nvSpPr>
          <p:cNvPr id="234498" name="Rectangle 3"/>
          <p:cNvSpPr>
            <a:spLocks noGrp="1" noChangeArrowheads="1"/>
          </p:cNvSpPr>
          <p:nvPr>
            <p:ph idx="1"/>
          </p:nvPr>
        </p:nvSpPr>
        <p:spPr>
          <a:xfrm>
            <a:off x="685800" y="1066800"/>
            <a:ext cx="7772400" cy="5029200"/>
          </a:xfrm>
        </p:spPr>
        <p:txBody>
          <a:bodyPr/>
          <a:lstStyle/>
          <a:p>
            <a:pPr eaLnBrk="1" hangingPunct="1">
              <a:lnSpc>
                <a:spcPct val="80000"/>
              </a:lnSpc>
              <a:buFont typeface="Wingdings" charset="2"/>
              <a:buChar char="q"/>
            </a:pPr>
            <a:endParaRPr lang="en-US" altLang="en-US" dirty="0">
              <a:latin typeface="Cambria" charset="0"/>
              <a:ea typeface="Cambria" charset="0"/>
              <a:cs typeface="Cambria" charset="0"/>
            </a:endParaRPr>
          </a:p>
          <a:p>
            <a:pPr eaLnBrk="1" hangingPunct="1">
              <a:lnSpc>
                <a:spcPct val="80000"/>
              </a:lnSpc>
              <a:spcBef>
                <a:spcPts val="600"/>
              </a:spcBef>
              <a:buFont typeface="Wingdings" charset="2"/>
              <a:buChar char="q"/>
            </a:pPr>
            <a:r>
              <a:rPr lang="en-US" altLang="en-US" sz="2800" dirty="0">
                <a:latin typeface="Cambria" charset="0"/>
                <a:ea typeface="Cambria" charset="0"/>
                <a:cs typeface="Cambria" charset="0"/>
              </a:rPr>
              <a:t>Interrupt the </a:t>
            </a:r>
            <a:r>
              <a:rPr lang="en-US" altLang="en-US" sz="2800" dirty="0" smtClean="0">
                <a:latin typeface="Cambria" charset="0"/>
                <a:ea typeface="Cambria" charset="0"/>
                <a:cs typeface="Cambria" charset="0"/>
              </a:rPr>
              <a:t>behavior as soon as possible </a:t>
            </a:r>
            <a:r>
              <a:rPr lang="en-US" altLang="en-US" sz="2800" dirty="0">
                <a:latin typeface="Cambria" charset="0"/>
                <a:ea typeface="Cambria" charset="0"/>
                <a:cs typeface="Cambria" charset="0"/>
              </a:rPr>
              <a:t>but don</a:t>
            </a:r>
            <a:r>
              <a:rPr lang="ja-JP" altLang="en-US" sz="2800" dirty="0">
                <a:latin typeface="Cambria" charset="0"/>
                <a:ea typeface="Cambria" charset="0"/>
                <a:cs typeface="Cambria" charset="0"/>
              </a:rPr>
              <a:t>’</a:t>
            </a:r>
            <a:r>
              <a:rPr lang="en-US" altLang="ja-JP" sz="2800" dirty="0">
                <a:latin typeface="Cambria" charset="0"/>
                <a:ea typeface="Cambria" charset="0"/>
                <a:cs typeface="Cambria" charset="0"/>
              </a:rPr>
              <a:t>t punish or overreact</a:t>
            </a:r>
          </a:p>
          <a:p>
            <a:pPr eaLnBrk="1" hangingPunct="1">
              <a:lnSpc>
                <a:spcPct val="80000"/>
              </a:lnSpc>
              <a:spcBef>
                <a:spcPts val="600"/>
              </a:spcBef>
              <a:buFont typeface="Wingdings" charset="2"/>
              <a:buChar char="q"/>
            </a:pPr>
            <a:r>
              <a:rPr lang="en-US" altLang="en-US" sz="2800" dirty="0">
                <a:latin typeface="Cambria" charset="0"/>
                <a:ea typeface="Cambria" charset="0"/>
                <a:cs typeface="Cambria" charset="0"/>
              </a:rPr>
              <a:t>Remind the </a:t>
            </a:r>
            <a:r>
              <a:rPr lang="en-US" altLang="en-US" sz="2800" dirty="0" smtClean="0">
                <a:latin typeface="Cambria" charset="0"/>
                <a:ea typeface="Cambria" charset="0"/>
                <a:cs typeface="Cambria" charset="0"/>
              </a:rPr>
              <a:t>individual </a:t>
            </a:r>
            <a:r>
              <a:rPr lang="en-US" altLang="en-US" sz="2800" dirty="0">
                <a:latin typeface="Cambria" charset="0"/>
                <a:ea typeface="Cambria" charset="0"/>
                <a:cs typeface="Cambria" charset="0"/>
              </a:rPr>
              <a:t>of the rules for appropriate masturbation </a:t>
            </a:r>
            <a:r>
              <a:rPr lang="en-US" altLang="en-US" sz="2800" dirty="0" smtClean="0">
                <a:latin typeface="Cambria" charset="0"/>
                <a:ea typeface="Cambria" charset="0"/>
                <a:cs typeface="Cambria" charset="0"/>
              </a:rPr>
              <a:t>(referring </a:t>
            </a:r>
            <a:r>
              <a:rPr lang="en-US" altLang="en-US" sz="2800" dirty="0">
                <a:latin typeface="Cambria" charset="0"/>
                <a:ea typeface="Cambria" charset="0"/>
                <a:cs typeface="Cambria" charset="0"/>
              </a:rPr>
              <a:t>to </a:t>
            </a:r>
            <a:r>
              <a:rPr lang="en-US" altLang="en-US" sz="2800" dirty="0" smtClean="0">
                <a:latin typeface="Cambria" charset="0"/>
                <a:ea typeface="Cambria" charset="0"/>
                <a:cs typeface="Cambria" charset="0"/>
              </a:rPr>
              <a:t>any visual supports necessary)</a:t>
            </a:r>
            <a:endParaRPr lang="en-US" altLang="en-US" sz="2800" dirty="0">
              <a:latin typeface="Cambria" charset="0"/>
              <a:ea typeface="Cambria" charset="0"/>
              <a:cs typeface="Cambria" charset="0"/>
            </a:endParaRPr>
          </a:p>
          <a:p>
            <a:pPr eaLnBrk="1" hangingPunct="1">
              <a:lnSpc>
                <a:spcPct val="80000"/>
              </a:lnSpc>
              <a:spcBef>
                <a:spcPts val="600"/>
              </a:spcBef>
              <a:buFont typeface="Wingdings" charset="2"/>
              <a:buChar char="q"/>
            </a:pPr>
            <a:r>
              <a:rPr lang="en-US" altLang="en-US" sz="2800" dirty="0">
                <a:latin typeface="Cambria" charset="0"/>
                <a:ea typeface="Cambria" charset="0"/>
                <a:cs typeface="Cambria" charset="0"/>
              </a:rPr>
              <a:t>Redirect the student to:</a:t>
            </a:r>
          </a:p>
          <a:p>
            <a:pPr lvl="1" eaLnBrk="1" hangingPunct="1">
              <a:lnSpc>
                <a:spcPct val="80000"/>
              </a:lnSpc>
              <a:buFont typeface="Wingdings" charset="2"/>
              <a:buChar char="q"/>
            </a:pPr>
            <a:r>
              <a:rPr lang="en-US" altLang="en-US" sz="2400" dirty="0">
                <a:latin typeface="Cambria" charset="0"/>
                <a:ea typeface="Cambria" charset="0"/>
                <a:cs typeface="Cambria" charset="0"/>
              </a:rPr>
              <a:t>An activity that requires use of hands</a:t>
            </a:r>
          </a:p>
          <a:p>
            <a:pPr lvl="1" eaLnBrk="1" hangingPunct="1">
              <a:lnSpc>
                <a:spcPct val="80000"/>
              </a:lnSpc>
              <a:buFont typeface="Wingdings" charset="2"/>
              <a:buChar char="q"/>
            </a:pPr>
            <a:r>
              <a:rPr lang="en-US" altLang="en-US" sz="2400" dirty="0">
                <a:latin typeface="Cambria" charset="0"/>
                <a:ea typeface="Cambria" charset="0"/>
                <a:cs typeface="Cambria" charset="0"/>
              </a:rPr>
              <a:t>A physical activity</a:t>
            </a:r>
          </a:p>
          <a:p>
            <a:pPr lvl="1" eaLnBrk="1" hangingPunct="1">
              <a:lnSpc>
                <a:spcPct val="80000"/>
              </a:lnSpc>
              <a:buFont typeface="Wingdings" charset="2"/>
              <a:buChar char="q"/>
            </a:pPr>
            <a:r>
              <a:rPr lang="en-US" altLang="en-US" sz="2400" dirty="0">
                <a:latin typeface="Cambria" charset="0"/>
                <a:ea typeface="Cambria" charset="0"/>
                <a:cs typeface="Cambria" charset="0"/>
              </a:rPr>
              <a:t>An activity that requires intense focus</a:t>
            </a:r>
          </a:p>
          <a:p>
            <a:pPr lvl="1" eaLnBrk="1" hangingPunct="1">
              <a:lnSpc>
                <a:spcPct val="80000"/>
              </a:lnSpc>
              <a:buFont typeface="Wingdings" charset="2"/>
              <a:buChar char="q"/>
            </a:pPr>
            <a:r>
              <a:rPr lang="en-US" altLang="en-US" sz="2400" dirty="0">
                <a:latin typeface="Cambria" charset="0"/>
                <a:ea typeface="Cambria" charset="0"/>
                <a:cs typeface="Cambria" charset="0"/>
              </a:rPr>
              <a:t>To his/her bedroom, if available</a:t>
            </a:r>
          </a:p>
          <a:p>
            <a:pPr eaLnBrk="1" hangingPunct="1">
              <a:lnSpc>
                <a:spcPct val="80000"/>
              </a:lnSpc>
              <a:spcBef>
                <a:spcPts val="600"/>
              </a:spcBef>
              <a:buFont typeface="Wingdings" charset="2"/>
              <a:buChar char="q"/>
            </a:pPr>
            <a:r>
              <a:rPr lang="en-US" altLang="en-US" sz="2800" dirty="0">
                <a:latin typeface="Cambria" charset="0"/>
                <a:ea typeface="Cambria" charset="0"/>
                <a:cs typeface="Cambria" charset="0"/>
              </a:rPr>
              <a:t>Reinforce student when he/she is engaging in appropriate behavior</a:t>
            </a:r>
          </a:p>
        </p:txBody>
      </p:sp>
      <p:sp>
        <p:nvSpPr>
          <p:cNvPr id="234499" name="Rectangle 4"/>
          <p:cNvSpPr>
            <a:spLocks noChangeArrowheads="1"/>
          </p:cNvSpPr>
          <p:nvPr/>
        </p:nvSpPr>
        <p:spPr bwMode="auto">
          <a:xfrm>
            <a:off x="206375" y="6248400"/>
            <a:ext cx="8404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SzPct val="90000"/>
              <a:buBlip>
                <a:blip r:embed="rId3"/>
              </a:buBlip>
              <a:defRPr sz="2400">
                <a:solidFill>
                  <a:schemeClr val="tx1"/>
                </a:solidFill>
                <a:latin typeface="Goudy Old Style" charset="0"/>
                <a:ea typeface="ＭＳ Ｐゴシック" charset="-128"/>
              </a:defRPr>
            </a:lvl1pPr>
            <a:lvl2pPr marL="742950" indent="-285750">
              <a:spcBef>
                <a:spcPts val="600"/>
              </a:spcBef>
              <a:buSzPct val="90000"/>
              <a:buBlip>
                <a:blip r:embed="rId4"/>
              </a:buBlip>
              <a:defRPr sz="2200">
                <a:solidFill>
                  <a:schemeClr val="tx1"/>
                </a:solidFill>
                <a:latin typeface="Goudy Old Style" charset="0"/>
                <a:ea typeface="ＭＳ Ｐゴシック" charset="-128"/>
              </a:defRPr>
            </a:lvl2pPr>
            <a:lvl3pPr marL="1143000" indent="-228600">
              <a:spcBef>
                <a:spcPts val="600"/>
              </a:spcBef>
              <a:buSzPct val="90000"/>
              <a:buBlip>
                <a:blip r:embed="rId5"/>
              </a:buBlip>
              <a:defRPr sz="2000">
                <a:solidFill>
                  <a:schemeClr val="tx1"/>
                </a:solidFill>
                <a:latin typeface="Goudy Old Style" charset="0"/>
                <a:ea typeface="ＭＳ Ｐゴシック" charset="-128"/>
              </a:defRPr>
            </a:lvl3pPr>
            <a:lvl4pPr marL="1600200" indent="-228600">
              <a:spcBef>
                <a:spcPts val="600"/>
              </a:spcBef>
              <a:buSzPct val="90000"/>
              <a:buBlip>
                <a:blip r:embed="rId5"/>
              </a:buBlip>
              <a:defRPr>
                <a:solidFill>
                  <a:schemeClr val="tx1"/>
                </a:solidFill>
                <a:latin typeface="Goudy Old Style" charset="0"/>
                <a:ea typeface="ＭＳ Ｐゴシック" charset="-128"/>
              </a:defRPr>
            </a:lvl4pPr>
            <a:lvl5pPr marL="2057400" indent="-228600">
              <a:spcBef>
                <a:spcPts val="600"/>
              </a:spcBef>
              <a:buSzPct val="90000"/>
              <a:buBlip>
                <a:blip r:embed="rId5"/>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9pPr>
          </a:lstStyle>
          <a:p>
            <a:pPr algn="ctr" eaLnBrk="1" hangingPunct="1">
              <a:lnSpc>
                <a:spcPct val="90000"/>
              </a:lnSpc>
              <a:spcBef>
                <a:spcPct val="0"/>
              </a:spcBef>
              <a:buClr>
                <a:schemeClr val="folHlink"/>
              </a:buClr>
              <a:buFont typeface="Wingdings" charset="2"/>
              <a:buNone/>
            </a:pPr>
            <a:r>
              <a:rPr lang="en-US" altLang="en-US" sz="1800">
                <a:latin typeface="Cambria" charset="0"/>
              </a:rPr>
              <a:t>(Baxley &amp; Zendell, 2005; Koller, 2000; NICHCY, 1992; Volkmar &amp; Wiesner, 2004)</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381000" y="304800"/>
            <a:ext cx="8153400" cy="990600"/>
          </a:xfrm>
        </p:spPr>
        <p:txBody>
          <a:bodyPr/>
          <a:lstStyle/>
          <a:p>
            <a:pPr eaLnBrk="1" hangingPunct="1"/>
            <a:r>
              <a:rPr lang="en-US" altLang="en-US">
                <a:solidFill>
                  <a:srgbClr val="000000"/>
                </a:solidFill>
                <a:latin typeface="Cambria" charset="0"/>
                <a:ea typeface="ＭＳ Ｐゴシック" charset="-128"/>
              </a:rPr>
              <a:t>Prudish Promiscuity?</a:t>
            </a:r>
          </a:p>
        </p:txBody>
      </p:sp>
      <p:sp>
        <p:nvSpPr>
          <p:cNvPr id="522242" name="Rectangle 3"/>
          <p:cNvSpPr>
            <a:spLocks noGrp="1" noChangeArrowheads="1"/>
          </p:cNvSpPr>
          <p:nvPr>
            <p:ph idx="1"/>
          </p:nvPr>
        </p:nvSpPr>
        <p:spPr>
          <a:xfrm>
            <a:off x="762000" y="1295400"/>
            <a:ext cx="7467600" cy="4267200"/>
          </a:xfrm>
        </p:spPr>
        <p:txBody>
          <a:bodyPr rtlCol="0">
            <a:normAutofit fontScale="77500" lnSpcReduction="20000"/>
          </a:bodyPr>
          <a:lstStyle/>
          <a:p>
            <a:pPr marL="0" indent="0" eaLnBrk="1" fontAlgn="auto" hangingPunct="1">
              <a:spcAft>
                <a:spcPts val="0"/>
              </a:spcAft>
              <a:buFontTx/>
              <a:buNone/>
              <a:defRPr/>
            </a:pPr>
            <a:r>
              <a:rPr lang="en-US" sz="4000" dirty="0">
                <a:solidFill>
                  <a:srgbClr val="000000"/>
                </a:solidFill>
                <a:latin typeface="Cambria" charset="0"/>
                <a:ea typeface="+mn-ea"/>
                <a:cs typeface="Cambria" charset="0"/>
              </a:rPr>
              <a:t>Sex and sexuality, as serious topics for discussion, are ones that many of us would rather avoid than address.  </a:t>
            </a:r>
            <a:r>
              <a:rPr lang="en-US" sz="4000" dirty="0" smtClean="0">
                <a:solidFill>
                  <a:srgbClr val="000000"/>
                </a:solidFill>
                <a:latin typeface="Cambria" charset="0"/>
                <a:ea typeface="+mn-ea"/>
                <a:cs typeface="Cambria" charset="0"/>
              </a:rPr>
              <a:t>In fact, according to the CDC fewer than half of all high schools and only 20% of middle schools offer a comprehensive Sex Ed curriculum. </a:t>
            </a:r>
            <a:r>
              <a:rPr lang="en-US" sz="4000" b="1" dirty="0" smtClean="0">
                <a:solidFill>
                  <a:srgbClr val="000000"/>
                </a:solidFill>
                <a:latin typeface="Cambria" charset="0"/>
                <a:ea typeface="+mn-ea"/>
                <a:cs typeface="Cambria" charset="0"/>
              </a:rPr>
              <a:t>Further, only 23 states mandate Sex Ed at all and, of those, only 13 require it to be medically accurate. (Orenstein, 2016)</a:t>
            </a:r>
            <a:endParaRPr lang="en-US" sz="4000" b="1" dirty="0">
              <a:solidFill>
                <a:srgbClr val="000000"/>
              </a:solidFill>
              <a:latin typeface="Cambria" charset="0"/>
              <a:ea typeface="+mn-ea"/>
              <a:cs typeface="Cambria" charset="0"/>
            </a:endParaRPr>
          </a:p>
        </p:txBody>
      </p:sp>
      <p:sp>
        <p:nvSpPr>
          <p:cNvPr id="43011" name="TextBox 1"/>
          <p:cNvSpPr txBox="1">
            <a:spLocks noChangeArrowheads="1"/>
          </p:cNvSpPr>
          <p:nvPr/>
        </p:nvSpPr>
        <p:spPr bwMode="auto">
          <a:xfrm>
            <a:off x="609600" y="58674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SzPct val="90000"/>
              <a:buBlip>
                <a:blip r:embed="rId3"/>
              </a:buBlip>
              <a:defRPr sz="2400">
                <a:solidFill>
                  <a:schemeClr val="tx1"/>
                </a:solidFill>
                <a:latin typeface="Goudy Old Style" charset="0"/>
                <a:ea typeface="ＭＳ Ｐゴシック" charset="-128"/>
              </a:defRPr>
            </a:lvl1pPr>
            <a:lvl2pPr marL="742950" indent="-285750">
              <a:spcBef>
                <a:spcPts val="600"/>
              </a:spcBef>
              <a:buSzPct val="90000"/>
              <a:buBlip>
                <a:blip r:embed="rId4"/>
              </a:buBlip>
              <a:defRPr sz="2200">
                <a:solidFill>
                  <a:schemeClr val="tx1"/>
                </a:solidFill>
                <a:latin typeface="Goudy Old Style" charset="0"/>
                <a:ea typeface="ＭＳ Ｐゴシック" charset="-128"/>
              </a:defRPr>
            </a:lvl2pPr>
            <a:lvl3pPr marL="1143000" indent="-228600">
              <a:spcBef>
                <a:spcPts val="600"/>
              </a:spcBef>
              <a:buSzPct val="90000"/>
              <a:buBlip>
                <a:blip r:embed="rId5"/>
              </a:buBlip>
              <a:defRPr sz="2000">
                <a:solidFill>
                  <a:schemeClr val="tx1"/>
                </a:solidFill>
                <a:latin typeface="Goudy Old Style" charset="0"/>
                <a:ea typeface="ＭＳ Ｐゴシック" charset="-128"/>
              </a:defRPr>
            </a:lvl3pPr>
            <a:lvl4pPr marL="1600200" indent="-228600">
              <a:spcBef>
                <a:spcPts val="600"/>
              </a:spcBef>
              <a:buSzPct val="90000"/>
              <a:buBlip>
                <a:blip r:embed="rId5"/>
              </a:buBlip>
              <a:defRPr>
                <a:solidFill>
                  <a:schemeClr val="tx1"/>
                </a:solidFill>
                <a:latin typeface="Goudy Old Style" charset="0"/>
                <a:ea typeface="ＭＳ Ｐゴシック" charset="-128"/>
              </a:defRPr>
            </a:lvl4pPr>
            <a:lvl5pPr marL="2057400" indent="-228600">
              <a:spcBef>
                <a:spcPts val="600"/>
              </a:spcBef>
              <a:buSzPct val="90000"/>
              <a:buBlip>
                <a:blip r:embed="rId5"/>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5"/>
              </a:buBlip>
              <a:defRPr>
                <a:solidFill>
                  <a:schemeClr val="tx1"/>
                </a:solidFill>
                <a:latin typeface="Goudy Old Style" charset="0"/>
                <a:ea typeface="ＭＳ Ｐゴシック" charset="-128"/>
              </a:defRPr>
            </a:lvl9pPr>
          </a:lstStyle>
          <a:p>
            <a:pPr eaLnBrk="1" hangingPunct="1">
              <a:spcBef>
                <a:spcPct val="0"/>
              </a:spcBef>
              <a:buSzTx/>
              <a:buFontTx/>
              <a:buNone/>
            </a:pPr>
            <a:r>
              <a:rPr lang="en-US" altLang="en-US" sz="1800">
                <a:latin typeface="Cambria" charset="0"/>
              </a:rPr>
              <a:t>Orenstein, P. (March 20, 2016). </a:t>
            </a:r>
            <a:r>
              <a:rPr lang="en-US" altLang="en-US" sz="1800" i="1">
                <a:latin typeface="Cambria" charset="0"/>
              </a:rPr>
              <a:t>When did  porn become sex ed?</a:t>
            </a:r>
            <a:r>
              <a:rPr lang="en-US" altLang="en-US" sz="1800">
                <a:latin typeface="Cambria" charset="0"/>
              </a:rPr>
              <a:t> </a:t>
            </a:r>
            <a:r>
              <a:rPr lang="en-US" altLang="en-US" sz="1800" b="1">
                <a:latin typeface="Cambria" charset="0"/>
              </a:rPr>
              <a:t>New York Times Sunday Review</a:t>
            </a:r>
            <a:r>
              <a:rPr lang="en-US" altLang="en-US" sz="1800">
                <a:latin typeface="Cambria" charset="0"/>
              </a:rPr>
              <a:t>. pp1, 6.</a:t>
            </a:r>
          </a:p>
        </p:txBody>
      </p:sp>
    </p:spTree>
    <p:extLst>
      <p:ext uri="{BB962C8B-B14F-4D97-AF65-F5344CB8AC3E}">
        <p14:creationId xmlns:p14="http://schemas.microsoft.com/office/powerpoint/2010/main" val="17204753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a:xfrm>
            <a:off x="533400" y="2590800"/>
            <a:ext cx="8153400" cy="990600"/>
          </a:xfrm>
        </p:spPr>
        <p:txBody>
          <a:bodyPr rtlCol="0">
            <a:normAutofit fontScale="90000"/>
          </a:bodyPr>
          <a:lstStyle/>
          <a:p>
            <a:pPr eaLnBrk="1" fontAlgn="auto" hangingPunct="1">
              <a:spcAft>
                <a:spcPts val="0"/>
              </a:spcAft>
              <a:defRPr/>
            </a:pPr>
            <a:r>
              <a:rPr lang="en-US" sz="4000" dirty="0" smtClean="0">
                <a:solidFill>
                  <a:srgbClr val="000000"/>
                </a:solidFill>
                <a:latin typeface="Cambria"/>
                <a:ea typeface="+mj-ea"/>
                <a:cs typeface="Cambria"/>
              </a:rPr>
              <a:t>VALUES </a:t>
            </a:r>
            <a:br>
              <a:rPr lang="en-US" sz="4000" dirty="0" smtClean="0">
                <a:solidFill>
                  <a:srgbClr val="000000"/>
                </a:solidFill>
                <a:latin typeface="Cambria"/>
                <a:ea typeface="+mj-ea"/>
                <a:cs typeface="Cambria"/>
              </a:rPr>
            </a:br>
            <a:r>
              <a:rPr lang="en-US" sz="4000" dirty="0" smtClean="0">
                <a:solidFill>
                  <a:srgbClr val="000000"/>
                </a:solidFill>
                <a:latin typeface="Cambria"/>
                <a:ea typeface="+mj-ea"/>
                <a:cs typeface="Cambria"/>
              </a:rPr>
              <a:t>(I am not going to talk about values)</a:t>
            </a:r>
          </a:p>
        </p:txBody>
      </p:sp>
    </p:spTree>
    <p:extLst>
      <p:ext uri="{BB962C8B-B14F-4D97-AF65-F5344CB8AC3E}">
        <p14:creationId xmlns:p14="http://schemas.microsoft.com/office/powerpoint/2010/main" val="6652923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457200" y="2590800"/>
            <a:ext cx="8153400" cy="990600"/>
          </a:xfrm>
        </p:spPr>
        <p:txBody>
          <a:bodyPr rtlCol="0">
            <a:normAutofit fontScale="90000"/>
          </a:bodyPr>
          <a:lstStyle/>
          <a:p>
            <a:pPr eaLnBrk="1" fontAlgn="auto" hangingPunct="1">
              <a:spcAft>
                <a:spcPts val="0"/>
              </a:spcAft>
              <a:defRPr/>
            </a:pPr>
            <a:r>
              <a:rPr lang="en-US" sz="3600" dirty="0">
                <a:solidFill>
                  <a:srgbClr val="000000"/>
                </a:solidFill>
                <a:latin typeface="Cambria"/>
                <a:ea typeface="+mj-ea"/>
                <a:cs typeface="Cambria"/>
              </a:rPr>
              <a:t/>
            </a:r>
            <a:br>
              <a:rPr lang="en-US" sz="3600" dirty="0">
                <a:solidFill>
                  <a:srgbClr val="000000"/>
                </a:solidFill>
                <a:latin typeface="Cambria"/>
                <a:ea typeface="+mj-ea"/>
                <a:cs typeface="Cambria"/>
              </a:rPr>
            </a:br>
            <a:r>
              <a:rPr lang="en-US" sz="4000" dirty="0" smtClean="0">
                <a:solidFill>
                  <a:srgbClr val="000000"/>
                </a:solidFill>
                <a:latin typeface="Cambria"/>
                <a:ea typeface="+mj-ea"/>
                <a:cs typeface="Cambria"/>
              </a:rPr>
              <a:t>SOCIAL COMPETENCE  </a:t>
            </a:r>
          </a:p>
        </p:txBody>
      </p:sp>
    </p:spTree>
    <p:extLst>
      <p:ext uri="{BB962C8B-B14F-4D97-AF65-F5344CB8AC3E}">
        <p14:creationId xmlns:p14="http://schemas.microsoft.com/office/powerpoint/2010/main" val="14505044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525"/>
          </a:xfrm>
        </p:spPr>
        <p:txBody>
          <a:bodyPr/>
          <a:lstStyle/>
          <a:p>
            <a:pPr>
              <a:defRPr/>
            </a:pPr>
            <a:r>
              <a:rPr lang="en-US" dirty="0" smtClean="0"/>
              <a:t>\\</a:t>
            </a:r>
            <a:endParaRPr lang="en-US" dirty="0"/>
          </a:p>
        </p:txBody>
      </p:sp>
      <p:sp>
        <p:nvSpPr>
          <p:cNvPr id="3" name="Subtitle 2"/>
          <p:cNvSpPr>
            <a:spLocks noGrp="1"/>
          </p:cNvSpPr>
          <p:nvPr>
            <p:ph type="subTitle" idx="1"/>
          </p:nvPr>
        </p:nvSpPr>
        <p:spPr>
          <a:xfrm>
            <a:off x="2209800" y="5056188"/>
            <a:ext cx="6477000" cy="1174750"/>
          </a:xfrm>
        </p:spPr>
        <p:txBody>
          <a:bodyPr/>
          <a:lstStyle/>
          <a:p>
            <a:pPr>
              <a:defRPr/>
            </a:pPr>
            <a:endParaRPr lang="en-US"/>
          </a:p>
        </p:txBody>
      </p:sp>
      <p:pic>
        <p:nvPicPr>
          <p:cNvPr id="167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50863"/>
            <a:ext cx="58864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0"/>
            <a:ext cx="7394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1805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200" y="0"/>
            <a:ext cx="7197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837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381000" y="304800"/>
            <a:ext cx="8229600" cy="1143000"/>
          </a:xfrm>
        </p:spPr>
        <p:txBody>
          <a:bodyPr rtlCol="0">
            <a:normAutofit fontScale="90000"/>
          </a:bodyPr>
          <a:lstStyle/>
          <a:p>
            <a:pPr eaLnBrk="1" fontAlgn="auto" hangingPunct="1">
              <a:spcAft>
                <a:spcPts val="0"/>
              </a:spcAft>
              <a:defRPr/>
            </a:pPr>
            <a:r>
              <a:rPr lang="en-US" sz="4000" dirty="0" smtClean="0">
                <a:solidFill>
                  <a:srgbClr val="000000"/>
                </a:solidFill>
                <a:latin typeface="Cambria"/>
                <a:ea typeface="+mj-ea"/>
                <a:cs typeface="Cambria"/>
              </a:rPr>
              <a:t>Challenges to Sexuality Education for Learners with ASD. </a:t>
            </a:r>
          </a:p>
        </p:txBody>
      </p:sp>
      <p:sp>
        <p:nvSpPr>
          <p:cNvPr id="262146" name="Rectangle 3"/>
          <p:cNvSpPr>
            <a:spLocks noGrp="1" noChangeArrowheads="1"/>
          </p:cNvSpPr>
          <p:nvPr>
            <p:ph idx="1"/>
          </p:nvPr>
        </p:nvSpPr>
        <p:spPr>
          <a:xfrm>
            <a:off x="914400" y="1735138"/>
            <a:ext cx="7313613" cy="4665662"/>
          </a:xfrm>
        </p:spPr>
        <p:txBody>
          <a:bodyPr/>
          <a:lstStyle/>
          <a:p>
            <a:pPr eaLnBrk="1" hangingPunct="1">
              <a:lnSpc>
                <a:spcPct val="90000"/>
              </a:lnSpc>
              <a:spcBef>
                <a:spcPts val="800"/>
              </a:spcBef>
              <a:buFont typeface="Wingdings" charset="2"/>
              <a:buChar char="q"/>
            </a:pPr>
            <a:r>
              <a:rPr lang="en-US" altLang="en-US" sz="3000">
                <a:latin typeface="Cambria" charset="0"/>
                <a:ea typeface="ＭＳ Ｐゴシック" charset="-128"/>
              </a:rPr>
              <a:t>The social dimension of sexual behavior</a:t>
            </a:r>
          </a:p>
          <a:p>
            <a:pPr eaLnBrk="1" hangingPunct="1">
              <a:lnSpc>
                <a:spcPct val="90000"/>
              </a:lnSpc>
              <a:spcBef>
                <a:spcPts val="800"/>
              </a:spcBef>
              <a:buFont typeface="Wingdings" charset="2"/>
              <a:buChar char="q"/>
            </a:pPr>
            <a:r>
              <a:rPr lang="en-US" altLang="en-US" sz="3000">
                <a:latin typeface="Cambria" charset="0"/>
                <a:ea typeface="ＭＳ Ｐゴシック" charset="-128"/>
              </a:rPr>
              <a:t>Differentiation between public and private behavior and reality v. fantasy</a:t>
            </a:r>
          </a:p>
          <a:p>
            <a:pPr eaLnBrk="1" hangingPunct="1">
              <a:lnSpc>
                <a:spcPct val="90000"/>
              </a:lnSpc>
              <a:spcBef>
                <a:spcPts val="800"/>
              </a:spcBef>
              <a:buFont typeface="Wingdings" charset="2"/>
              <a:buChar char="q"/>
            </a:pPr>
            <a:r>
              <a:rPr lang="en-US" altLang="en-US" sz="3000">
                <a:latin typeface="Cambria" charset="0"/>
                <a:ea typeface="ＭＳ Ｐゴシック" charset="-128"/>
              </a:rPr>
              <a:t>Ensuring the maintenance of learned skills, particularly those associated with sexual safety</a:t>
            </a:r>
          </a:p>
          <a:p>
            <a:pPr eaLnBrk="1" hangingPunct="1">
              <a:lnSpc>
                <a:spcPct val="90000"/>
              </a:lnSpc>
              <a:spcBef>
                <a:spcPts val="800"/>
              </a:spcBef>
              <a:buFont typeface="Wingdings" charset="2"/>
              <a:buChar char="q"/>
            </a:pPr>
            <a:r>
              <a:rPr lang="en-US" altLang="en-US" sz="3000">
                <a:latin typeface="Cambria" charset="0"/>
                <a:ea typeface="ＭＳ Ｐゴシック" charset="-128"/>
              </a:rPr>
              <a:t>Balancing individual safety with personal respect and individual rights</a:t>
            </a:r>
          </a:p>
          <a:p>
            <a:pPr eaLnBrk="1" hangingPunct="1">
              <a:lnSpc>
                <a:spcPct val="90000"/>
              </a:lnSpc>
              <a:spcBef>
                <a:spcPts val="800"/>
              </a:spcBef>
              <a:buFont typeface="Wingdings" charset="2"/>
              <a:buChar char="q"/>
            </a:pPr>
            <a:r>
              <a:rPr lang="en-US" altLang="en-US" sz="3000">
                <a:latin typeface="Cambria" charset="0"/>
                <a:ea typeface="ＭＳ Ｐゴシック" charset="-128"/>
              </a:rPr>
              <a:t>Issues related to law enforcement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8546"/>
            <a:ext cx="7313613" cy="868362"/>
          </a:xfrm>
        </p:spPr>
        <p:txBody>
          <a:bodyPr/>
          <a:lstStyle/>
          <a:p>
            <a:r>
              <a:rPr lang="en-US" dirty="0" smtClean="0">
                <a:latin typeface="Cambria" charset="0"/>
                <a:ea typeface="Cambria" charset="0"/>
                <a:cs typeface="Cambria" charset="0"/>
              </a:rPr>
              <a:t>Some Resources</a:t>
            </a:r>
            <a:endParaRPr lang="en-US" dirty="0">
              <a:latin typeface="Cambria" charset="0"/>
              <a:ea typeface="Cambria" charset="0"/>
              <a:cs typeface="Cambria" charset="0"/>
            </a:endParaRPr>
          </a:p>
        </p:txBody>
      </p:sp>
      <p:pic>
        <p:nvPicPr>
          <p:cNvPr id="4" name="Picture 3"/>
          <p:cNvPicPr>
            <a:picLocks noChangeAspect="1"/>
          </p:cNvPicPr>
          <p:nvPr/>
        </p:nvPicPr>
        <p:blipFill>
          <a:blip r:embed="rId2"/>
          <a:stretch>
            <a:fillRect/>
          </a:stretch>
        </p:blipFill>
        <p:spPr>
          <a:xfrm>
            <a:off x="469900" y="1706468"/>
            <a:ext cx="2959100" cy="3990786"/>
          </a:xfrm>
          <a:prstGeom prst="rect">
            <a:avLst/>
          </a:prstGeom>
        </p:spPr>
      </p:pic>
      <p:pic>
        <p:nvPicPr>
          <p:cNvPr id="6" name="Picture 5"/>
          <p:cNvPicPr>
            <a:picLocks noChangeAspect="1"/>
          </p:cNvPicPr>
          <p:nvPr/>
        </p:nvPicPr>
        <p:blipFill>
          <a:blip r:embed="rId3"/>
          <a:stretch>
            <a:fillRect/>
          </a:stretch>
        </p:blipFill>
        <p:spPr>
          <a:xfrm>
            <a:off x="3781448" y="1529830"/>
            <a:ext cx="2390752" cy="2127770"/>
          </a:xfrm>
          <a:prstGeom prst="rect">
            <a:avLst/>
          </a:prstGeom>
        </p:spPr>
      </p:pic>
      <p:pic>
        <p:nvPicPr>
          <p:cNvPr id="7" name="Picture 6"/>
          <p:cNvPicPr>
            <a:picLocks noChangeAspect="1"/>
          </p:cNvPicPr>
          <p:nvPr/>
        </p:nvPicPr>
        <p:blipFill rotWithShape="1">
          <a:blip r:embed="rId4"/>
          <a:srcRect t="7615" b="6876"/>
          <a:stretch/>
        </p:blipFill>
        <p:spPr>
          <a:xfrm>
            <a:off x="3759200" y="3815082"/>
            <a:ext cx="2489200" cy="2128518"/>
          </a:xfrm>
          <a:prstGeom prst="rect">
            <a:avLst/>
          </a:prstGeom>
        </p:spPr>
      </p:pic>
      <p:pic>
        <p:nvPicPr>
          <p:cNvPr id="8" name="Picture 7"/>
          <p:cNvPicPr>
            <a:picLocks noChangeAspect="1"/>
          </p:cNvPicPr>
          <p:nvPr/>
        </p:nvPicPr>
        <p:blipFill>
          <a:blip r:embed="rId5"/>
          <a:stretch>
            <a:fillRect/>
          </a:stretch>
        </p:blipFill>
        <p:spPr>
          <a:xfrm>
            <a:off x="6297862" y="1529830"/>
            <a:ext cx="2398957" cy="2127770"/>
          </a:xfrm>
          <a:prstGeom prst="rect">
            <a:avLst/>
          </a:prstGeom>
        </p:spPr>
      </p:pic>
      <p:pic>
        <p:nvPicPr>
          <p:cNvPr id="9" name="Picture 8"/>
          <p:cNvPicPr>
            <a:picLocks noChangeAspect="1"/>
          </p:cNvPicPr>
          <p:nvPr/>
        </p:nvPicPr>
        <p:blipFill>
          <a:blip r:embed="rId6"/>
          <a:stretch>
            <a:fillRect/>
          </a:stretch>
        </p:blipFill>
        <p:spPr>
          <a:xfrm>
            <a:off x="6361185" y="3815083"/>
            <a:ext cx="2412998" cy="2147568"/>
          </a:xfrm>
          <a:prstGeom prst="rect">
            <a:avLst/>
          </a:prstGeom>
        </p:spPr>
      </p:pic>
    </p:spTree>
    <p:extLst>
      <p:ext uri="{BB962C8B-B14F-4D97-AF65-F5344CB8AC3E}">
        <p14:creationId xmlns:p14="http://schemas.microsoft.com/office/powerpoint/2010/main" val="21285199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charset="0"/>
                <a:ea typeface="Cambria" charset="0"/>
                <a:cs typeface="Cambria" charset="0"/>
              </a:rPr>
              <a:t>Some Resources</a:t>
            </a:r>
            <a:endParaRPr lang="en-US" dirty="0">
              <a:latin typeface="Cambria" charset="0"/>
              <a:ea typeface="Cambria" charset="0"/>
              <a:cs typeface="Cambria" charset="0"/>
            </a:endParaRPr>
          </a:p>
        </p:txBody>
      </p:sp>
      <p:pic>
        <p:nvPicPr>
          <p:cNvPr id="5" name="Picture 4"/>
          <p:cNvPicPr>
            <a:picLocks noChangeAspect="1"/>
          </p:cNvPicPr>
          <p:nvPr/>
        </p:nvPicPr>
        <p:blipFill rotWithShape="1">
          <a:blip r:embed="rId2"/>
          <a:srcRect l="11250" r="11875"/>
          <a:stretch/>
        </p:blipFill>
        <p:spPr>
          <a:xfrm>
            <a:off x="6059142" y="1917700"/>
            <a:ext cx="2821348" cy="3670047"/>
          </a:xfrm>
          <a:prstGeom prst="rect">
            <a:avLst/>
          </a:prstGeom>
        </p:spPr>
      </p:pic>
      <p:pic>
        <p:nvPicPr>
          <p:cNvPr id="3" name="Picture 2"/>
          <p:cNvPicPr>
            <a:picLocks noChangeAspect="1"/>
          </p:cNvPicPr>
          <p:nvPr/>
        </p:nvPicPr>
        <p:blipFill>
          <a:blip r:embed="rId3"/>
          <a:stretch>
            <a:fillRect/>
          </a:stretch>
        </p:blipFill>
        <p:spPr>
          <a:xfrm>
            <a:off x="224873" y="1917700"/>
            <a:ext cx="2879035" cy="3724752"/>
          </a:xfrm>
          <a:prstGeom prst="rect">
            <a:avLst/>
          </a:prstGeom>
        </p:spPr>
      </p:pic>
      <p:pic>
        <p:nvPicPr>
          <p:cNvPr id="7" name="Picture 6"/>
          <p:cNvPicPr>
            <a:picLocks noChangeAspect="1"/>
          </p:cNvPicPr>
          <p:nvPr/>
        </p:nvPicPr>
        <p:blipFill>
          <a:blip r:embed="rId4"/>
          <a:stretch>
            <a:fillRect/>
          </a:stretch>
        </p:blipFill>
        <p:spPr>
          <a:xfrm>
            <a:off x="3429000" y="1946275"/>
            <a:ext cx="2340946" cy="3641472"/>
          </a:xfrm>
          <a:prstGeom prst="rect">
            <a:avLst/>
          </a:prstGeom>
        </p:spPr>
      </p:pic>
    </p:spTree>
    <p:extLst>
      <p:ext uri="{BB962C8B-B14F-4D97-AF65-F5344CB8AC3E}">
        <p14:creationId xmlns:p14="http://schemas.microsoft.com/office/powerpoint/2010/main" val="903467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charset="0"/>
                <a:ea typeface="Cambria" charset="0"/>
                <a:cs typeface="Cambria" charset="0"/>
              </a:rPr>
              <a:t>Some Resources</a:t>
            </a:r>
            <a:endParaRPr lang="en-US" dirty="0">
              <a:latin typeface="Cambria" charset="0"/>
              <a:ea typeface="Cambria" charset="0"/>
              <a:cs typeface="Cambria" charset="0"/>
            </a:endParaRPr>
          </a:p>
        </p:txBody>
      </p:sp>
      <p:pic>
        <p:nvPicPr>
          <p:cNvPr id="4" name="Picture 3"/>
          <p:cNvPicPr>
            <a:picLocks noChangeAspect="1"/>
          </p:cNvPicPr>
          <p:nvPr/>
        </p:nvPicPr>
        <p:blipFill rotWithShape="1">
          <a:blip r:embed="rId2"/>
          <a:srcRect l="18012" r="16770"/>
          <a:stretch/>
        </p:blipFill>
        <p:spPr>
          <a:xfrm>
            <a:off x="190500" y="1629115"/>
            <a:ext cx="2667000" cy="4064000"/>
          </a:xfrm>
          <a:prstGeom prst="rect">
            <a:avLst/>
          </a:prstGeom>
        </p:spPr>
      </p:pic>
      <p:pic>
        <p:nvPicPr>
          <p:cNvPr id="6" name="Picture 5"/>
          <p:cNvPicPr>
            <a:picLocks noChangeAspect="1"/>
          </p:cNvPicPr>
          <p:nvPr/>
        </p:nvPicPr>
        <p:blipFill>
          <a:blip r:embed="rId3"/>
          <a:stretch>
            <a:fillRect/>
          </a:stretch>
        </p:blipFill>
        <p:spPr>
          <a:xfrm>
            <a:off x="3030402" y="1720723"/>
            <a:ext cx="2745325" cy="3880785"/>
          </a:xfrm>
          <a:prstGeom prst="rect">
            <a:avLst/>
          </a:prstGeom>
        </p:spPr>
      </p:pic>
      <p:pic>
        <p:nvPicPr>
          <p:cNvPr id="8" name="Picture 7"/>
          <p:cNvPicPr>
            <a:picLocks noChangeAspect="1"/>
          </p:cNvPicPr>
          <p:nvPr/>
        </p:nvPicPr>
        <p:blipFill>
          <a:blip r:embed="rId4"/>
          <a:stretch>
            <a:fillRect/>
          </a:stretch>
        </p:blipFill>
        <p:spPr>
          <a:xfrm>
            <a:off x="5948629" y="1735011"/>
            <a:ext cx="3073095" cy="3784600"/>
          </a:xfrm>
          <a:prstGeom prst="rect">
            <a:avLst/>
          </a:prstGeom>
        </p:spPr>
      </p:pic>
    </p:spTree>
    <p:extLst>
      <p:ext uri="{BB962C8B-B14F-4D97-AF65-F5344CB8AC3E}">
        <p14:creationId xmlns:p14="http://schemas.microsoft.com/office/powerpoint/2010/main" val="3016423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276600"/>
            <a:ext cx="7313613" cy="868362"/>
          </a:xfrm>
        </p:spPr>
        <p:txBody>
          <a:bodyPr/>
          <a:lstStyle/>
          <a:p>
            <a:r>
              <a:rPr lang="en-US" dirty="0" smtClean="0">
                <a:latin typeface="Cambria" charset="0"/>
                <a:ea typeface="Cambria" charset="0"/>
                <a:cs typeface="Cambria" charset="0"/>
              </a:rPr>
              <a:t>AND LASTLY</a:t>
            </a:r>
            <a:endParaRPr lang="en-US" dirty="0">
              <a:latin typeface="Cambria" charset="0"/>
              <a:ea typeface="Cambria" charset="0"/>
              <a:cs typeface="Cambria" charset="0"/>
            </a:endParaRPr>
          </a:p>
        </p:txBody>
      </p:sp>
    </p:spTree>
    <p:extLst>
      <p:ext uri="{BB962C8B-B14F-4D97-AF65-F5344CB8AC3E}">
        <p14:creationId xmlns:p14="http://schemas.microsoft.com/office/powerpoint/2010/main" val="15599080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Content Placeholder 2"/>
          <p:cNvSpPr>
            <a:spLocks noGrp="1"/>
          </p:cNvSpPr>
          <p:nvPr>
            <p:ph idx="1"/>
          </p:nvPr>
        </p:nvSpPr>
        <p:spPr>
          <a:xfrm>
            <a:off x="549275" y="571500"/>
            <a:ext cx="8042275" cy="1028700"/>
          </a:xfrm>
        </p:spPr>
        <p:txBody>
          <a:bodyPr/>
          <a:lstStyle/>
          <a:p>
            <a:pPr algn="ctr" eaLnBrk="1" hangingPunct="1">
              <a:buFont typeface="Wingdings 2" charset="2"/>
              <a:buNone/>
            </a:pPr>
            <a:r>
              <a:rPr lang="en-US" altLang="en-US" sz="5100">
                <a:solidFill>
                  <a:srgbClr val="000000"/>
                </a:solidFill>
                <a:latin typeface="Cambria" charset="0"/>
                <a:ea typeface="ＭＳ Ｐゴシック" charset="-128"/>
              </a:rPr>
              <a:t>Don’t dream it. Be it! </a:t>
            </a:r>
          </a:p>
        </p:txBody>
      </p:sp>
      <p:pic>
        <p:nvPicPr>
          <p:cNvPr id="2877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673225"/>
            <a:ext cx="65278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390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304800" y="800100"/>
            <a:ext cx="3886200" cy="5143500"/>
          </a:xfrm>
        </p:spPr>
        <p:txBody>
          <a:bodyPr/>
          <a:lstStyle/>
          <a:p>
            <a:pPr eaLnBrk="1" hangingPunct="1"/>
            <a:r>
              <a:rPr lang="en-US" altLang="en-US" sz="3000">
                <a:solidFill>
                  <a:srgbClr val="000000"/>
                </a:solidFill>
                <a:latin typeface="Cambria" charset="0"/>
                <a:ea typeface="ＭＳ Ｐゴシック" charset="-128"/>
              </a:rPr>
              <a:t>Now add to that the personal and societal constraints that move sexual behavior out of the realm of simple behavior and we have a cohort of skills in which there is high interest but limited knowledge.</a:t>
            </a:r>
          </a:p>
        </p:txBody>
      </p:sp>
      <p:pic>
        <p:nvPicPr>
          <p:cNvPr id="450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1000"/>
            <a:ext cx="3935413"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175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338" y="685800"/>
            <a:ext cx="82216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3806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066800"/>
            <a:ext cx="5476875"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680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304800" y="304800"/>
            <a:ext cx="8610600" cy="868363"/>
          </a:xfrm>
        </p:spPr>
        <p:txBody>
          <a:bodyPr/>
          <a:lstStyle/>
          <a:p>
            <a:r>
              <a:rPr lang="en-US" altLang="en-US" sz="3600">
                <a:latin typeface="Cambria" charset="0"/>
                <a:ea typeface="ＭＳ Ｐゴシック" charset="-128"/>
              </a:rPr>
              <a:t>But let’s not forget there is, historically, more than a touch of misogyny in all this</a:t>
            </a:r>
            <a:r>
              <a:rPr lang="is-IS" altLang="en-US" sz="3600">
                <a:latin typeface="Cambria" charset="0"/>
                <a:ea typeface="ＭＳ Ｐゴシック" charset="-128"/>
              </a:rPr>
              <a:t>…</a:t>
            </a:r>
            <a:endParaRPr lang="en-US" altLang="en-US" sz="3600">
              <a:latin typeface="Cambria" charset="0"/>
              <a:ea typeface="ＭＳ Ｐゴシック" charset="-128"/>
            </a:endParaRPr>
          </a:p>
        </p:txBody>
      </p:sp>
      <p:pic>
        <p:nvPicPr>
          <p:cNvPr id="46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24000"/>
            <a:ext cx="41148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33258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749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381000" y="0"/>
            <a:ext cx="8382000" cy="868363"/>
          </a:xfrm>
        </p:spPr>
        <p:txBody>
          <a:bodyPr/>
          <a:lstStyle/>
          <a:p>
            <a:r>
              <a:rPr lang="en-US" altLang="en-US" sz="3600">
                <a:latin typeface="Cambria" charset="0"/>
                <a:ea typeface="ＭＳ Ｐゴシック" charset="-128"/>
              </a:rPr>
              <a:t>And when it came to individuals with DD</a:t>
            </a:r>
          </a:p>
        </p:txBody>
      </p:sp>
      <p:sp>
        <p:nvSpPr>
          <p:cNvPr id="47106" name="Content Placeholder 2"/>
          <p:cNvSpPr>
            <a:spLocks noGrp="1"/>
          </p:cNvSpPr>
          <p:nvPr>
            <p:ph idx="1"/>
          </p:nvPr>
        </p:nvSpPr>
        <p:spPr>
          <a:xfrm>
            <a:off x="457200" y="914400"/>
            <a:ext cx="8229600" cy="5029200"/>
          </a:xfrm>
        </p:spPr>
        <p:txBody>
          <a:bodyPr/>
          <a:lstStyle/>
          <a:p>
            <a:pPr marL="0" indent="0">
              <a:buFontTx/>
              <a:buNone/>
            </a:pPr>
            <a:r>
              <a:rPr lang="en-US" altLang="en-US" sz="2600">
                <a:latin typeface="Cambria" charset="0"/>
                <a:ea typeface="ＭＳ Ｐゴシック" charset="-128"/>
              </a:rPr>
              <a:t>Richards, et al (2006) noted that, historically, individuals with DD been viewed </a:t>
            </a:r>
            <a:r>
              <a:rPr lang="en-US" altLang="en-US" sz="2600" b="1" i="1">
                <a:latin typeface="Cambria" charset="0"/>
                <a:ea typeface="ＭＳ Ｐゴシック" charset="-128"/>
              </a:rPr>
              <a:t>as sexually deviant, prone to criminality, asexual, and problematic to society</a:t>
            </a:r>
            <a:r>
              <a:rPr lang="en-US" altLang="en-US" sz="2600" i="1">
                <a:latin typeface="Cambria" charset="0"/>
                <a:ea typeface="ＭＳ Ｐゴシック" charset="-128"/>
              </a:rPr>
              <a:t>.  </a:t>
            </a:r>
            <a:r>
              <a:rPr lang="en-US" altLang="en-US" sz="2600">
                <a:latin typeface="Cambria" charset="0"/>
                <a:ea typeface="ＭＳ Ｐゴシック" charset="-128"/>
              </a:rPr>
              <a:t>Despite significant progress over the last 5 decades in many areas, the sexuality of individuals with DD is still grossly misunderstood by society. </a:t>
            </a:r>
            <a:r>
              <a:rPr lang="en-US" altLang="en-US" sz="2600" b="1" i="1">
                <a:latin typeface="Cambria" charset="0"/>
                <a:ea typeface="ＭＳ Ｐゴシック" charset="-128"/>
              </a:rPr>
              <a:t>And although today the sexuality of individuals with DD is not entirely ignored, nor is sexual behavior universally punished, the perception that people with developmental disabilities as perpetual children, irrespective of their age, still lingers with significant, negative consequences. </a:t>
            </a:r>
          </a:p>
        </p:txBody>
      </p:sp>
      <p:sp>
        <p:nvSpPr>
          <p:cNvPr id="47107" name="TextBox 3"/>
          <p:cNvSpPr txBox="1">
            <a:spLocks noChangeArrowheads="1"/>
          </p:cNvSpPr>
          <p:nvPr/>
        </p:nvSpPr>
        <p:spPr bwMode="auto">
          <a:xfrm>
            <a:off x="457200" y="57912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SzPct val="90000"/>
              <a:buBlip>
                <a:blip r:embed="rId2"/>
              </a:buBlip>
              <a:defRPr sz="2400">
                <a:solidFill>
                  <a:schemeClr val="tx1"/>
                </a:solidFill>
                <a:latin typeface="Goudy Old Style" charset="0"/>
                <a:ea typeface="ＭＳ Ｐゴシック" charset="-128"/>
              </a:defRPr>
            </a:lvl1pPr>
            <a:lvl2pPr marL="742950" indent="-285750">
              <a:spcBef>
                <a:spcPts val="600"/>
              </a:spcBef>
              <a:buSzPct val="90000"/>
              <a:buBlip>
                <a:blip r:embed="rId3"/>
              </a:buBlip>
              <a:defRPr sz="2200">
                <a:solidFill>
                  <a:schemeClr val="tx1"/>
                </a:solidFill>
                <a:latin typeface="Goudy Old Style" charset="0"/>
                <a:ea typeface="ＭＳ Ｐゴシック" charset="-128"/>
              </a:defRPr>
            </a:lvl2pPr>
            <a:lvl3pPr marL="1143000" indent="-228600">
              <a:spcBef>
                <a:spcPts val="600"/>
              </a:spcBef>
              <a:buSzPct val="90000"/>
              <a:buBlip>
                <a:blip r:embed="rId4"/>
              </a:buBlip>
              <a:defRPr sz="2000">
                <a:solidFill>
                  <a:schemeClr val="tx1"/>
                </a:solidFill>
                <a:latin typeface="Goudy Old Style" charset="0"/>
                <a:ea typeface="ＭＳ Ｐゴシック" charset="-128"/>
              </a:defRPr>
            </a:lvl3pPr>
            <a:lvl4pPr marL="1600200" indent="-228600">
              <a:spcBef>
                <a:spcPts val="600"/>
              </a:spcBef>
              <a:buSzPct val="90000"/>
              <a:buBlip>
                <a:blip r:embed="rId4"/>
              </a:buBlip>
              <a:defRPr>
                <a:solidFill>
                  <a:schemeClr val="tx1"/>
                </a:solidFill>
                <a:latin typeface="Goudy Old Style" charset="0"/>
                <a:ea typeface="ＭＳ Ｐゴシック" charset="-128"/>
              </a:defRPr>
            </a:lvl4pPr>
            <a:lvl5pPr marL="2057400" indent="-228600">
              <a:spcBef>
                <a:spcPts val="600"/>
              </a:spcBef>
              <a:buSzPct val="90000"/>
              <a:buBlip>
                <a:blip r:embed="rId4"/>
              </a:buBlip>
              <a:defRPr>
                <a:solidFill>
                  <a:schemeClr val="tx1"/>
                </a:solidFill>
                <a:latin typeface="Goudy Old Style" charset="0"/>
                <a:ea typeface="ＭＳ Ｐゴシック" charset="-128"/>
              </a:defRPr>
            </a:lvl5pPr>
            <a:lvl6pPr marL="25146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6pPr>
            <a:lvl7pPr marL="29718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7pPr>
            <a:lvl8pPr marL="34290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8pPr>
            <a:lvl9pPr marL="3886200" indent="-228600" eaLnBrk="0" fontAlgn="base" hangingPunct="0">
              <a:spcBef>
                <a:spcPts val="600"/>
              </a:spcBef>
              <a:spcAft>
                <a:spcPct val="0"/>
              </a:spcAft>
              <a:buSzPct val="90000"/>
              <a:buBlip>
                <a:blip r:embed="rId4"/>
              </a:buBlip>
              <a:defRPr>
                <a:solidFill>
                  <a:schemeClr val="tx1"/>
                </a:solidFill>
                <a:latin typeface="Goudy Old Style" charset="0"/>
                <a:ea typeface="ＭＳ Ｐゴシック" charset="-128"/>
              </a:defRPr>
            </a:lvl9pPr>
          </a:lstStyle>
          <a:p>
            <a:pPr eaLnBrk="1" hangingPunct="1">
              <a:spcBef>
                <a:spcPct val="0"/>
              </a:spcBef>
              <a:buSzTx/>
              <a:buFontTx/>
              <a:buNone/>
            </a:pPr>
            <a:r>
              <a:rPr lang="en-US" altLang="en-US" sz="1600">
                <a:latin typeface="Cambria" charset="0"/>
              </a:rPr>
              <a:t>Richards, D., Miodrag, N., &amp; Watson, S. L. (2006). Sexuality and developmental disability: Obstacles to healthy sexuality throughout the lifespan. </a:t>
            </a:r>
            <a:r>
              <a:rPr lang="en-US" altLang="en-US" sz="1600" i="1">
                <a:latin typeface="Cambria" charset="0"/>
              </a:rPr>
              <a:t>Developmental Disabilities Bulletin, 34</a:t>
            </a:r>
            <a:r>
              <a:rPr lang="en-US" altLang="en-US" sz="1600">
                <a:latin typeface="Cambria" charset="0"/>
              </a:rPr>
              <a:t>(1-2), 137-155.</a:t>
            </a:r>
          </a:p>
        </p:txBody>
      </p:sp>
    </p:spTree>
    <p:extLst>
      <p:ext uri="{BB962C8B-B14F-4D97-AF65-F5344CB8AC3E}">
        <p14:creationId xmlns:p14="http://schemas.microsoft.com/office/powerpoint/2010/main" val="10022234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1208</TotalTime>
  <Words>3951</Words>
  <Application>Microsoft Office PowerPoint</Application>
  <PresentationFormat>On-screen Show (4:3)</PresentationFormat>
  <Paragraphs>403</Paragraphs>
  <Slides>71</Slides>
  <Notes>32</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7" baseType="lpstr">
      <vt:lpstr>ＭＳ Ｐゴシック</vt:lpstr>
      <vt:lpstr>Arial</vt:lpstr>
      <vt:lpstr>Bookman Old Style</vt:lpstr>
      <vt:lpstr>Calibri</vt:lpstr>
      <vt:lpstr>Cambria</vt:lpstr>
      <vt:lpstr>Constantia</vt:lpstr>
      <vt:lpstr>Goudy Old Style</vt:lpstr>
      <vt:lpstr>Impact</vt:lpstr>
      <vt:lpstr>News Gothic MT</vt:lpstr>
      <vt:lpstr>Rockwell</vt:lpstr>
      <vt:lpstr>Tahoma</vt:lpstr>
      <vt:lpstr>Times New Roman</vt:lpstr>
      <vt:lpstr>Wingdings</vt:lpstr>
      <vt:lpstr>Wingdings 2</vt:lpstr>
      <vt:lpstr>Inkwell</vt:lpstr>
      <vt:lpstr>Photo Editor Photo</vt:lpstr>
      <vt:lpstr>Transition Planning for Individualswith ASD: Part 3 of 4: The Central Importance of Sexual Education in ASD</vt:lpstr>
      <vt:lpstr>Acknowledgements</vt:lpstr>
      <vt:lpstr>PowerPoint Presentation</vt:lpstr>
      <vt:lpstr>PowerPoint Presentation</vt:lpstr>
      <vt:lpstr>PowerPoint Presentation</vt:lpstr>
      <vt:lpstr>Prudish Promiscuity?</vt:lpstr>
      <vt:lpstr>Now add to that the personal and societal constraints that move sexual behavior out of the realm of simple behavior and we have a cohort of skills in which there is high interest but limited knowledge.</vt:lpstr>
      <vt:lpstr>But let’s not forget there is, historically, more than a touch of misogyny in all this…</vt:lpstr>
      <vt:lpstr>And when it came to individuals with DD</vt:lpstr>
      <vt:lpstr>We are Sexual Beings</vt:lpstr>
      <vt:lpstr>And, yes, we can just ignore this nonsense</vt:lpstr>
      <vt:lpstr>PowerPoint Presentation</vt:lpstr>
      <vt:lpstr>And What Information Typical Children Need</vt:lpstr>
      <vt:lpstr>And What Information Typical Children Need</vt:lpstr>
      <vt:lpstr>Then There’s Puberty</vt:lpstr>
      <vt:lpstr>Onset of Puberty</vt:lpstr>
      <vt:lpstr>Puberty and ASD</vt:lpstr>
      <vt:lpstr>ASD, Puberty, and Behavior</vt:lpstr>
      <vt:lpstr>But enough about that…</vt:lpstr>
      <vt:lpstr>So really, how much research is there on impact of sexuality education and related interventions in ASD?</vt:lpstr>
      <vt:lpstr>PowerPoint Presentation</vt:lpstr>
      <vt:lpstr>A few things we probably do know (Kellaher, D., 2015)</vt:lpstr>
      <vt:lpstr>A few things we probably do know (Kellaher, D., 2015)</vt:lpstr>
      <vt:lpstr>Most Recently</vt:lpstr>
      <vt:lpstr>PowerPoint Presentation</vt:lpstr>
      <vt:lpstr>Number 6</vt:lpstr>
      <vt:lpstr>Number 5</vt:lpstr>
      <vt:lpstr>Number 4</vt:lpstr>
      <vt:lpstr>Mitchell, K. J.; Finkelhor, D,; and Wolak, J. (2003). The exposure of youth to unwanted sexual material on the internet: A national survey of risk, impact, and prevention. Youth Society, 34, 330-358.</vt:lpstr>
      <vt:lpstr>For example, a search for “woman in kitchen” in Bing images with the safe filter off finds: </vt:lpstr>
      <vt:lpstr>For typical kids…</vt:lpstr>
      <vt:lpstr>And then there is Rule 34: “If it exists, it exists as internet porn. No Exceptions.” </vt:lpstr>
      <vt:lpstr>PowerPoint Presentation</vt:lpstr>
      <vt:lpstr>But most problematic, at least in my opinion, is Hentai which is pornographic Anime that is often very misogynistic and violent  </vt:lpstr>
      <vt:lpstr>PowerPoint Presentation</vt:lpstr>
      <vt:lpstr>From a new    eboo      friend</vt:lpstr>
      <vt:lpstr>A recent (2/2016)                     friend</vt:lpstr>
      <vt:lpstr>Autism Specific Internet Dating</vt:lpstr>
      <vt:lpstr>Number 3 – Sexual Abuse</vt:lpstr>
      <vt:lpstr>Target skills to reduce abuse</vt:lpstr>
      <vt:lpstr>Number 2</vt:lpstr>
      <vt:lpstr>PowerPoint Presentation</vt:lpstr>
      <vt:lpstr>Number 1</vt:lpstr>
      <vt:lpstr>Working Definitions…</vt:lpstr>
      <vt:lpstr>Further complicating things…</vt:lpstr>
      <vt:lpstr>In addition…</vt:lpstr>
      <vt:lpstr>Some responses of adults with autism during an assessment* of sexual knowledge</vt:lpstr>
      <vt:lpstr>Guidelines for teaching </vt:lpstr>
      <vt:lpstr>Teaching materials</vt:lpstr>
      <vt:lpstr>Teaching materials</vt:lpstr>
      <vt:lpstr>The 4 Basic Goals of Sex Ed</vt:lpstr>
      <vt:lpstr>Information</vt:lpstr>
      <vt:lpstr>Central Instructional Concepts </vt:lpstr>
      <vt:lpstr>What to teach and when… some general guidelines.*</vt:lpstr>
      <vt:lpstr>PowerPoint Presentation</vt:lpstr>
      <vt:lpstr>The same techniques we use to teach other behaviors can be used in this area too</vt:lpstr>
      <vt:lpstr>Public/Private Discriminations at Home</vt:lpstr>
      <vt:lpstr>Preventing Problems with Masturbation</vt:lpstr>
      <vt:lpstr>Intervention with Situationally Problematic Masturbation</vt:lpstr>
      <vt:lpstr>VALUES  (I am not going to talk about values)</vt:lpstr>
      <vt:lpstr> SOCIAL COMPETENCE  </vt:lpstr>
      <vt:lpstr>\\</vt:lpstr>
      <vt:lpstr>PowerPoint Presentation</vt:lpstr>
      <vt:lpstr>Challenges to Sexuality Education for Learners with ASD. </vt:lpstr>
      <vt:lpstr>Some Resources</vt:lpstr>
      <vt:lpstr>Some Resources</vt:lpstr>
      <vt:lpstr>Some Resources</vt:lpstr>
      <vt:lpstr>AND LASTLY</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Sexuality Education And Individuals with ASD: What Parents and Professionals Need to Know. </dc:title>
  <dc:creator>Peter Gerhardt</dc:creator>
  <cp:lastModifiedBy>Terri Swanson</cp:lastModifiedBy>
  <cp:revision>52</cp:revision>
  <cp:lastPrinted>2017-02-06T21:17:19Z</cp:lastPrinted>
  <dcterms:created xsi:type="dcterms:W3CDTF">2015-10-21T23:29:12Z</dcterms:created>
  <dcterms:modified xsi:type="dcterms:W3CDTF">2017-02-09T00:18:27Z</dcterms:modified>
</cp:coreProperties>
</file>