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57" r:id="rId7"/>
    <p:sldId id="265" r:id="rId8"/>
    <p:sldId id="258" r:id="rId9"/>
    <p:sldId id="259" r:id="rId10"/>
    <p:sldId id="262" r:id="rId11"/>
    <p:sldId id="267" r:id="rId12"/>
    <p:sldId id="26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4F5181-2469-4150-88DE-69DA3772DA1E}" v="78" dt="2022-02-01T23:48:35.389"/>
    <p1510:client id="{94501BB1-2E8D-1651-41F6-33F2500B4B8F}" v="66" dt="2022-02-08T21:04:45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3722-42F7-4434-B2E0-3FD39BE87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51EB3-DEEC-4E89-9C79-513986EF0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54E19-4D5C-4C4B-BA87-EC689EFF5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8D6AB-B993-446C-9629-3273A93C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4C169-721B-4133-BC32-0A401018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4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AACD-23EB-41BF-88F9-53FA47296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F8D5B-CB9A-49A3-A8FD-2E2501959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A749C-3369-40D1-B6FC-4030EF99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BA85-C6C1-4473-9D1B-CC0DF579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82CF1-5253-4638-9B86-B2698572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3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18C26F-B77A-4607-85B6-80AE9A700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F596F-311B-4E23-B044-1D8018EF5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59BB3-50AA-4625-92A0-4EACC8D97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FB68-F907-4CF5-9F52-30796582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7452E-41FC-43D6-995E-CD079FBA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39A0C-B87C-41BF-A3A5-09A241EE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5A1E2-0DE8-4DF9-A515-D9638ECD0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CDA79-938D-4FD8-8822-D0278B36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33A08-31CF-4121-A0AB-1DA145361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E7A8-4E76-4A8C-B8D8-4B264ECE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4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C1AF-6765-47FB-8BB0-BCC68510A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38C38-8240-4823-9403-F949858A6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8E0F8-950D-46FA-92B6-D2EBBF768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61A03-57A8-4D23-AD18-AF674CD20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A86CE-3040-477F-9333-B83501D3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9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B81F0-FC6A-4059-8B37-77F56F86F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73D41-B23B-44E7-9992-4C7D51814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40F27-0B40-4EBE-A716-2C3B32DFD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DA85-608D-4FCB-B16E-91276260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2A44A-D117-4231-825F-3096FAEA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8DD1B-CBD8-45B2-95CD-CECDCB7D0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3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FF7C-F49F-4506-B34A-2288F7B6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B2B3C-5C1E-47A3-9F68-4D60ED470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422C6-DD30-4388-AB5A-0DB2F961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C5B89-25AC-4E99-9755-E1A33FC4E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A985FE-CB02-429F-BC0A-CB9D51C6D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AA2A6-A8EF-438C-AAD7-572543A0C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C9C207-A3D6-4936-8061-B2E4B646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7FA89-6A66-42FA-89B4-08BBF28A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9AC3-B5DF-4129-AD6A-4CB549C9A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0F21A-FABA-4397-B732-B4DDC3386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F5CDE-CA7C-4D57-B0D1-D3917EF0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8B701-D1AA-4E4B-8A51-1449A13E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62E14-DEBC-4915-9C5B-53E33E5E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AD1A3-2438-4155-9F3D-67579F368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D4800-C47D-42CA-940F-57E2F1B03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4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2C99-5E63-4793-A337-5FDC9C8A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ED482-DAAF-4A09-8165-B1AF146C1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6816B-8C2A-4CBA-9983-653A73A8A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F29C0-C323-4B1A-93F7-8A7BB3C9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EBF5B-DF13-48F9-9AB0-62133116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C7D50-3363-4EE9-9101-EBCF525A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4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ADEA-0767-467B-B6A8-F22407F10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9ADC1-A4F7-4F75-9626-219DECBB8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567FD-A115-4B4B-9245-955D5403E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9C689-3221-4150-875B-8C402942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CA09C-456F-40CC-AB57-8FA91EAB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E9B79-39D1-44B2-96DA-B573E7F8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5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A45492-6330-4CB7-B057-FE5375C7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A0B3D-1C4F-4AFE-9DB5-E0DC5BCEF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9EED5-5953-41B2-AE67-87F1C282D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A0A5-C744-442C-B9B6-E46EAA17C576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FC19F-28FF-4C16-8E50-F6AB7260D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31572-FDAA-4FDD-BB36-FD2759F51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47F8-D81D-4C22-B35C-B84D4543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9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s://humanresources.umn.edu/sites/humanresources.umn.edu/files/academic_salary_floors_fy22.pdf" TargetMode="External"/><Relationship Id="rId18" Type="http://schemas.openxmlformats.org/officeDocument/2006/relationships/hyperlink" Target="https://www.maui.uiowa.edu/maui/pub/tuition/rates.page" TargetMode="External"/><Relationship Id="rId26" Type="http://schemas.openxmlformats.org/officeDocument/2006/relationships/hyperlink" Target="https://finance.rutgers.edu/sites/default/files/2021-10/2021-22%20Camden%20Graduate%207-27-21.pdf" TargetMode="External"/><Relationship Id="rId21" Type="http://schemas.openxmlformats.org/officeDocument/2006/relationships/hyperlink" Target="https://finaid.msu.edu/grad.asp" TargetMode="External"/><Relationship Id="rId34" Type="http://schemas.openxmlformats.org/officeDocument/2006/relationships/hyperlink" Target="https://hr.iu.edu/benefits/GA-medical.html" TargetMode="External"/><Relationship Id="rId7" Type="http://schemas.openxmlformats.org/officeDocument/2006/relationships/hyperlink" Target="https://gradschool.umd.edu/sites/gradschool.umd.edu/files/uploads/revised_fy22_grad_stipend_memo.pdf" TargetMode="External"/><Relationship Id="rId12" Type="http://schemas.openxmlformats.org/officeDocument/2006/relationships/hyperlink" Target="https://uhr.rutgers.edu/hr-professional/full-time-ta-and-ga-starting" TargetMode="External"/><Relationship Id="rId17" Type="http://schemas.openxmlformats.org/officeDocument/2006/relationships/hyperlink" Target="https://moneysmarts.iu.edu/calculate-costs/index.html?page=tuitionAndFees" TargetMode="External"/><Relationship Id="rId25" Type="http://schemas.openxmlformats.org/officeDocument/2006/relationships/hyperlink" Target="https://www.purdue.edu/bursar/tuition/feerates/2020-2021/graduate/fall-spring.php" TargetMode="External"/><Relationship Id="rId33" Type="http://schemas.openxmlformats.org/officeDocument/2006/relationships/hyperlink" Target="https://uwservice.wisconsin.edu/premiums/index.php#sgh" TargetMode="External"/><Relationship Id="rId2" Type="http://schemas.openxmlformats.org/officeDocument/2006/relationships/hyperlink" Target="https://hr.umich.edu/sites/default/files/2021-2022-gsa-salary-memo.pdf" TargetMode="External"/><Relationship Id="rId16" Type="http://schemas.openxmlformats.org/officeDocument/2006/relationships/hyperlink" Target="https://registrar.illinois.edu/tuition-fees/tuition-fee-rates/g-tuition-rates-2021/" TargetMode="External"/><Relationship Id="rId20" Type="http://schemas.openxmlformats.org/officeDocument/2006/relationships/hyperlink" Target="https://ro.umich.edu/tuition-residency/tuition-fees?academic_year=169&amp;college_school=141&amp;full_half_term=35&amp;level_of_study=38" TargetMode="External"/><Relationship Id="rId29" Type="http://schemas.openxmlformats.org/officeDocument/2006/relationships/hyperlink" Target="https://dbm.maryland.gov/benefits/Documents/CY22%2010-month%20Employee%20Rates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grad.uiowa.edu/graduate-student-employment-agreement/wages" TargetMode="External"/><Relationship Id="rId11" Type="http://schemas.openxmlformats.org/officeDocument/2006/relationships/hyperlink" Target="https://www.purdue.edu/gradschool/documents/gpo/graduate-student-employment-manual.pdf" TargetMode="External"/><Relationship Id="rId24" Type="http://schemas.openxmlformats.org/officeDocument/2006/relationships/hyperlink" Target="https://registrar.osu.edu/FeeTables/Graduate_Fees_for_Autumn_2021_Spring_2022_Summer_2022.pdf" TargetMode="External"/><Relationship Id="rId32" Type="http://schemas.openxmlformats.org/officeDocument/2006/relationships/hyperlink" Target="https://www.purdue.edu/hr/Benefits/gradstaff/benefits-enrollment/pdf/Purdue_Grad_OE2021.pdf" TargetMode="External"/><Relationship Id="rId37" Type="http://schemas.openxmlformats.org/officeDocument/2006/relationships/image" Target="../media/image1.jpg"/><Relationship Id="rId5" Type="http://schemas.openxmlformats.org/officeDocument/2006/relationships/hyperlink" Target="https://vpfaa.indiana.edu/doc/graduate-student-academic-appointees-guide.pdf" TargetMode="External"/><Relationship Id="rId15" Type="http://schemas.openxmlformats.org/officeDocument/2006/relationships/hyperlink" Target="https://studentaccounts.unl.edu/graduate-tuition#ay_res_block" TargetMode="External"/><Relationship Id="rId23" Type="http://schemas.openxmlformats.org/officeDocument/2006/relationships/hyperlink" Target="https://www.northwestern.edu/sfs/tuition/graduate/the-graduate-school.html" TargetMode="External"/><Relationship Id="rId28" Type="http://schemas.openxmlformats.org/officeDocument/2006/relationships/hyperlink" Target="https://hr.uiowa.edu/benefits/ui-student-insurance/grad-students-and-health-science-majors-benefits/ship-and-uigradcare" TargetMode="External"/><Relationship Id="rId36" Type="http://schemas.openxmlformats.org/officeDocument/2006/relationships/hyperlink" Target="https://hr.msu.edu/benefits/graduate-assistants/health/rates.html" TargetMode="External"/><Relationship Id="rId10" Type="http://schemas.openxmlformats.org/officeDocument/2006/relationships/hyperlink" Target="https://gradschool.psu.edu/graduate-school-funding/infoga/" TargetMode="External"/><Relationship Id="rId19" Type="http://schemas.openxmlformats.org/officeDocument/2006/relationships/hyperlink" Target="https://billpay.umd.edu/GraduateTuition" TargetMode="External"/><Relationship Id="rId31" Type="http://schemas.openxmlformats.org/officeDocument/2006/relationships/hyperlink" Target="https://shi.osu.edu/shi-benefits-plan/rates-dates-and-deadlines" TargetMode="External"/><Relationship Id="rId4" Type="http://schemas.openxmlformats.org/officeDocument/2006/relationships/hyperlink" Target="https://grad.illinois.edu/files/pdfs/handbook.pdf#grievance-policy" TargetMode="External"/><Relationship Id="rId9" Type="http://schemas.openxmlformats.org/officeDocument/2006/relationships/hyperlink" Target="https://gradsch.osu.edu/graduate-associate-fellow-appointments" TargetMode="External"/><Relationship Id="rId14" Type="http://schemas.openxmlformats.org/officeDocument/2006/relationships/hyperlink" Target="https://www.tgs.northwestern.edu/funding/" TargetMode="External"/><Relationship Id="rId22" Type="http://schemas.openxmlformats.org/officeDocument/2006/relationships/hyperlink" Target="https://onestop.umn.edu/finances/tuition" TargetMode="External"/><Relationship Id="rId27" Type="http://schemas.openxmlformats.org/officeDocument/2006/relationships/hyperlink" Target="https://bursar.wisc.edu/tuition-and-fees/tuition-rates" TargetMode="External"/><Relationship Id="rId30" Type="http://schemas.openxmlformats.org/officeDocument/2006/relationships/hyperlink" Target="https://shb.umn.edu/graduate-assistants/gahp-costs" TargetMode="External"/><Relationship Id="rId35" Type="http://schemas.openxmlformats.org/officeDocument/2006/relationships/hyperlink" Target="https://hr.umich.edu/benefits-wellness/health-well-being/health-plans/gradcare" TargetMode="External"/><Relationship Id="rId8" Type="http://schemas.openxmlformats.org/officeDocument/2006/relationships/hyperlink" Target="https://hr.msu.edu/employment/graduate-assistants/stipend-ranges.html" TargetMode="External"/><Relationship Id="rId3" Type="http://schemas.openxmlformats.org/officeDocument/2006/relationships/hyperlink" Target="https://www.unl.edu/gradstudies/funding/assistantship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financialaid.unl.edu/2021-2022-estimated-cost-attendan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02406-F25A-424F-B387-52C34BCB1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2468880"/>
          </a:xfrm>
        </p:spPr>
        <p:txBody>
          <a:bodyPr>
            <a:normAutofit/>
          </a:bodyPr>
          <a:lstStyle/>
          <a:p>
            <a:pPr algn="l"/>
            <a:r>
              <a:rPr lang="en-US" sz="3700" dirty="0"/>
              <a:t>Big10 Compensation Comparison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92F91-0122-4FB5-901C-3D00254BF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2247" y="4159760"/>
            <a:ext cx="2967573" cy="1488868"/>
          </a:xfrm>
        </p:spPr>
        <p:txBody>
          <a:bodyPr>
            <a:normAutofit/>
          </a:bodyPr>
          <a:lstStyle/>
          <a:p>
            <a:pPr algn="l"/>
            <a:r>
              <a:rPr lang="en-US" sz="1900" dirty="0"/>
              <a:t>Prepared by the Academic Affairs committee and the Executive Vice President</a:t>
            </a:r>
          </a:p>
        </p:txBody>
      </p:sp>
      <p:sp>
        <p:nvSpPr>
          <p:cNvPr id="27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B80E63-08B9-4808-83B5-23A81FD593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36" t="-9367" r="-4477" b="-4141"/>
          <a:stretch/>
        </p:blipFill>
        <p:spPr>
          <a:xfrm>
            <a:off x="626467" y="-349452"/>
            <a:ext cx="8422808" cy="6409593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31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94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02406-F25A-424F-B387-52C34BCB1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B80E63-08B9-4808-83B5-23A81FD59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183" y="4793805"/>
            <a:ext cx="2590800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29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46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7BB8DF0-BEBC-45F0-8D17-9D0415DEA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207" y="4026530"/>
            <a:ext cx="3484263" cy="2534802"/>
          </a:xfrm>
          <a:prstGeom prst="rect">
            <a:avLst/>
          </a:prstGeom>
        </p:spPr>
      </p:pic>
      <p:sp>
        <p:nvSpPr>
          <p:cNvPr id="105" name="Freeform: Shape 48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Freeform: Shape 50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E5CCD-5A41-4CA5-98C0-2015D6FCD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15095"/>
            <a:ext cx="5294376" cy="3072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Purpose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6A394-F1A3-4109-8302-A512408D7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672" y="3633783"/>
            <a:ext cx="4167376" cy="20730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Compare the minimum compensation offered at UNL with other universities in the Big10.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About half of graduate students at UNL have an assistantship.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19C1E7-00AD-4878-9C50-C5546EFECF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317" y="145705"/>
            <a:ext cx="7278664" cy="102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5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3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E5CCD-5A41-4CA5-98C0-2015D6FCD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159" y="3721870"/>
            <a:ext cx="9623404" cy="12572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/>
              <a:t>Disclaimer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6A394-F1A3-4109-8302-A512408D7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6159" y="4979072"/>
            <a:ext cx="9623404" cy="107186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We used publicly available information from official university websites to compile this report. If you find any errors, please let academicaffairsgsa@unl.edu or vicepresidentgsa@unl.edu know.</a:t>
            </a:r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EF5FE77B-EA4C-4573-8509-E577DCA8A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3522351-809A-4C20-8FD1-2619B633D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5498" y="882787"/>
            <a:ext cx="4825404" cy="1793224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2D331A-8D0A-46EA-A6D3-6E494BB609F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81227" y="3152379"/>
            <a:ext cx="8275466" cy="549432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30" name="Picture 2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7BB8DF0-BEBC-45F0-8D17-9D0415DEA1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513" y="117960"/>
            <a:ext cx="1060491" cy="77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0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B886CF-D3D5-4CDE-A0D0-35994223D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6C86FC-803A-485F-8D48-525119B1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731" y="1384685"/>
            <a:ext cx="4121975" cy="4084820"/>
          </a:xfrm>
        </p:spPr>
        <p:txBody>
          <a:bodyPr>
            <a:normAutofit/>
          </a:bodyPr>
          <a:lstStyle/>
          <a:p>
            <a:r>
              <a:rPr lang="en-US" sz="4000" dirty="0"/>
              <a:t>Things to keep</a:t>
            </a:r>
            <a:br>
              <a:rPr lang="en-US" sz="4000" dirty="0"/>
            </a:br>
            <a:r>
              <a:rPr lang="en-US" sz="4000" dirty="0"/>
              <a:t>in mind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139937-FF72-463A-8CD1-5AFF723B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65521B-3AFA-45E0-B4C4-C6ED089C8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891540"/>
            <a:ext cx="6096000" cy="507111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EC3F-9857-43AE-88BA-9898A149F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478" y="1182313"/>
            <a:ext cx="5073754" cy="4484637"/>
          </a:xfrm>
        </p:spPr>
        <p:txBody>
          <a:bodyPr anchor="ctr">
            <a:normAutofit/>
          </a:bodyPr>
          <a:lstStyle/>
          <a:p>
            <a:r>
              <a:rPr lang="en-US" sz="1900" dirty="0"/>
              <a:t>Graduate Studies says most people make more than the minimum</a:t>
            </a:r>
          </a:p>
          <a:p>
            <a:pPr lvl="1"/>
            <a:r>
              <a:rPr lang="en-US" sz="1500" dirty="0"/>
              <a:t>No data provided to support or reject this claim</a:t>
            </a:r>
          </a:p>
          <a:p>
            <a:r>
              <a:rPr lang="en-US" sz="1900" dirty="0"/>
              <a:t>The minimum only has to do with tuition remission</a:t>
            </a:r>
          </a:p>
          <a:p>
            <a:pPr lvl="1"/>
            <a:r>
              <a:rPr lang="en-US" sz="1500" dirty="0"/>
              <a:t>Students theoretically can make less than the minimum</a:t>
            </a:r>
          </a:p>
          <a:p>
            <a:r>
              <a:rPr lang="en-US" sz="1900" dirty="0"/>
              <a:t>Departments may have their own minimum higher than the university minimum</a:t>
            </a:r>
          </a:p>
          <a:p>
            <a:pPr lvl="1"/>
            <a:r>
              <a:rPr lang="en-US" sz="1500" dirty="0"/>
              <a:t>Guidelines used to determine stipend levels should be available to student through the department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303F5F-5614-4F92-A609-76EF95BA5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513" y="117960"/>
            <a:ext cx="1060491" cy="77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5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569D-79D2-4141-8D90-5439603E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2B76A2B-10F3-423C-9AD4-1976DB324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056513"/>
              </p:ext>
            </p:extLst>
          </p:nvPr>
        </p:nvGraphicFramePr>
        <p:xfrm>
          <a:off x="209550" y="1412874"/>
          <a:ext cx="11749089" cy="3668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2531">
                  <a:extLst>
                    <a:ext uri="{9D8B030D-6E8A-4147-A177-3AD203B41FA5}">
                      <a16:colId xmlns:a16="http://schemas.microsoft.com/office/drawing/2014/main" val="3059745445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4140226765"/>
                    </a:ext>
                  </a:extLst>
                </a:gridCol>
                <a:gridCol w="806113">
                  <a:extLst>
                    <a:ext uri="{9D8B030D-6E8A-4147-A177-3AD203B41FA5}">
                      <a16:colId xmlns:a16="http://schemas.microsoft.com/office/drawing/2014/main" val="490552861"/>
                    </a:ext>
                  </a:extLst>
                </a:gridCol>
                <a:gridCol w="876648">
                  <a:extLst>
                    <a:ext uri="{9D8B030D-6E8A-4147-A177-3AD203B41FA5}">
                      <a16:colId xmlns:a16="http://schemas.microsoft.com/office/drawing/2014/main" val="629879519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217863981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4221552964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1074175040"/>
                    </a:ext>
                  </a:extLst>
                </a:gridCol>
                <a:gridCol w="806113">
                  <a:extLst>
                    <a:ext uri="{9D8B030D-6E8A-4147-A177-3AD203B41FA5}">
                      <a16:colId xmlns:a16="http://schemas.microsoft.com/office/drawing/2014/main" val="2076696884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330274886"/>
                    </a:ext>
                  </a:extLst>
                </a:gridCol>
                <a:gridCol w="755730">
                  <a:extLst>
                    <a:ext uri="{9D8B030D-6E8A-4147-A177-3AD203B41FA5}">
                      <a16:colId xmlns:a16="http://schemas.microsoft.com/office/drawing/2014/main" val="1194955928"/>
                    </a:ext>
                  </a:extLst>
                </a:gridCol>
                <a:gridCol w="775883">
                  <a:extLst>
                    <a:ext uri="{9D8B030D-6E8A-4147-A177-3AD203B41FA5}">
                      <a16:colId xmlns:a16="http://schemas.microsoft.com/office/drawing/2014/main" val="1493445772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705387870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859065692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1876450228"/>
                    </a:ext>
                  </a:extLst>
                </a:gridCol>
                <a:gridCol w="675119">
                  <a:extLst>
                    <a:ext uri="{9D8B030D-6E8A-4147-A177-3AD203B41FA5}">
                      <a16:colId xmlns:a16="http://schemas.microsoft.com/office/drawing/2014/main" val="1154431516"/>
                    </a:ext>
                  </a:extLst>
                </a:gridCol>
              </a:tblGrid>
              <a:tr h="31788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UNL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Illinois, Urbana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IU, Bloomington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 of Iowa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 of Maryland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 of Michigan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Michigan State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Minnesota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Northwestern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Ohio State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Penn State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Purdue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Rutgers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 of Wisconsin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948506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 semester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5,000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9,375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"/>
                        </a:rPr>
                        <a:t> $        11,598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2740039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2 semesters (10mo)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3"/>
                        </a:rPr>
                        <a:t> $        10,610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4"/>
                        </a:rPr>
                        <a:t> $             10,000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5"/>
                        </a:rPr>
                        <a:t> $               15,000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6"/>
                        </a:rPr>
                        <a:t> $        20,302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7"/>
                        </a:rPr>
                        <a:t> $        17,500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 $        23,196 </a:t>
                      </a:r>
                      <a:endParaRPr lang="en-US" sz="900" b="0" i="0" u="none" strike="noStrike">
                        <a:solidFill>
                          <a:srgbClr val="305496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8"/>
                        </a:rPr>
                        <a:t> $             15,560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 $        17,303 </a:t>
                      </a:r>
                      <a:endParaRPr lang="en-US" sz="900" b="0" i="0" u="none" strike="noStrike">
                        <a:solidFill>
                          <a:srgbClr val="305496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 $           29,330 </a:t>
                      </a:r>
                      <a:endParaRPr lang="en-US" sz="900" b="0" i="0" u="none" strike="noStrike">
                        <a:solidFill>
                          <a:srgbClr val="305496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9"/>
                        </a:rPr>
                        <a:t> $            21,280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10"/>
                        </a:rPr>
                        <a:t> $        20,790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11"/>
                        </a:rPr>
                        <a:t> $        13,793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ighlight>
                            <a:srgbClr val="FFFF00"/>
                          </a:highlight>
                          <a:hlinkClick r:id="rId12"/>
                        </a:rPr>
                        <a:t> $        30,162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 dirty="0">
                          <a:effectLst/>
                          <a:highlight>
                            <a:srgbClr val="FFFF00"/>
                          </a:highlight>
                        </a:rPr>
                        <a:t> $        20,500 </a:t>
                      </a:r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140679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 yr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13,333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24,804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25,000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3"/>
                        </a:rPr>
                        <a:t> $        20,764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4"/>
                        </a:rPr>
                        <a:t> $           35,196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28,373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16,551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2"/>
                        </a:rPr>
                        <a:t> $        33,999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65521479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at 0.49fte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9664992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345636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0843035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tuition remission (assume resident)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5"/>
                        </a:rPr>
                        <a:t> $          6,138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6"/>
                        </a:rPr>
                        <a:t> $             13,179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7"/>
                        </a:rPr>
                        <a:t> $                  7,432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8"/>
                        </a:rPr>
                        <a:t> $        10,432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9"/>
                        </a:rPr>
                        <a:t> $        13,824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0"/>
                        </a:rPr>
                        <a:t> $        12,451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1"/>
                        </a:rPr>
                        <a:t> $             14,710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2"/>
                        </a:rPr>
                        <a:t> $        17,844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3"/>
                        </a:rPr>
                        <a:t> $           56,067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4"/>
                        </a:rPr>
                        <a:t> $              6,503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0"/>
                        </a:rPr>
                        <a:t> $        18,700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5"/>
                        </a:rPr>
                        <a:t> $          9,208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6"/>
                        </a:rPr>
                        <a:t> $          6,813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7"/>
                        </a:rPr>
                        <a:t> $        12,174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093856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fees paid by student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5"/>
                        </a:rPr>
                        <a:t> $             806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4"/>
                        </a:rPr>
                        <a:t> $                  560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7"/>
                        </a:rPr>
                        <a:t> $                  1,420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6"/>
                        </a:rPr>
                        <a:t> $             275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9"/>
                        </a:rPr>
                        <a:t> $             818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0"/>
                        </a:rPr>
                        <a:t> $             164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1"/>
                        </a:rPr>
                        <a:t> $                  144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1,152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3"/>
                        </a:rPr>
                        <a:t> $                375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5"/>
                        </a:rPr>
                        <a:t> $             784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6"/>
                        </a:rPr>
                        <a:t> $                -  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7"/>
                        </a:rPr>
                        <a:t> $          1,452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4927611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fees covered by school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4"/>
                        </a:rPr>
                        <a:t> $               1,950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440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4"/>
                        </a:rPr>
                        <a:t> $                 465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0"/>
                        </a:rPr>
                        <a:t> $             530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6"/>
                        </a:rPr>
                        <a:t> $             608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58073212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insurance paid by student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5"/>
                        </a:rPr>
                        <a:t> $             698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4"/>
                        </a:rPr>
                        <a:t> $                  119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8"/>
                        </a:rPr>
                        <a:t> $             488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9"/>
                        </a:rPr>
                        <a:t> $             134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0"/>
                        </a:rPr>
                        <a:t> $             306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3"/>
                        </a:rPr>
                        <a:t> $             4,386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1"/>
                        </a:rPr>
                        <a:t> $                 631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2"/>
                        </a:rPr>
                        <a:t> $             620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6"/>
                        </a:rPr>
                        <a:t> $                -  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3"/>
                        </a:rPr>
                        <a:t> $          3,406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0479693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insurance covered by school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"/>
                        </a:rPr>
                        <a:t> $          2,625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4"/>
                        </a:rPr>
                        <a:t> $                  797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4"/>
                        </a:rPr>
                        <a:t> $                  3,404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4,396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5"/>
                        </a:rPr>
                        <a:t> $          3,720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6"/>
                        </a:rPr>
                        <a:t> $               2,850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0"/>
                        </a:rPr>
                        <a:t> $             968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1"/>
                        </a:rPr>
                        <a:t> $              3,577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10"/>
                        </a:rPr>
                        <a:t> $          2,930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32"/>
                        </a:rPr>
                        <a:t> $          2,101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sng" strike="noStrike">
                          <a:effectLst/>
                          <a:hlinkClick r:id="rId26"/>
                        </a:rPr>
                        <a:t> $          2,347 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 - 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5732462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(insurances and fees for 12 mo)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4597386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39388930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Total Compensation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17,869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25,247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24,415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34,806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30,372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39,203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32,976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34,657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80,636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31,193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42,950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23,698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39,930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27,816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5140054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Spending Cash Before Tax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      9,106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           9,321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13,580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19,538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16,548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23,032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15,416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15,845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24,569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20,649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20,790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12,389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30,162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15,642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5988923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4065127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MIT living wage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30,617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31,163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28,633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28,187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41,222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32,489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28,038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32,545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33,953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28,921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29,387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27,964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37,147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32,255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88192572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1523170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Normalized Total Compensation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17,869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24,804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26,107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37,807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22,558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36,944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36,009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32,604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72,713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33,022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44,748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25,946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32,911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26,404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0932590"/>
                  </a:ext>
                </a:extLst>
              </a:tr>
              <a:tr h="167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Normalized Cash Before Tax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9,106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9,158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  14,520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21,223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12,291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21,705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 16,834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14,907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22,155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    21,860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21,660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13,564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 $        24,860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    14,848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7790672"/>
                  </a:ext>
                </a:extLst>
              </a:tr>
            </a:tbl>
          </a:graphicData>
        </a:graphic>
      </p:graphicFrame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64C5251-76CB-4295-A53B-06FE78AD9431}"/>
              </a:ext>
            </a:extLst>
          </p:cNvPr>
          <p:cNvSpPr txBox="1">
            <a:spLocks/>
          </p:cNvSpPr>
          <p:nvPr/>
        </p:nvSpPr>
        <p:spPr>
          <a:xfrm>
            <a:off x="66675" y="6503994"/>
            <a:ext cx="10725150" cy="349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tint val="75000"/>
                  </a:schemeClr>
                </a:solidFill>
              </a:rPr>
              <a:t>*If you find any errors, please let academicaffairsgsa@unl.edu or vicepresidentgsa@unl.edu know.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70D6F04-CDDA-4822-A3DE-5478AB34BC60}"/>
              </a:ext>
            </a:extLst>
          </p:cNvPr>
          <p:cNvSpPr txBox="1">
            <a:spLocks/>
          </p:cNvSpPr>
          <p:nvPr/>
        </p:nvSpPr>
        <p:spPr>
          <a:xfrm>
            <a:off x="66675" y="5164130"/>
            <a:ext cx="10725150" cy="1339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Assumptions</a:t>
            </a:r>
          </a:p>
          <a:p>
            <a:pPr lvl="1"/>
            <a:r>
              <a:rPr lang="en-US" sz="1400" dirty="0"/>
              <a:t>A two-semester appointment with no summer pay at 0.5 or 0.49 FTE</a:t>
            </a:r>
          </a:p>
          <a:p>
            <a:pPr lvl="1"/>
            <a:r>
              <a:rPr lang="en-US" sz="1400" dirty="0"/>
              <a:t>A full year of health insurance</a:t>
            </a:r>
          </a:p>
          <a:p>
            <a:pPr lvl="1"/>
            <a:r>
              <a:rPr lang="en-US" sz="1400" dirty="0"/>
              <a:t>Resident tuition for tuition remission</a:t>
            </a:r>
          </a:p>
          <a:p>
            <a:pPr lvl="1"/>
            <a:r>
              <a:rPr lang="en-US" sz="1400" dirty="0"/>
              <a:t>Normalized for Lancaster County cost of living</a:t>
            </a:r>
            <a:endParaRPr lang="en-US" sz="1800" dirty="0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FC1FEA8-6300-4D76-8F10-374AF0AE704E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513" y="117960"/>
            <a:ext cx="1060491" cy="77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4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569D-79D2-4141-8D90-5439603E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64C5251-76CB-4295-A53B-06FE78AD9431}"/>
              </a:ext>
            </a:extLst>
          </p:cNvPr>
          <p:cNvSpPr txBox="1">
            <a:spLocks/>
          </p:cNvSpPr>
          <p:nvPr/>
        </p:nvSpPr>
        <p:spPr>
          <a:xfrm>
            <a:off x="66675" y="6138711"/>
            <a:ext cx="10725150" cy="6669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</a:rPr>
              <a:t>Average excluding UNL: $35,992</a:t>
            </a:r>
          </a:p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</a:rPr>
              <a:t>If you find any errors, please let academicaffairsgsa@unl.edu or vicepresidentgsa@unl.edu know.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CFDB84D-5105-4534-AE74-0A5269165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513" y="117960"/>
            <a:ext cx="1060491" cy="77103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91D7B8-65F2-49C6-B225-8B413BD28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4" y="1314252"/>
            <a:ext cx="10973751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5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569D-79D2-4141-8D90-5439603E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A5E13FE-630C-416E-A2CA-6819719D2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513" y="117960"/>
            <a:ext cx="1060491" cy="771039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42466BC-F9ED-4C36-9E51-A706F5A2F9F9}"/>
              </a:ext>
            </a:extLst>
          </p:cNvPr>
          <p:cNvSpPr txBox="1">
            <a:spLocks/>
          </p:cNvSpPr>
          <p:nvPr/>
        </p:nvSpPr>
        <p:spPr>
          <a:xfrm>
            <a:off x="66675" y="6138711"/>
            <a:ext cx="10725150" cy="6669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</a:rPr>
              <a:t>Average excluding UNL: $17,660</a:t>
            </a:r>
          </a:p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</a:rPr>
              <a:t>If you find any errors, please let academicaffairsgsa@unl.edu or vicepresidentgsa@unl.edu know.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1906E2-CDEE-4BDE-8106-86AF0E84F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4" y="1323777"/>
            <a:ext cx="10973751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CD38-6C13-4CD7-B219-0AA48936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2EF81-E492-4B40-8CE0-8A5CB40F3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4752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Formula</a:t>
            </a:r>
          </a:p>
          <a:p>
            <a:pPr lvl="1"/>
            <a:r>
              <a:rPr lang="en-US" dirty="0"/>
              <a:t>(Take home + Fees + Insurance = Minimum Stipend)</a:t>
            </a:r>
          </a:p>
          <a:p>
            <a:r>
              <a:rPr lang="en-US" dirty="0"/>
              <a:t>UNL’s Current Minimum</a:t>
            </a:r>
          </a:p>
          <a:p>
            <a:pPr lvl="1"/>
            <a:r>
              <a:rPr lang="en-US" dirty="0"/>
              <a:t>$9,106 + $806 + $698 = $10,610</a:t>
            </a:r>
          </a:p>
          <a:p>
            <a:r>
              <a:rPr lang="en-US" dirty="0"/>
              <a:t>Big10 Average Minimum</a:t>
            </a:r>
          </a:p>
          <a:p>
            <a:pPr lvl="1"/>
            <a:r>
              <a:rPr lang="en-US" u="sng" dirty="0"/>
              <a:t>$17,660</a:t>
            </a:r>
            <a:r>
              <a:rPr lang="en-US" dirty="0"/>
              <a:t> + $806 + $698 = $19,164</a:t>
            </a:r>
          </a:p>
          <a:p>
            <a:pPr lvl="1"/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UNL </a:t>
            </a:r>
            <a:r>
              <a:rPr lang="en-US" dirty="0">
                <a:cs typeface="Calibri" panose="020F0502020204030204"/>
                <a:hlinkClick r:id="rId2"/>
              </a:rPr>
              <a:t>Estimated Cost of Attendance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Housing/Meals $13,162 + Books/Supplies $870 + Personal Expenses $3,634 = </a:t>
            </a:r>
            <a:r>
              <a:rPr lang="en-US" u="sng" dirty="0">
                <a:ea typeface="+mn-lt"/>
                <a:cs typeface="+mn-lt"/>
              </a:rPr>
              <a:t>$17,666</a:t>
            </a:r>
            <a:endParaRPr lang="en-US" u="sng" dirty="0">
              <a:cs typeface="Calibri" panose="020F0502020204030204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00F71B2-DD62-489F-867E-9D9068F79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183" y="4793805"/>
            <a:ext cx="2590800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7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CD38-6C13-4CD7-B219-0AA48936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2EF81-E492-4B40-8CE0-8A5CB40F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again with Graduate Studies</a:t>
            </a:r>
          </a:p>
          <a:p>
            <a:pPr lvl="1"/>
            <a:r>
              <a:rPr lang="en-US" dirty="0"/>
              <a:t>Find out who actually sets the minimum stipend level at UNL</a:t>
            </a:r>
          </a:p>
          <a:p>
            <a:pPr lvl="1"/>
            <a:r>
              <a:rPr lang="en-US" dirty="0"/>
              <a:t>Meet with them</a:t>
            </a:r>
          </a:p>
          <a:p>
            <a:r>
              <a:rPr lang="en-US" dirty="0"/>
              <a:t>Determine minimums in departments (GSA Bill #5)</a:t>
            </a:r>
          </a:p>
          <a:p>
            <a:pPr marL="457200" lvl="1" indent="0">
              <a:buNone/>
            </a:pPr>
            <a:r>
              <a:rPr lang="en-US" dirty="0"/>
              <a:t>(Hold questions and discussions on the bill until it is on the floor)</a:t>
            </a:r>
          </a:p>
          <a:p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00F71B2-DD62-489F-867E-9D9068F79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183" y="4793805"/>
            <a:ext cx="2590800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4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A211A784AE164BA1AF397A30363F00" ma:contentTypeVersion="9" ma:contentTypeDescription="Create a new document." ma:contentTypeScope="" ma:versionID="92f2df0ccb9f07acebb8ad22c7e2313f">
  <xsd:schema xmlns:xsd="http://www.w3.org/2001/XMLSchema" xmlns:xs="http://www.w3.org/2001/XMLSchema" xmlns:p="http://schemas.microsoft.com/office/2006/metadata/properties" xmlns:ns2="0c2af245-7aed-43bf-afd5-7ec3c57bf9d6" targetNamespace="http://schemas.microsoft.com/office/2006/metadata/properties" ma:root="true" ma:fieldsID="d5f202165586b51f72e8147b0330f865" ns2:_="">
    <xsd:import namespace="0c2af245-7aed-43bf-afd5-7ec3c57bf9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af245-7aed-43bf-afd5-7ec3c57bf9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D390EA-0AAF-4841-A7E5-9727E439C9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990D80-642F-45B8-923A-36491E31CD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af245-7aed-43bf-afd5-7ec3c57bf9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22821F-10F1-4B30-8384-9CF9FAAFE16D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0c2af245-7aed-43bf-afd5-7ec3c57bf9d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951</Words>
  <Application>Microsoft Office PowerPoint</Application>
  <PresentationFormat>Widescreen</PresentationFormat>
  <Paragraphs>238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Big10 Compensation Comparison</vt:lpstr>
      <vt:lpstr>Purpose</vt:lpstr>
      <vt:lpstr>Disclaimer</vt:lpstr>
      <vt:lpstr>Things to keep in mind</vt:lpstr>
      <vt:lpstr>Methodology</vt:lpstr>
      <vt:lpstr>Results</vt:lpstr>
      <vt:lpstr>Results</vt:lpstr>
      <vt:lpstr>Conclusions</vt:lpstr>
      <vt:lpstr>Next Steps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Big10 Compensation Comparison</dc:title>
  <dc:creator>Andrew Donesky</dc:creator>
  <cp:lastModifiedBy>Andrew Donesky</cp:lastModifiedBy>
  <cp:revision>19</cp:revision>
  <dcterms:created xsi:type="dcterms:W3CDTF">2022-02-01T16:10:02Z</dcterms:created>
  <dcterms:modified xsi:type="dcterms:W3CDTF">2022-02-08T21:05:10Z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0x0101007AA211A784AE164BA1AF397A30363F00</vt:lpwstr>
  </property>
</Properties>
</file>